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7" r:id="rId5"/>
    <p:sldId id="260" r:id="rId6"/>
    <p:sldId id="261" r:id="rId7"/>
    <p:sldId id="262" r:id="rId8"/>
    <p:sldId id="265" r:id="rId9"/>
    <p:sldId id="264" r:id="rId10"/>
    <p:sldId id="266" r:id="rId11"/>
    <p:sldId id="267" r:id="rId12"/>
    <p:sldId id="268" r:id="rId13"/>
    <p:sldId id="269" r:id="rId14"/>
    <p:sldId id="272" r:id="rId15"/>
    <p:sldId id="270" r:id="rId16"/>
    <p:sldId id="271" r:id="rId17"/>
    <p:sldId id="273" r:id="rId18"/>
    <p:sldId id="274" r:id="rId19"/>
    <p:sldId id="275" r:id="rId20"/>
    <p:sldId id="278" r:id="rId21"/>
    <p:sldId id="279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SimSun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SimSun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SimSun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SimSun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SimSun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SimSun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SimSun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SimSun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SimSun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2"/>
    <p:restoredTop sz="94660"/>
  </p:normalViewPr>
  <p:slideViewPr>
    <p:cSldViewPr snapToGrid="0" showGuides="1">
      <p:cViewPr varScale="1">
        <p:scale>
          <a:sx n="89" d="100"/>
          <a:sy n="89" d="100"/>
        </p:scale>
        <p:origin x="-15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1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1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1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1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1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1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1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1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1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1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SimSun" pitchFamily="2" charset="-122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fld id="{BB962C8B-B14F-4D97-AF65-F5344CB8AC3E}" type="datetime1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eaLnBrk="1" hangingPunct="1"/>
            <a:fld id="{BB962C8B-B14F-4D97-AF65-F5344CB8AC3E}" type="datetime1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algn="ctr" eaLnBrk="1" hangingPunct="1"/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898989"/>
                </a:solidFill>
              </a:rPr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itchFamily="2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SimSun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SimSun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SimSun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SimSun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SimSun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SimSun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SimSun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SimSun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SimSun" pitchFamily="2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SimSun" pitchFamily="2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SimSun" pitchFamily="2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SimSun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7.png"/><Relationship Id="rId3" Type="http://schemas.openxmlformats.org/officeDocument/2006/relationships/image" Target="../media/image16.jpeg"/><Relationship Id="rId2" Type="http://schemas.openxmlformats.org/officeDocument/2006/relationships/hyperlink" Target="https://www.youtube.com/watch?v=E9xO0dT0SVY" TargetMode="Externa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hyperlink" Target="https://www.youtube.com/watch?v=RXj-nQDmgnw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emf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hyperlink" Target="http://www.zbynekbaladran.com/new/cs/2016/07/03/socio-fictio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b"/>
          <a:p>
            <a:pPr eaLnBrk="1" hangingPunct="1"/>
            <a:r>
              <a:rPr lang="en-US" altLang="en-US" kern="1200" dirty="0">
                <a:latin typeface="+mj-lt"/>
                <a:ea typeface="SimSun" pitchFamily="2" charset="-122"/>
                <a:cs typeface="+mj-cs"/>
              </a:rPr>
              <a:t>Obsahové interpretace uměleckého díla</a:t>
            </a:r>
            <a:endParaRPr lang="en-US" altLang="en-US" kern="1200" dirty="0">
              <a:latin typeface="+mj-lt"/>
              <a:ea typeface="SimSun" pitchFamily="2" charset="-122"/>
              <a:cs typeface="+mj-cs"/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/>
          <a:p>
            <a:pPr eaLnBrk="1" hangingPunct="1">
              <a:buFont typeface="Arial" pitchFamily="34" charset="0"/>
              <a:buNone/>
            </a:pPr>
            <a:endParaRPr lang="en-US" altLang="en-US" kern="1200" dirty="0">
              <a:latin typeface="+mn-lt"/>
              <a:ea typeface="SimSun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28675" y="204788"/>
            <a:ext cx="10515600" cy="1325563"/>
          </a:xfrm>
        </p:spPr>
        <p:txBody>
          <a:bodyPr vert="horz" wrap="square" lIns="91440" tIns="45720" rIns="91440" bIns="45720" numCol="1" anchor="ctr" anchorCtr="0" compatLnSpc="1"/>
          <a:p>
            <a:pPr lvl="0" eaLnBrk="1" hangingPunct="1"/>
            <a:r>
              <a:rPr lang="en-US" altLang="en-US" sz="3600" dirty="0"/>
              <a:t>Warburgova knihovna </a:t>
            </a:r>
            <a:r>
              <a:rPr lang="cs-CZ" altLang="en-US" sz="3600" dirty="0"/>
              <a:t>- </a:t>
            </a:r>
            <a:r>
              <a:rPr lang="cs-CZ" altLang="en-US" sz="3600" dirty="0">
                <a:sym typeface="Arial" pitchFamily="34" charset="0"/>
              </a:rPr>
              <a:t>první systematická interdisciplinární knihovna</a:t>
            </a:r>
            <a:br>
              <a:rPr lang="cs-CZ" altLang="en-US" sz="3600" dirty="0"/>
            </a:br>
            <a:endParaRPr lang="cs-CZ" altLang="en-US" sz="3600" dirty="0"/>
          </a:p>
        </p:txBody>
      </p:sp>
      <p:sp>
        <p:nvSpPr>
          <p:cNvPr id="11267" name="Content Placeholder 5"/>
          <p:cNvSpPr>
            <a:spLocks noGrp="1"/>
          </p:cNvSpPr>
          <p:nvPr>
            <p:ph sz="half" idx="1"/>
          </p:nvPr>
        </p:nvSpPr>
        <p:spPr>
          <a:xfrm>
            <a:off x="26988" y="1741488"/>
            <a:ext cx="5267325" cy="4351337"/>
          </a:xfrm>
          <a:ln/>
        </p:spPr>
        <p:txBody>
          <a:bodyPr vert="horz" wrap="square" lIns="91440" tIns="45720" rIns="91440" bIns="45720" anchor="t"/>
          <a:p>
            <a:pPr eaLnBrk="1" hangingPunct="1"/>
            <a:endParaRPr lang="cs-CZ" altLang="en-US" kern="1200" dirty="0"/>
          </a:p>
        </p:txBody>
      </p:sp>
      <p:pic>
        <p:nvPicPr>
          <p:cNvPr id="11268" name="Content Placeholder 6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2454275" y="1308100"/>
            <a:ext cx="7340600" cy="5565775"/>
          </a:xfrm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p>
            <a:pPr eaLnBrk="1" hangingPunct="1"/>
            <a:endParaRPr lang="en-US" alt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p>
            <a:pPr marL="0" indent="0" eaLnBrk="1" hangingPunct="1">
              <a:buNone/>
            </a:pPr>
            <a:r>
              <a:rPr lang="en-US" altLang="en-US" sz="3600" dirty="0"/>
              <a:t>tematické uspořádání všech publikací:</a:t>
            </a:r>
            <a:endParaRPr lang="en-US" altLang="en-US" sz="3600" dirty="0"/>
          </a:p>
          <a:p>
            <a:pPr marL="0" indent="0" eaLnBrk="1" hangingPunct="1"/>
            <a:endParaRPr lang="en-US" altLang="en-US" dirty="0"/>
          </a:p>
          <a:p>
            <a:pPr marL="0" indent="0" eaLnBrk="1" hangingPunct="1"/>
            <a:r>
              <a:rPr lang="en-US" altLang="en-US" sz="3600" dirty="0"/>
              <a:t>4.patro: ACTION </a:t>
            </a:r>
            <a:r>
              <a:rPr lang="cs-CZ" altLang="en-US" sz="3600" dirty="0"/>
              <a:t>-</a:t>
            </a:r>
            <a:r>
              <a:rPr lang="en-US" altLang="en-US" sz="3600" dirty="0"/>
              <a:t> přírodní vědy, historie, sociologie</a:t>
            </a:r>
            <a:endParaRPr lang="en-US" altLang="en-US" sz="3600" dirty="0"/>
          </a:p>
          <a:p>
            <a:pPr marL="0" indent="0" eaLnBrk="1" hangingPunct="1"/>
            <a:r>
              <a:rPr lang="en-US" altLang="en-US" sz="3600" dirty="0"/>
              <a:t>3.patro: ORIENTATION </a:t>
            </a:r>
            <a:r>
              <a:rPr lang="cs-CZ" altLang="en-US" sz="3600" dirty="0"/>
              <a:t>-</a:t>
            </a:r>
            <a:r>
              <a:rPr lang="en-US" altLang="en-US" sz="3600" dirty="0"/>
              <a:t> náboženství a filozofie</a:t>
            </a:r>
            <a:endParaRPr lang="en-US" altLang="en-US" sz="3600" dirty="0"/>
          </a:p>
          <a:p>
            <a:pPr marL="0" indent="0" eaLnBrk="1" hangingPunct="1"/>
            <a:r>
              <a:rPr lang="en-US" altLang="en-US" sz="3600" dirty="0"/>
              <a:t>2.patro: WORD </a:t>
            </a:r>
            <a:r>
              <a:rPr lang="cs-CZ" altLang="en-US" sz="3600" dirty="0"/>
              <a:t>-</a:t>
            </a:r>
            <a:r>
              <a:rPr lang="en-US" altLang="en-US" sz="3600" dirty="0"/>
              <a:t> literatura</a:t>
            </a:r>
            <a:endParaRPr lang="en-US" altLang="en-US" sz="3600" dirty="0"/>
          </a:p>
          <a:p>
            <a:pPr marL="0" indent="0" eaLnBrk="1" hangingPunct="1"/>
            <a:r>
              <a:rPr lang="cs-CZ" altLang="en-US" sz="3600" dirty="0"/>
              <a:t>1</a:t>
            </a:r>
            <a:r>
              <a:rPr lang="en-US" altLang="en-US" sz="3600" dirty="0"/>
              <a:t>.patro: IMAGE </a:t>
            </a:r>
            <a:r>
              <a:rPr lang="cs-CZ" altLang="en-US" sz="3600" dirty="0"/>
              <a:t>-</a:t>
            </a:r>
            <a:r>
              <a:rPr lang="en-US" altLang="en-US" sz="3600" dirty="0"/>
              <a:t> dějiny umění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365125"/>
            <a:ext cx="11252200" cy="1325563"/>
          </a:xfrm>
        </p:spPr>
        <p:txBody>
          <a:bodyPr vert="horz" wrap="square" lIns="91440" tIns="45720" rIns="91440" bIns="45720" numCol="1" anchor="ctr" anchorCtr="0" compatLnSpc="1"/>
          <a:p>
            <a:pPr lvl="0" eaLnBrk="1" hangingPunct="1"/>
            <a:br>
              <a:rPr lang="en-US" altLang="en-US" sz="3600" dirty="0"/>
            </a:br>
            <a:br>
              <a:rPr lang="en-US" altLang="en-US" sz="3600" dirty="0"/>
            </a:br>
            <a:br>
              <a:rPr lang="en-US" altLang="en-US" sz="3600" dirty="0"/>
            </a:br>
            <a:br>
              <a:rPr lang="en-US" altLang="en-US" sz="3600" dirty="0"/>
            </a:br>
            <a:br>
              <a:rPr lang="en-US" altLang="en-US" sz="3600" dirty="0"/>
            </a:br>
            <a:br>
              <a:rPr lang="en-US" altLang="en-US" sz="3600" dirty="0"/>
            </a:br>
            <a:r>
              <a:rPr lang="en-US" altLang="en-US" sz="3600" dirty="0"/>
              <a:t>Erwin Panofsky 1892–196</a:t>
            </a:r>
            <a:br>
              <a:rPr lang="en-US" altLang="en-US" sz="3600" dirty="0"/>
            </a:br>
            <a:br>
              <a:rPr lang="en-US" altLang="en-US" sz="3600" dirty="0"/>
            </a:br>
            <a:br>
              <a:rPr lang="en-US" altLang="en-US" sz="3600" dirty="0"/>
            </a:br>
            <a:r>
              <a:rPr lang="en-US" altLang="en-US" sz="2600" dirty="0"/>
              <a:t>r</a:t>
            </a:r>
            <a:r>
              <a:rPr lang="cs-CZ" altLang="en-US" sz="2600" dirty="0"/>
              <a:t>ozvíjí vlastní analytickou metodu - Ikonologie</a:t>
            </a:r>
            <a:br>
              <a:rPr lang="cs-CZ" altLang="en-US" sz="2600" dirty="0"/>
            </a:br>
            <a:br>
              <a:rPr lang="cs-CZ" altLang="en-US" sz="2600" dirty="0"/>
            </a:br>
            <a:br>
              <a:rPr lang="cs-CZ" altLang="en-US" sz="2600" dirty="0"/>
            </a:br>
            <a:br>
              <a:rPr lang="cs-CZ" altLang="en-US" sz="2600" dirty="0"/>
            </a:br>
            <a:r>
              <a:rPr lang="cs-CZ" altLang="en-US" sz="2600" dirty="0"/>
              <a:t>komplexní metoda roboru výtvarných děl</a:t>
            </a:r>
            <a:endParaRPr lang="cs-CZ" altLang="en-US" sz="2600" dirty="0"/>
          </a:p>
        </p:txBody>
      </p:sp>
      <p:pic>
        <p:nvPicPr>
          <p:cNvPr id="13315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213600" y="-9525"/>
            <a:ext cx="5002213" cy="6850063"/>
          </a:xfrm>
          <a:ln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p>
            <a:pPr eaLnBrk="1" hangingPunct="1"/>
            <a:r>
              <a:rPr lang="cs-CZ" altLang="en-US" dirty="0"/>
              <a:t>analýza</a:t>
            </a:r>
            <a:r>
              <a:rPr lang="en-US" altLang="en-US" dirty="0"/>
              <a:t> tř</a:t>
            </a:r>
            <a:r>
              <a:rPr lang="cs-CZ" altLang="en-US" dirty="0"/>
              <a:t>í</a:t>
            </a:r>
            <a:r>
              <a:rPr lang="en-US" altLang="en-US" dirty="0"/>
              <a:t> vrst</a:t>
            </a:r>
            <a:r>
              <a:rPr lang="cs-CZ" altLang="en-US" dirty="0"/>
              <a:t>ev</a:t>
            </a:r>
            <a:r>
              <a:rPr lang="en-US" altLang="en-US" dirty="0"/>
              <a:t> v uměleckém díle</a:t>
            </a:r>
            <a:endParaRPr lang="en-US" altLang="en-US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p>
            <a:pPr eaLnBrk="1" hangingPunct="1"/>
            <a:r>
              <a:rPr lang="en-US" altLang="en-US" sz="3200" dirty="0"/>
              <a:t>1. Prvotní neboli přirozený význam/námět</a:t>
            </a:r>
            <a:endParaRPr lang="en-US" altLang="en-US" sz="3200" dirty="0"/>
          </a:p>
          <a:p>
            <a:pPr eaLnBrk="1" hangingPunct="1"/>
            <a:endParaRPr lang="en-US" altLang="en-US" sz="3200" dirty="0"/>
          </a:p>
          <a:p>
            <a:pPr eaLnBrk="1" hangingPunct="1"/>
            <a:r>
              <a:rPr lang="en-US" altLang="en-US" sz="3200" dirty="0"/>
              <a:t>2. Druhotný neboli konvenční význam/námět</a:t>
            </a:r>
            <a:endParaRPr lang="en-US" altLang="en-US" sz="3200" dirty="0"/>
          </a:p>
          <a:p>
            <a:pPr eaLnBrk="1" hangingPunct="1"/>
            <a:endParaRPr lang="en-US" altLang="en-US" sz="3200" dirty="0"/>
          </a:p>
          <a:p>
            <a:pPr eaLnBrk="1" hangingPunct="1"/>
            <a:r>
              <a:rPr lang="en-US" altLang="en-US" sz="3200" dirty="0"/>
              <a:t>3. Vnitřní význam neboli obsah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p>
            <a:pPr eaLnBrk="1" hangingPunct="1"/>
            <a:r>
              <a:rPr lang="" altLang="x-none" dirty="0"/>
              <a:t>Nástup nové historie umění v pozdních 60. letech</a:t>
            </a:r>
            <a:endParaRPr lang="" altLang="x-none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p>
            <a:pPr eaLnBrk="1" hangingPunct="1"/>
            <a:r>
              <a:rPr lang="en-US" altLang="en-US" dirty="0"/>
              <a:t>zpochybňování zavedených teorií a předsudků dějin umění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zdůrazňování role diváka a sociálního kontextu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cs-CZ" altLang="en-US" dirty="0"/>
              <a:t>relativita interpretace</a:t>
            </a:r>
            <a:endParaRPr lang="cs-CZ" altLang="en-US" dirty="0"/>
          </a:p>
          <a:p>
            <a:pPr eaLnBrk="1" hangingPunct="1"/>
            <a:endParaRPr lang="cs-CZ" altLang="en-US" dirty="0"/>
          </a:p>
          <a:p>
            <a:pPr eaLnBrk="1" hangingPunct="1"/>
            <a:endParaRPr lang="cs-CZ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-25400" y="184150"/>
            <a:ext cx="11422063" cy="1303338"/>
          </a:xfrm>
          <a:ln/>
        </p:spPr>
        <p:txBody>
          <a:bodyPr vert="horz" wrap="square" lIns="91440" tIns="45720" rIns="91440" bIns="45720" anchor="ctr"/>
          <a:p>
            <a:pPr eaLnBrk="1" hangingPunct="1"/>
            <a:r>
              <a:rPr lang="en-US" altLang="en-US" dirty="0"/>
              <a:t>Svetlana Alpers </a:t>
            </a:r>
            <a:endParaRPr lang="en-US" altLang="en-US" dirty="0"/>
          </a:p>
        </p:txBody>
      </p:sp>
      <p:sp>
        <p:nvSpPr>
          <p:cNvPr id="16387" name="Content Placeholder 2"/>
          <p:cNvSpPr>
            <a:spLocks noGrp="1"/>
          </p:cNvSpPr>
          <p:nvPr>
            <p:ph sz="half" idx="1"/>
          </p:nvPr>
        </p:nvSpPr>
        <p:spPr>
          <a:xfrm>
            <a:off x="-47625" y="1301750"/>
            <a:ext cx="8974138" cy="4352925"/>
          </a:xfrm>
          <a:ln/>
        </p:spPr>
        <p:txBody>
          <a:bodyPr vert="horz" wrap="square" lIns="91440" tIns="45720" rIns="91440" bIns="45720" anchor="t"/>
          <a:p>
            <a:pPr eaLnBrk="1" hangingPunct="1"/>
            <a:r>
              <a:rPr lang="cs-CZ" altLang="en-US" kern="1200" dirty="0"/>
              <a:t>Musí nám obraz vždy tlumočit nějaký význam?</a:t>
            </a:r>
            <a:endParaRPr lang="cs-CZ" altLang="en-US" kern="1200" dirty="0"/>
          </a:p>
          <a:p>
            <a:pPr eaLnBrk="1" hangingPunct="1"/>
            <a:endParaRPr lang="cs-CZ" altLang="en-US" kern="1200" dirty="0"/>
          </a:p>
        </p:txBody>
      </p:sp>
      <p:pic>
        <p:nvPicPr>
          <p:cNvPr id="16388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-6350" y="1965325"/>
            <a:ext cx="6621463" cy="4324350"/>
          </a:xfrm>
          <a:ln/>
        </p:spPr>
      </p:pic>
      <p:pic>
        <p:nvPicPr>
          <p:cNvPr id="16389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588" y="733425"/>
            <a:ext cx="5080000" cy="56896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p>
            <a:pPr eaLnBrk="1" hangingPunct="1"/>
            <a:r>
              <a:rPr lang="cs-CZ" altLang="x-none" dirty="0"/>
              <a:t>Ikonologie - případová studie</a:t>
            </a:r>
            <a:br>
              <a:rPr lang="cs-CZ" altLang="x-none" dirty="0"/>
            </a:br>
            <a:r>
              <a:rPr lang="cs-CZ" altLang="x-none" dirty="0"/>
              <a:t>Sweeney Todd</a:t>
            </a:r>
            <a:endParaRPr lang="cs-CZ" altLang="x-none" dirty="0"/>
          </a:p>
        </p:txBody>
      </p:sp>
      <p:sp>
        <p:nvSpPr>
          <p:cNvPr id="17411" name="Zástupný symbol pro obsah 2"/>
          <p:cNvSpPr>
            <a:spLocks noGrp="1"/>
          </p:cNvSpPr>
          <p:nvPr>
            <p:ph sz="half" idx="1"/>
          </p:nvPr>
        </p:nvSpPr>
        <p:spPr>
          <a:xfrm>
            <a:off x="944563" y="1984375"/>
            <a:ext cx="6965950" cy="4351338"/>
          </a:xfrm>
          <a:ln/>
        </p:spPr>
        <p:txBody>
          <a:bodyPr vert="horz" wrap="square" lIns="91440" tIns="45720" rIns="91440" bIns="45720" anchor="t"/>
          <a:p>
            <a:pPr eaLnBrk="1" hangingPunct="1"/>
            <a:r>
              <a:rPr lang="cs-CZ" altLang="x-none" kern="1200" dirty="0"/>
              <a:t>Vyprávění legendy o Sweeney Toddovi </a:t>
            </a:r>
            <a:endParaRPr lang="cs-CZ" altLang="x-none" kern="1200" dirty="0"/>
          </a:p>
          <a:p>
            <a:pPr eaLnBrk="1" hangingPunct="1"/>
            <a:r>
              <a:rPr lang="cs-CZ" altLang="x-none" kern="1200" dirty="0"/>
              <a:t>The string of pearls: A romance – první literární zpracování – 1846</a:t>
            </a:r>
            <a:endParaRPr lang="cs-CZ" altLang="x-none" kern="1200" dirty="0"/>
          </a:p>
          <a:p>
            <a:pPr eaLnBrk="1" hangingPunct="1"/>
            <a:r>
              <a:rPr lang="cs-CZ" altLang="x-none" kern="1200" dirty="0"/>
              <a:t>divadelní hra pro Britannia Theater – 1847</a:t>
            </a:r>
            <a:endParaRPr lang="cs-CZ" altLang="x-none" kern="1200" dirty="0"/>
          </a:p>
          <a:p>
            <a:pPr eaLnBrk="1" hangingPunct="1"/>
            <a:r>
              <a:rPr lang="cs-CZ" altLang="x-none" kern="1200" dirty="0"/>
              <a:t>Kniha - „The Barber of Fleet Street. A Domestic Romance“ - 1850</a:t>
            </a:r>
            <a:endParaRPr lang="cs-CZ" altLang="x-none" kern="1200" dirty="0"/>
          </a:p>
        </p:txBody>
      </p:sp>
      <p:pic>
        <p:nvPicPr>
          <p:cNvPr id="17412" name="Zástupný symbol pro obsah 3" descr="STAddBoysStandard.jpg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158163" y="981075"/>
            <a:ext cx="4205287" cy="5876925"/>
          </a:xfrm>
          <a:ln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Nadpis 4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p>
            <a:pPr eaLnBrk="1" hangingPunct="1"/>
            <a:endParaRPr lang="cs-CZ" altLang="x-none" dirty="0"/>
          </a:p>
        </p:txBody>
      </p:sp>
      <p:pic>
        <p:nvPicPr>
          <p:cNvPr id="18435" name="Picture 2" descr="Výsledek obrázku pro Britannia Theater sweeney todd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216275" y="269875"/>
            <a:ext cx="4489450" cy="6588125"/>
          </a:xfrm>
          <a:ln/>
        </p:spPr>
      </p:pic>
      <p:pic>
        <p:nvPicPr>
          <p:cNvPr id="18436" name="Picture 2" descr="https://i2.wp.com/www.jamescumminsbookseller.com/news/wp-content/uploads/2010/08/240879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363" y="0"/>
            <a:ext cx="4137025" cy="68580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8437" name="Picture 4" descr="Výsledek obrázku pro The string of pearls: A romance 18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1913"/>
            <a:ext cx="3205163" cy="4256087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5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9459" name="Zástupný symbol pro obsah 4"/>
          <p:cNvSpPr>
            <a:spLocks noGrp="1"/>
          </p:cNvSpPr>
          <p:nvPr>
            <p:ph sz="half" idx="1"/>
          </p:nvPr>
        </p:nvSpPr>
        <p:spPr>
          <a:xfrm>
            <a:off x="114300" y="356870"/>
            <a:ext cx="5915660" cy="4351655"/>
          </a:xfrm>
          <a:ln/>
        </p:spPr>
        <p:txBody>
          <a:bodyPr vert="horz" wrap="square" lIns="91440" tIns="45720" rIns="91440" bIns="45720" anchor="t"/>
          <a:p>
            <a:pPr eaLnBrk="1" hangingPunct="1"/>
            <a:r>
              <a:rPr lang="cs-CZ" altLang="x-none" dirty="0"/>
              <a:t>První filmová adaptace – 1936 - </a:t>
            </a:r>
            <a:r>
              <a:rPr lang="cs-CZ" altLang="x-none" dirty="0">
                <a:hlinkClick r:id="rId2"/>
              </a:rPr>
              <a:t>https://www.youtube.com/watch?v=E9xO0dT0SVY</a:t>
            </a:r>
            <a:endParaRPr lang="cs-CZ" altLang="x-none" dirty="0">
              <a:hlinkClick r:id="rId2"/>
            </a:endParaRPr>
          </a:p>
          <a:p>
            <a:pPr eaLnBrk="1" hangingPunct="1"/>
            <a:endParaRPr lang="cs-CZ" altLang="x-none" dirty="0">
              <a:hlinkClick r:id="rId2"/>
            </a:endParaRPr>
          </a:p>
          <a:p>
            <a:pPr eaLnBrk="1" hangingPunct="1"/>
            <a:r>
              <a:rPr lang="cs-CZ" altLang="x-none"/>
              <a:t>Bloodthirsty Butchers (1970)</a:t>
            </a:r>
            <a:endParaRPr lang="cs-CZ" altLang="x-none"/>
          </a:p>
        </p:txBody>
      </p:sp>
      <p:pic>
        <p:nvPicPr>
          <p:cNvPr id="19460" name="Picture 2" descr="sweeney todd 19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475" y="1449388"/>
            <a:ext cx="3565525" cy="514667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" name="Content Placeholder 1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011420" y="1440180"/>
            <a:ext cx="3495040" cy="54324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90220" y="435610"/>
            <a:ext cx="9714230" cy="4351655"/>
          </a:xfrm>
        </p:spPr>
        <p:txBody>
          <a:bodyPr/>
          <a:p>
            <a:r>
              <a:rPr lang="en-US"/>
              <a:t>Sweeney Todd: The Demon Barber of Fleet S</a:t>
            </a:r>
            <a:r>
              <a:rPr lang="cs-CZ" altLang="en-US"/>
              <a:t>treet (1979) - muzikál</a:t>
            </a:r>
            <a:endParaRPr lang="cs-CZ" altLang="en-US"/>
          </a:p>
          <a:p>
            <a:r>
              <a:rPr lang="cs-CZ" altLang="en-US">
                <a:hlinkClick r:id="rId1" tooltip="" action="ppaction://hlinkfile"/>
              </a:rPr>
              <a:t>https://www.youtube.com/watch?v=RXj-nQDmgnw</a:t>
            </a:r>
            <a:endParaRPr lang="cs-CZ" altLang="en-US">
              <a:hlinkClick r:id="rId1" tooltip="" action="ppaction://hlinkfile"/>
            </a:endParaRPr>
          </a:p>
          <a:p>
            <a:endParaRPr lang="cs-CZ" altLang="en-US"/>
          </a:p>
          <a:p>
            <a:endParaRPr lang="cs-CZ" alt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74660" y="1680845"/>
            <a:ext cx="4180840" cy="5190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15" y="2215515"/>
            <a:ext cx="5580380" cy="46380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p>
            <a:pPr eaLnBrk="1" hangingPunct="1"/>
            <a:r>
              <a:rPr lang="cs-CZ" altLang="en-US" dirty="0"/>
              <a:t>Ikonografie</a:t>
            </a:r>
            <a:endParaRPr lang="cs-CZ" altLang="en-US" dirty="0"/>
          </a:p>
        </p:txBody>
      </p:sp>
      <p:pic>
        <p:nvPicPr>
          <p:cNvPr id="307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151063" y="2244725"/>
            <a:ext cx="8024812" cy="3986213"/>
          </a:xfrm>
          <a:ln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cs-CZ" altLang="en-US"/>
              <a:t>komiksová adaptace - 1992</a:t>
            </a:r>
            <a:endParaRPr lang="cs-CZ" altLang="en-US"/>
          </a:p>
        </p:txBody>
      </p:sp>
      <p:pic>
        <p:nvPicPr>
          <p:cNvPr id="8" name="Content Placeholder 7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723505" y="417195"/>
            <a:ext cx="4098290" cy="625348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0285" y="1792605"/>
            <a:ext cx="5455285" cy="48552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cs-CZ" altLang="en-US"/>
              <a:t>Sweeney Todd - film (2007)</a:t>
            </a:r>
            <a:br>
              <a:rPr lang="cs-CZ" altLang="en-US"/>
            </a:br>
            <a:endParaRPr lang="cs-CZ" alt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4765" y="3415665"/>
            <a:ext cx="5723255" cy="343408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48350" y="927100"/>
            <a:ext cx="6271895" cy="347091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cs-CZ" altLang="en-US"/>
              <a:t>                                      Akční malba</a:t>
            </a:r>
            <a:endParaRPr lang="cs-CZ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51790" y="453390"/>
            <a:ext cx="5187315" cy="287083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0235" y="3398520"/>
            <a:ext cx="5912485" cy="327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325" y="1677670"/>
            <a:ext cx="3663950" cy="50469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cs-CZ" altLang="en-US"/>
              <a:t>Sociální kritika</a:t>
            </a:r>
            <a:endParaRPr lang="cs-CZ" alt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6670" y="3047365"/>
            <a:ext cx="6710045" cy="377444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06590" y="-7620"/>
            <a:ext cx="5177790" cy="30880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p>
            <a:pPr eaLnBrk="1" hangingPunct="1"/>
            <a:r>
              <a:rPr lang="cs-CZ" altLang="en-US" dirty="0"/>
              <a:t>Aby Warburg</a:t>
            </a:r>
            <a:endParaRPr lang="cs-CZ" altLang="en-US" dirty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p>
            <a:pPr eaLnBrk="1" hangingPunct="1"/>
            <a:r>
              <a:rPr lang="en-US" altLang="en-US" dirty="0"/>
              <a:t>zájem o široký kontext uměleckého díla 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cs-CZ" altLang="en-US" dirty="0"/>
              <a:t>o</a:t>
            </a:r>
            <a:r>
              <a:rPr lang="en-US" altLang="en-US" dirty="0"/>
              <a:t>dklon od od estetizujícího a formalistního přístupu svých vrstevníků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zkoumal i okrajové materiály </a:t>
            </a:r>
            <a:r>
              <a:rPr lang="cs-CZ" altLang="en-US" dirty="0"/>
              <a:t>a</a:t>
            </a:r>
            <a:r>
              <a:rPr lang="en-US" altLang="en-US" dirty="0"/>
              <a:t> předměty</a:t>
            </a:r>
            <a:r>
              <a:rPr lang="cs-CZ" altLang="en-US" dirty="0"/>
              <a:t>, které s dílem souvisely jen nepřímo</a:t>
            </a:r>
            <a:endParaRPr lang="cs-CZ" altLang="en-US" dirty="0"/>
          </a:p>
          <a:p>
            <a:pPr eaLnBrk="1" hangingPunct="1"/>
            <a:endParaRPr lang="cs-CZ" altLang="en-US" dirty="0"/>
          </a:p>
          <a:p>
            <a:pPr eaLnBrk="1" hangingPunct="1"/>
            <a:r>
              <a:rPr lang="cs-CZ" altLang="en-US" dirty="0"/>
              <a:t>Důraz na "detektivní" práci s archiváliemi </a:t>
            </a:r>
            <a:endParaRPr lang="cs-CZ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Title 10"/>
          <p:cNvSpPr>
            <a:spLocks noGrp="1"/>
          </p:cNvSpPr>
          <p:nvPr>
            <p:ph type="title"/>
          </p:nvPr>
        </p:nvSpPr>
        <p:spPr>
          <a:xfrm>
            <a:off x="911225" y="112713"/>
            <a:ext cx="10515600" cy="1325562"/>
          </a:xfrm>
          <a:ln/>
        </p:spPr>
        <p:txBody>
          <a:bodyPr vert="horz" wrap="square" lIns="91440" tIns="45720" rIns="91440" bIns="45720" anchor="ctr"/>
          <a:p>
            <a:pPr algn="just" eaLnBrk="1" hangingPunct="1"/>
            <a:r>
              <a:rPr lang="cs-CZ" altLang="en-US" sz="3200" dirty="0"/>
              <a:t>hledání literárních a výtvarných předloh Botticelliho obrazů Zrození Venuše a Primavera - motiv rozevlátých šatů</a:t>
            </a:r>
            <a:endParaRPr lang="cs-CZ" altLang="en-US" sz="3200" dirty="0"/>
          </a:p>
        </p:txBody>
      </p:sp>
      <p:pic>
        <p:nvPicPr>
          <p:cNvPr id="5123" name="Content Placeholder 12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560513" y="1300163"/>
            <a:ext cx="8777287" cy="5491162"/>
          </a:xfrm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p>
            <a:pPr eaLnBrk="1" hangingPunct="1"/>
            <a:endParaRPr lang="en-US" altLang="en-US" dirty="0"/>
          </a:p>
        </p:txBody>
      </p:sp>
      <p:pic>
        <p:nvPicPr>
          <p:cNvPr id="6147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338263" y="266700"/>
            <a:ext cx="9574212" cy="6292850"/>
          </a:xfrm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p>
            <a:pPr eaLnBrk="1" hangingPunct="1"/>
            <a:r>
              <a:rPr lang="en-US" altLang="en-US" dirty="0"/>
              <a:t>Atlas Mnemosyné </a:t>
            </a:r>
            <a:endParaRPr lang="en-US" altLang="en-US" dirty="0"/>
          </a:p>
        </p:txBody>
      </p:sp>
      <p:sp>
        <p:nvSpPr>
          <p:cNvPr id="7171" name="Content Placeholder 2"/>
          <p:cNvSpPr>
            <a:spLocks noGrp="1"/>
          </p:cNvSpPr>
          <p:nvPr>
            <p:ph sz="half" idx="1"/>
          </p:nvPr>
        </p:nvSpPr>
        <p:spPr>
          <a:ln/>
        </p:spPr>
        <p:txBody>
          <a:bodyPr vert="horz" wrap="square" lIns="91440" tIns="45720" rIns="91440" bIns="45720" anchor="t"/>
          <a:p>
            <a:pPr eaLnBrk="1" hangingPunct="1"/>
            <a:r>
              <a:rPr lang="en-US" altLang="en-US" kern="1200" dirty="0"/>
              <a:t>výzkum kulturní paměti lidstva</a:t>
            </a:r>
            <a:endParaRPr lang="cs-CZ" altLang="en-US" kern="1200" dirty="0"/>
          </a:p>
          <a:p>
            <a:pPr eaLnBrk="1" hangingPunct="1"/>
            <a:r>
              <a:rPr lang="cs-CZ" altLang="en-US" kern="1200" dirty="0"/>
              <a:t>vývoj vizuální kultury</a:t>
            </a:r>
            <a:endParaRPr lang="cs-CZ" altLang="en-US" kern="1200" dirty="0"/>
          </a:p>
        </p:txBody>
      </p:sp>
      <p:pic>
        <p:nvPicPr>
          <p:cNvPr id="7172" name="Content Placeholder 3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6700838" y="107950"/>
            <a:ext cx="4943475" cy="6637338"/>
          </a:xfrm>
          <a:ln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p>
            <a:pPr eaLnBrk="1" hangingPunct="1"/>
            <a:endParaRPr lang="en-US" altLang="en-US" dirty="0"/>
          </a:p>
        </p:txBody>
      </p:sp>
      <p:sp>
        <p:nvSpPr>
          <p:cNvPr id="8195" name="Content Placeholder 3"/>
          <p:cNvSpPr>
            <a:spLocks noGrp="1"/>
          </p:cNvSpPr>
          <p:nvPr>
            <p:ph sz="half" idx="2"/>
          </p:nvPr>
        </p:nvSpPr>
        <p:spPr>
          <a:ln/>
        </p:spPr>
        <p:txBody>
          <a:bodyPr vert="horz" wrap="square" lIns="91440" tIns="45720" rIns="91440" bIns="45720" anchor="t"/>
          <a:p>
            <a:pPr eaLnBrk="1" hangingPunct="1"/>
            <a:endParaRPr lang="en-US" altLang="en-US" kern="1200" dirty="0"/>
          </a:p>
        </p:txBody>
      </p:sp>
      <p:pic>
        <p:nvPicPr>
          <p:cNvPr id="8196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44463" y="1030288"/>
            <a:ext cx="11906250" cy="5178425"/>
          </a:xfrm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p>
            <a:pPr eaLnBrk="1" hangingPunct="1"/>
            <a:endParaRPr lang="en-US" altLang="en-US" dirty="0"/>
          </a:p>
        </p:txBody>
      </p:sp>
      <p:sp>
        <p:nvSpPr>
          <p:cNvPr id="9219" name="Content Placeholder 3"/>
          <p:cNvSpPr>
            <a:spLocks noGrp="1"/>
          </p:cNvSpPr>
          <p:nvPr>
            <p:ph sz="half" idx="2"/>
          </p:nvPr>
        </p:nvSpPr>
        <p:spPr>
          <a:ln/>
        </p:spPr>
        <p:txBody>
          <a:bodyPr vert="horz" wrap="square" lIns="91440" tIns="45720" rIns="91440" bIns="45720" anchor="t"/>
          <a:p>
            <a:pPr eaLnBrk="1" hangingPunct="1"/>
            <a:endParaRPr lang="en-US" altLang="en-US" kern="1200" dirty="0"/>
          </a:p>
        </p:txBody>
      </p:sp>
      <p:pic>
        <p:nvPicPr>
          <p:cNvPr id="9220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33337" y="708025"/>
            <a:ext cx="12169775" cy="5245100"/>
          </a:xfrm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p>
            <a:pPr eaLnBrk="1" hangingPunct="1"/>
            <a:r>
              <a:rPr lang="" altLang="en-US" dirty="0"/>
              <a:t>na myšlenku vizuálního archivu navazují další umělci</a:t>
            </a:r>
            <a:endParaRPr lang="" altLang="en-US" dirty="0"/>
          </a:p>
        </p:txBody>
      </p:sp>
      <p:sp>
        <p:nvSpPr>
          <p:cNvPr id="10243" name="Content Placeholder 2"/>
          <p:cNvSpPr>
            <a:spLocks noGrp="1"/>
          </p:cNvSpPr>
          <p:nvPr>
            <p:ph sz="half" idx="1"/>
          </p:nvPr>
        </p:nvSpPr>
        <p:spPr>
          <a:xfrm>
            <a:off x="839788" y="1828800"/>
            <a:ext cx="6186487" cy="4351338"/>
          </a:xfrm>
          <a:ln/>
        </p:spPr>
        <p:txBody>
          <a:bodyPr vert="horz" wrap="square" lIns="91440" tIns="45720" rIns="91440" bIns="45720" anchor="t"/>
          <a:p>
            <a:pPr eaLnBrk="1" hangingPunct="1"/>
            <a:r>
              <a:rPr lang="cs-CZ" altLang="en-US" sz="3600" kern="1200" dirty="0"/>
              <a:t>Zbyněk Baladrán - socio-fiction</a:t>
            </a:r>
            <a:endParaRPr lang="cs-CZ" altLang="en-US" sz="3600" kern="1200" dirty="0"/>
          </a:p>
          <a:p>
            <a:pPr eaLnBrk="1" hangingPunct="1"/>
            <a:endParaRPr lang="en-US" altLang="en-US" sz="3600" kern="1200" dirty="0"/>
          </a:p>
          <a:p>
            <a:pPr eaLnBrk="1" hangingPunct="1"/>
            <a:endParaRPr lang="en-US" altLang="en-US" sz="3600" kern="1200" dirty="0"/>
          </a:p>
          <a:p>
            <a:pPr eaLnBrk="1" hangingPunct="1"/>
            <a:r>
              <a:rPr lang="en-US" altLang="en-US" kern="1200" dirty="0">
                <a:hlinkClick r:id="rId1"/>
              </a:rPr>
              <a:t>http://www.zbynekbaladran.com/new/cs/2016/07/03/socio-fiction/</a:t>
            </a:r>
            <a:endParaRPr lang="en-US" altLang="en-US" kern="1200" dirty="0"/>
          </a:p>
        </p:txBody>
      </p:sp>
      <p:sp>
        <p:nvSpPr>
          <p:cNvPr id="10244" name="Content Placeholder 6"/>
          <p:cNvSpPr/>
          <p:nvPr>
            <p:ph sz="half" idx="2"/>
          </p:nvPr>
        </p:nvSpPr>
        <p:spPr>
          <a:ln/>
        </p:spPr>
        <p:txBody>
          <a:bodyPr vert="horz" wrap="square" lIns="91440" tIns="45720" rIns="91440" bIns="45720" anchor="t"/>
          <a:p>
            <a:pPr eaLnBrk="1" hangingPunct="1"/>
            <a:endParaRPr lang="en-US" altLang="en-US" kern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1945</Words>
  <Application>WPS Presentation</Application>
  <PresentationFormat>Vlastní</PresentationFormat>
  <Paragraphs>90</Paragraphs>
  <Slides>23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4" baseType="lpstr"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Obsahové interpretace uměleckého díla</dc:title>
  <dc:creator>Adam</dc:creator>
  <cp:lastModifiedBy>Adam</cp:lastModifiedBy>
  <cp:revision>13</cp:revision>
  <dcterms:created xsi:type="dcterms:W3CDTF">2016-09-30T14:38:58Z</dcterms:created>
  <dcterms:modified xsi:type="dcterms:W3CDTF">2016-10-03T09:54:21Z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1033-10.1.0.5674</vt:lpwstr>
  </property>
</Properties>
</file>