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7104380" cy="1023493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>
            <a:alphaModFix amt="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en-US" altLang="en-US"/>
              <a:t>Click to edit Master text styles</a:t>
            </a:r>
            <a:endParaRPr lang="en-US" altLang="en-US"/>
          </a:p>
          <a:p>
            <a:pPr lvl="1" indent="-228600"/>
            <a:r>
              <a:rPr lang="en-US" altLang="en-US"/>
              <a:t>Second level</a:t>
            </a:r>
            <a:endParaRPr lang="en-US" altLang="en-US"/>
          </a:p>
          <a:p>
            <a:pPr lvl="2" indent="-228600"/>
            <a:r>
              <a:rPr lang="en-US" altLang="en-US"/>
              <a:t>Third level</a:t>
            </a:r>
            <a:endParaRPr lang="en-US" altLang="en-US"/>
          </a:p>
          <a:p>
            <a:pPr lvl="3" indent="-228600"/>
            <a:r>
              <a:rPr lang="en-US" altLang="en-US"/>
              <a:t>Fourth level</a:t>
            </a:r>
            <a:endParaRPr lang="en-US" altLang="en-US"/>
          </a:p>
          <a:p>
            <a:pPr lvl="4" indent="-228600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FDE934FF-F4E1-47C5-9CA5-30A81DDE2BE4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3561BA9-CDCF-4958-B8AB-66F3BF063E13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LtHHYYBlGQ4&amp;spfreload=10" TargetMode="Externa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393825" y="515938"/>
            <a:ext cx="9144000" cy="2387600"/>
          </a:xfrm>
          <a:ln/>
        </p:spPr>
        <p:txBody>
          <a:bodyPr lIns="91440" tIns="45720" rIns="91440" bIns="45720" anchor="b"/>
          <a:p>
            <a:pPr defTabSz="914400">
              <a:buNone/>
            </a:pPr>
            <a:r>
              <a:rPr lang="cs-CZ" altLang="en-US" sz="8000" b="1" kern="1200">
                <a:latin typeface="+mj-lt"/>
                <a:ea typeface="+mj-ea"/>
                <a:cs typeface="+mj-cs"/>
              </a:rPr>
              <a:t>Sémiotika</a:t>
            </a:r>
            <a:endParaRPr lang="cs-CZ" altLang="en-US" sz="8000" b="1" kern="1200">
              <a:latin typeface="+mj-lt"/>
              <a:ea typeface="+mj-ea"/>
              <a:cs typeface="+mj-cs"/>
            </a:endParaRP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lIns="91440" tIns="45720" rIns="91440" bIns="45720" anchor="t"/>
          <a:p>
            <a:pPr defTabSz="914400">
              <a:buFont typeface="Arial" panose="020B0604020202020204" pitchFamily="34" charset="0"/>
              <a:buNone/>
            </a:pPr>
            <a:endParaRPr lang="en-US" altLang="en-US" kern="1200"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6888" y="3435350"/>
            <a:ext cx="3101975" cy="2563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fontAlgn="auto"/>
            <a:br>
              <a:rPr lang="en-US"/>
            </a:br>
            <a:r>
              <a:rPr lang="en-US" strike="noStrike" noProof="1"/>
              <a:t>Sémiotika a dějiny umění </a:t>
            </a:r>
            <a:r>
              <a:rPr lang="cs-CZ" altLang="en-US" strike="noStrike" noProof="1"/>
              <a:t>- </a:t>
            </a:r>
            <a:br>
              <a:rPr lang="cs-CZ" altLang="en-US"/>
            </a:br>
            <a:endParaRPr lang="cs-CZ" altLang="en-US" strike="noStrike" noProof="1"/>
          </a:p>
        </p:txBody>
      </p:sp>
      <p:sp>
        <p:nvSpPr>
          <p:cNvPr id="11266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 lIns="91440" tIns="45720" rIns="91440" bIns="45720" anchor="t"/>
          <a:p>
            <a:r>
              <a:rPr lang="cs-CZ" altLang="en-US" b="1"/>
              <a:t>Meyer Schapiro</a:t>
            </a:r>
            <a:endParaRPr lang="cs-CZ" altLang="en-US" b="1"/>
          </a:p>
          <a:p>
            <a:endParaRPr lang="cs-CZ" altLang="en-US" b="1"/>
          </a:p>
          <a:p>
            <a:r>
              <a:rPr lang="cs-CZ" altLang="en-US"/>
              <a:t>zaměření na historickou praxi rámování obrazů</a:t>
            </a:r>
            <a:endParaRPr lang="cs-CZ" altLang="en-US"/>
          </a:p>
          <a:p>
            <a:endParaRPr lang="cs-CZ" altLang="en-US"/>
          </a:p>
          <a:p>
            <a:endParaRPr lang="en-US" altLang="en-US"/>
          </a:p>
          <a:p>
            <a:endParaRPr lang="en-US" altLang="en-US"/>
          </a:p>
          <a:p>
            <a:r>
              <a:rPr lang="cs-CZ" altLang="en-US" b="1"/>
              <a:t>Norman Bryson</a:t>
            </a:r>
            <a:endParaRPr lang="cs-CZ" altLang="en-US" b="1"/>
          </a:p>
          <a:p>
            <a:endParaRPr lang="cs-CZ" altLang="en-US" b="1"/>
          </a:p>
          <a:p>
            <a:r>
              <a:rPr lang="cs-CZ" altLang="en-US"/>
              <a:t>zkoumání malby jako jazyka</a:t>
            </a:r>
            <a:endParaRPr lang="cs-CZ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r>
              <a:rPr lang="en-US" altLang="en-US"/>
              <a:t>Roland Barthes</a:t>
            </a:r>
            <a:endParaRPr lang="en-US" altLang="en-US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lIns="91440" tIns="45720" rIns="91440" bIns="45720" anchor="t"/>
          <a:p>
            <a:r>
              <a:rPr lang="cs-CZ" altLang="en-US"/>
              <a:t>Sémiotický rozbor mýtu - kniha Mytologie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Otázka: Jak fungují mýty, z jakých znaků se skládají a jak vytvářejí význam?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mýty využívány za účelem propagandy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příklad - rozbor obálky francouzského časopisu Paris Match</a:t>
            </a:r>
            <a:endParaRPr lang="cs-CZ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itle 11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endParaRPr lang="cs-CZ" altLang="en-US"/>
          </a:p>
        </p:txBody>
      </p:sp>
      <p:pic>
        <p:nvPicPr>
          <p:cNvPr id="13314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92625" y="1825625"/>
            <a:ext cx="3206750" cy="4351338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en-US"/>
              <a:t>Rétorika obrazu</a:t>
            </a:r>
            <a:endParaRPr lang="cs-CZ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77175" y="205740"/>
            <a:ext cx="4104640" cy="64458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10515600" cy="1325563"/>
          </a:xfrm>
        </p:spPr>
        <p:txBody>
          <a:bodyPr>
            <a:normAutofit fontScale="90000"/>
          </a:bodyPr>
          <a:p>
            <a:pPr fontAlgn="auto"/>
            <a:r>
              <a:rPr lang="cs-CZ" altLang="en-US" strike="noStrike" noProof="1">
                <a:sym typeface="+mn-ea"/>
              </a:rPr>
              <a:t>Úkol - rozbor reklamy</a:t>
            </a:r>
            <a:br>
              <a:rPr lang="cs-CZ" altLang="en-US"/>
            </a:br>
            <a:endParaRPr lang="en-US" strike="noStrike" noProof="1"/>
          </a:p>
        </p:txBody>
      </p:sp>
      <p:sp>
        <p:nvSpPr>
          <p:cNvPr id="14338" name="Text Box 4"/>
          <p:cNvSpPr txBox="1"/>
          <p:nvPr/>
        </p:nvSpPr>
        <p:spPr>
          <a:xfrm>
            <a:off x="88900" y="1106488"/>
            <a:ext cx="4398963" cy="6678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cs-CZ" altLang="en-US" sz="2400">
                <a:latin typeface="Calibri" panose="020F0502020204030204" charset="0"/>
                <a:ea typeface="Calibri" panose="020F0502020204030204" charset="0"/>
              </a:rPr>
              <a:t>Co je zobrazeno</a:t>
            </a:r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r>
              <a:rPr lang="cs-CZ" altLang="en-US" sz="2400">
                <a:latin typeface="Calibri" panose="020F0502020204030204" charset="0"/>
                <a:ea typeface="Calibri" panose="020F0502020204030204" charset="0"/>
              </a:rPr>
              <a:t>Kompozice</a:t>
            </a:r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r>
              <a:rPr lang="cs-CZ" altLang="en-US" sz="2400">
                <a:latin typeface="Calibri" panose="020F0502020204030204" charset="0"/>
                <a:ea typeface="Calibri" panose="020F0502020204030204" charset="0"/>
              </a:rPr>
              <a:t>Význam kostýmu</a:t>
            </a:r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r>
              <a:rPr lang="cs-CZ" altLang="en-US" sz="2400">
                <a:latin typeface="Calibri" panose="020F0502020204030204" charset="0"/>
                <a:ea typeface="Calibri" panose="020F0502020204030204" charset="0"/>
              </a:rPr>
              <a:t>Barva</a:t>
            </a:r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r>
              <a:rPr lang="cs-CZ" altLang="en-US" sz="2400">
                <a:latin typeface="Calibri" panose="020F0502020204030204" charset="0"/>
                <a:ea typeface="Calibri" panose="020F0502020204030204" charset="0"/>
              </a:rPr>
              <a:t>Typografie</a:t>
            </a:r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r>
              <a:rPr lang="cs-CZ" altLang="en-US" sz="2400">
                <a:latin typeface="Calibri" panose="020F0502020204030204" charset="0"/>
                <a:ea typeface="Calibri" panose="020F0502020204030204" charset="0"/>
              </a:rPr>
              <a:t>Jméno značky</a:t>
            </a:r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r>
              <a:rPr lang="cs-CZ" altLang="en-US" sz="2400">
                <a:latin typeface="Calibri" panose="020F0502020204030204" charset="0"/>
                <a:ea typeface="Calibri" panose="020F0502020204030204" charset="0"/>
              </a:rPr>
              <a:t>Kód chování</a:t>
            </a:r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r>
              <a:rPr lang="cs-CZ" altLang="en-US" sz="2400">
                <a:latin typeface="Calibri" panose="020F0502020204030204" charset="0"/>
                <a:ea typeface="Calibri" panose="020F0502020204030204" charset="0"/>
              </a:rPr>
              <a:t>Cílová skupina</a:t>
            </a:r>
            <a:endParaRPr lang="cs-CZ" altLang="en-US" sz="2400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>
              <a:latin typeface="Calibri" panose="020F0502020204030204" charset="0"/>
              <a:ea typeface="Calibri" panose="020F0502020204030204" charset="0"/>
            </a:endParaRPr>
          </a:p>
          <a:p>
            <a:pPr lvl="0" indent="0"/>
            <a:endParaRPr lang="cs-CZ" altLang="en-US"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70738" y="530225"/>
            <a:ext cx="4632325" cy="6310313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r>
              <a:rPr lang="cs-CZ" altLang="en-US"/>
              <a:t>Charakteristika</a:t>
            </a:r>
            <a:endParaRPr lang="cs-CZ" altLang="en-US"/>
          </a:p>
        </p:txBody>
      </p:sp>
      <p:sp>
        <p:nvSpPr>
          <p:cNvPr id="307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57850" cy="4351338"/>
          </a:xfrm>
          <a:ln/>
        </p:spPr>
        <p:txBody>
          <a:bodyPr lIns="91440" tIns="45720" rIns="91440" bIns="45720" anchor="t"/>
          <a:p>
            <a:pPr algn="just"/>
            <a:r>
              <a:rPr lang="en-US" altLang="en-US" kern="1200"/>
              <a:t>Sémiotika </a:t>
            </a:r>
            <a:r>
              <a:rPr lang="cs-CZ" altLang="en-US" kern="1200"/>
              <a:t>-</a:t>
            </a:r>
            <a:r>
              <a:rPr lang="en-US" altLang="en-US" kern="1200"/>
              <a:t> nauka o znacích</a:t>
            </a:r>
            <a:endParaRPr lang="en-US" altLang="en-US" kern="1200"/>
          </a:p>
          <a:p>
            <a:pPr algn="just"/>
            <a:endParaRPr lang="en-US" altLang="en-US" kern="1200"/>
          </a:p>
          <a:p>
            <a:pPr algn="just"/>
            <a:r>
              <a:rPr lang="cs-CZ" altLang="en-US" kern="1200"/>
              <a:t>význam znaků se v různých kulturách liší</a:t>
            </a:r>
            <a:endParaRPr lang="cs-CZ" altLang="en-US" kern="1200"/>
          </a:p>
          <a:p>
            <a:pPr algn="just"/>
            <a:endParaRPr lang="cs-CZ" altLang="en-US" kern="1200"/>
          </a:p>
          <a:p>
            <a:pPr algn="just"/>
            <a:r>
              <a:rPr lang="cs-CZ" altLang="en-US" kern="1200"/>
              <a:t>Sémiotika v umění - Co umělecká díla tlumočí za významy a jakým způsobem tyto významy konstruují</a:t>
            </a:r>
            <a:endParaRPr lang="cs-CZ" altLang="en-US" kern="1200"/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35763" y="1528763"/>
            <a:ext cx="5348287" cy="3798887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177800" y="473075"/>
            <a:ext cx="10515600" cy="1325563"/>
          </a:xfrm>
          <a:ln/>
        </p:spPr>
        <p:txBody>
          <a:bodyPr lIns="91440" tIns="45720" rIns="91440" bIns="45720" anchor="ctr"/>
          <a:p>
            <a:r>
              <a:rPr lang="cs-CZ" altLang="en-US"/>
              <a:t>Význam žluté barvy</a:t>
            </a:r>
            <a:endParaRPr lang="cs-CZ" altLang="en-US"/>
          </a:p>
        </p:txBody>
      </p:sp>
      <p:pic>
        <p:nvPicPr>
          <p:cNvPr id="409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763" y="2289175"/>
            <a:ext cx="5684837" cy="4529138"/>
          </a:xfrm>
          <a:ln/>
        </p:spPr>
      </p:pic>
      <p:pic>
        <p:nvPicPr>
          <p:cNvPr id="409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0550" y="368300"/>
            <a:ext cx="5022850" cy="3978275"/>
          </a:xfrm>
          <a:ln/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346575"/>
            <a:ext cx="2470150" cy="2471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3770313"/>
            <a:ext cx="40640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r>
              <a:rPr lang="en-US" altLang="en-US"/>
              <a:t>Ferdinand de Saussure</a:t>
            </a:r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77575" cy="4351338"/>
          </a:xfrm>
        </p:spPr>
        <p:txBody>
          <a:bodyPr/>
          <a:p>
            <a:pPr fontAlgn="auto"/>
            <a:r>
              <a:rPr lang="cs-CZ" altLang="en-US" strike="noStrike" noProof="1"/>
              <a:t>Teorie znaku - znak má dvě části - označující a označované</a:t>
            </a:r>
            <a:endParaRPr lang="cs-CZ" altLang="en-US" strike="noStrike" noProof="1"/>
          </a:p>
          <a:p>
            <a:pPr fontAlgn="auto"/>
            <a:endParaRPr lang="cs-CZ" altLang="en-US" strike="noStrike" noProof="1"/>
          </a:p>
          <a:p>
            <a:pPr marL="0" indent="0" fontAlgn="auto">
              <a:buNone/>
            </a:pPr>
            <a:r>
              <a:rPr lang="cs-CZ" altLang="en-US" strike="noStrike" noProof="1"/>
              <a:t>      </a:t>
            </a:r>
            <a:r>
              <a:rPr lang="cs-CZ" altLang="en-US" b="1" strike="noStrike" noProof="1"/>
              <a:t>Označující          </a:t>
            </a:r>
            <a:r>
              <a:rPr lang="cs-CZ" altLang="en-US" strike="noStrike" noProof="1"/>
              <a:t>                                      </a:t>
            </a:r>
            <a:r>
              <a:rPr lang="cs-CZ" altLang="en-US" b="1" strike="noStrike" noProof="1"/>
              <a:t>Označované</a:t>
            </a:r>
            <a:endParaRPr lang="cs-CZ" altLang="en-US" b="1" strike="noStrike" noProof="1"/>
          </a:p>
          <a:p>
            <a:pPr marL="0" indent="0" fontAlgn="auto">
              <a:buNone/>
            </a:pPr>
            <a:endParaRPr lang="cs-CZ" altLang="en-US" b="1" strike="noStrike" noProof="1"/>
          </a:p>
          <a:p>
            <a:pPr marL="0" indent="0" fontAlgn="auto">
              <a:buNone/>
            </a:pPr>
            <a:r>
              <a:rPr lang="cs-CZ" altLang="en-US" strike="noStrike" noProof="1"/>
              <a:t>        STROM</a:t>
            </a:r>
            <a:endParaRPr lang="cs-CZ" altLang="en-US" strike="noStrike" noProof="1"/>
          </a:p>
        </p:txBody>
      </p:sp>
      <p:pic>
        <p:nvPicPr>
          <p:cNvPr id="5123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13475" y="3570288"/>
            <a:ext cx="3027363" cy="3089275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r>
              <a:rPr lang="cs-CZ" altLang="en-US"/>
              <a:t>Další pojmy</a:t>
            </a:r>
            <a:endParaRPr lang="cs-CZ" altLang="en-US"/>
          </a:p>
        </p:txBody>
      </p:sp>
      <p:sp>
        <p:nvSpPr>
          <p:cNvPr id="6146" name="Content Placeholder 5"/>
          <p:cNvSpPr>
            <a:spLocks noGrp="1"/>
          </p:cNvSpPr>
          <p:nvPr>
            <p:ph idx="1"/>
          </p:nvPr>
        </p:nvSpPr>
        <p:spPr>
          <a:ln/>
        </p:spPr>
        <p:txBody>
          <a:bodyPr lIns="91440" tIns="45720" rIns="91440" bIns="45720" anchor="t"/>
          <a:p>
            <a:r>
              <a:rPr lang="cs-CZ" altLang="en-US"/>
              <a:t>arbitrárnost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lineárnost 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diskontinuita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langue x parole</a:t>
            </a:r>
            <a:endParaRPr lang="cs-CZ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r>
              <a:rPr lang="cs-CZ" altLang="en-US"/>
              <a:t>Charles Sanders Peirce</a:t>
            </a:r>
            <a:endParaRPr lang="cs-CZ" altLang="en-US"/>
          </a:p>
        </p:txBody>
      </p:sp>
      <p:sp>
        <p:nvSpPr>
          <p:cNvPr id="717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89875" cy="4351338"/>
          </a:xfrm>
          <a:ln/>
        </p:spPr>
        <p:txBody>
          <a:bodyPr lIns="91440" tIns="45720" rIns="91440" bIns="45720" anchor="t"/>
          <a:p>
            <a:pPr algn="just"/>
            <a:r>
              <a:rPr lang="cs-CZ" altLang="en-US" kern="1200"/>
              <a:t>odlišná struktura znaku -reprezentant a interpretant</a:t>
            </a:r>
            <a:endParaRPr lang="cs-CZ" altLang="en-US" kern="1200"/>
          </a:p>
          <a:p>
            <a:pPr algn="just"/>
            <a:endParaRPr lang="cs-CZ" altLang="en-US" kern="1200"/>
          </a:p>
          <a:p>
            <a:pPr algn="just"/>
            <a:r>
              <a:rPr lang="cs-CZ" altLang="en-US" kern="1200"/>
              <a:t>tři druhy znaku:  ikona, index a symbol </a:t>
            </a:r>
            <a:endParaRPr lang="cs-CZ" altLang="en-US" kern="1200"/>
          </a:p>
          <a:p>
            <a:pPr algn="just"/>
            <a:endParaRPr lang="cs-CZ" altLang="en-US" kern="1200"/>
          </a:p>
          <a:p>
            <a:pPr algn="just"/>
            <a:r>
              <a:rPr lang="cs-CZ" altLang="en-US" kern="1200"/>
              <a:t>Příklad analýzy podle Peirce – Rosalind Krauss - Notes on the Index: Seventies Art in America"(1977) </a:t>
            </a:r>
            <a:endParaRPr lang="cs-CZ" altLang="en-US" kern="1200"/>
          </a:p>
          <a:p>
            <a:pPr/>
            <a:r>
              <a:rPr lang="cs-CZ" altLang="en-US" kern="1200"/>
              <a:t>Klade si otázku: Mají umělecká díla vytvořená v 70.letech nějaký společný znak?</a:t>
            </a:r>
            <a:endParaRPr lang="cs-CZ" altLang="en-US" kern="1200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93113" y="1571625"/>
            <a:ext cx="3351212" cy="5084763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r>
              <a:rPr lang="en-US" altLang="en-US"/>
              <a:t>Dennis Oppenheim </a:t>
            </a:r>
            <a:r>
              <a:rPr lang="cs-CZ" altLang="en-US"/>
              <a:t>-</a:t>
            </a:r>
            <a:r>
              <a:rPr lang="en-US" altLang="en-US"/>
              <a:t> Identity Stretch (1975)</a:t>
            </a:r>
            <a:endParaRPr lang="en-US" altLang="en-US"/>
          </a:p>
        </p:txBody>
      </p:sp>
      <p:pic>
        <p:nvPicPr>
          <p:cNvPr id="8194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4575" y="1457325"/>
            <a:ext cx="9969500" cy="5272088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r>
              <a:rPr lang="en-US" altLang="en-US"/>
              <a:t>Systémy a kódy </a:t>
            </a:r>
            <a:r>
              <a:rPr lang="cs-CZ" altLang="en-US"/>
              <a:t>- Roman Jakobson</a:t>
            </a:r>
            <a:endParaRPr lang="cs-CZ" altLang="en-US"/>
          </a:p>
        </p:txBody>
      </p:sp>
      <p:sp>
        <p:nvSpPr>
          <p:cNvPr id="9" name="Content Placeholder 8"/>
          <p:cNvSpPr/>
          <p:nvPr>
            <p:ph sz="half" idx="1"/>
          </p:nvPr>
        </p:nvSpPr>
        <p:spPr>
          <a:xfrm>
            <a:off x="627063" y="1858963"/>
            <a:ext cx="9604375" cy="4351338"/>
          </a:xfrm>
        </p:spPr>
        <p:txBody>
          <a:bodyPr/>
          <a:p>
            <a:pPr fontAlgn="auto"/>
            <a:r>
              <a:rPr lang="en-US" strike="noStrike" noProof="1"/>
              <a:t>Kód – soubor znaků, který cirkuluje v dané společnosti</a:t>
            </a:r>
            <a:endParaRPr lang="en-US" strike="noStrike" noProof="1"/>
          </a:p>
          <a:p>
            <a:pPr fontAlgn="auto"/>
            <a:r>
              <a:rPr lang="cs-CZ" altLang="en-US" strike="noStrike" noProof="1"/>
              <a:t>je nutné znát pravidla dekódování</a:t>
            </a:r>
            <a:endParaRPr lang="cs-CZ" altLang="en-US" strike="noStrike" noProof="1"/>
          </a:p>
          <a:p>
            <a:pPr fontAlgn="auto"/>
            <a:endParaRPr lang="cs-CZ" altLang="en-US" strike="noStrike" noProof="1"/>
          </a:p>
          <a:p>
            <a:pPr marL="0" indent="0" fontAlgn="auto">
              <a:buNone/>
            </a:pPr>
            <a:r>
              <a:rPr lang="cs-CZ" altLang="en-US" strike="noStrike" noProof="1"/>
              <a:t>     </a:t>
            </a:r>
            <a:r>
              <a:rPr lang="cs-CZ" altLang="en-US" b="1" strike="noStrike" noProof="1"/>
              <a:t>Jakobsonův komunikační model</a:t>
            </a:r>
            <a:endParaRPr lang="cs-CZ" altLang="en-US" b="1" strike="noStrike" noProof="1"/>
          </a:p>
          <a:p>
            <a:pPr fontAlgn="auto"/>
            <a:endParaRPr lang="cs-CZ" altLang="en-US" b="1" strike="noStrike" noProof="1"/>
          </a:p>
        </p:txBody>
      </p:sp>
      <p:pic>
        <p:nvPicPr>
          <p:cNvPr id="9219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84150" y="3851275"/>
            <a:ext cx="6626225" cy="3000375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/>
          <a:p>
            <a:r>
              <a:rPr lang="en-US" altLang="en-US"/>
              <a:t>Intertextualita - Julia Kristeva</a:t>
            </a:r>
            <a:endParaRPr lang="en-US" altLang="en-US"/>
          </a:p>
        </p:txBody>
      </p:sp>
      <p:pic>
        <p:nvPicPr>
          <p:cNvPr id="10242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5725" y="2317750"/>
            <a:ext cx="5308600" cy="3595688"/>
          </a:xfrm>
          <a:ln/>
        </p:spPr>
      </p:pic>
      <p:sp>
        <p:nvSpPr>
          <p:cNvPr id="10243" name="Text Box 8"/>
          <p:cNvSpPr txBox="1"/>
          <p:nvPr/>
        </p:nvSpPr>
        <p:spPr>
          <a:xfrm>
            <a:off x="288925" y="6073775"/>
            <a:ext cx="1139983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cs-CZ" altLang="en-US" sz="3200">
                <a:latin typeface="Calibri" panose="020F0502020204030204" charset="0"/>
                <a:ea typeface="Calibri" panose="020F0502020204030204" charset="0"/>
                <a:hlinkClick r:id="rId2" action="ppaction://hlinkfile"/>
              </a:rPr>
              <a:t>https://www.youtube.com/watch?v=LtHHYYBlGQ4&amp;spfreload=10</a:t>
            </a:r>
            <a:endParaRPr lang="cs-CZ" altLang="en-US" sz="3200"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10244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2763" y="1662113"/>
            <a:ext cx="6096000" cy="4251325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WPS Presentation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Sémiotika</dc:title>
  <dc:creator>Adam</dc:creator>
  <cp:lastModifiedBy>Adam</cp:lastModifiedBy>
  <cp:revision>7</cp:revision>
  <dcterms:created xsi:type="dcterms:W3CDTF">2016-10-22T13:20:05Z</dcterms:created>
  <dcterms:modified xsi:type="dcterms:W3CDTF">2016-10-31T13:03:03Z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