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1" r:id="rId17"/>
  </p:sldIdLst>
  <p:sldSz cx="12192000" cy="6858000"/>
  <p:notesSz cx="7103745" cy="1023429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>
            <a:alphaModFix amt="2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1" Type="http://schemas.openxmlformats.org/officeDocument/2006/relationships/hyperlink" Target="https://www.youtube.com/watch?v=QP2uPNypJl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1" Type="http://schemas.openxmlformats.org/officeDocument/2006/relationships/hyperlink" Target="https://www.youtube.com/watch?v=YJg02ivYzS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7470"/>
            <a:ext cx="9144000" cy="1820545"/>
          </a:xfrm>
        </p:spPr>
        <p:txBody>
          <a:bodyPr>
            <a:normAutofit fontScale="90000"/>
          </a:bodyPr>
          <a:p>
            <a:r>
              <a:rPr lang="en-US"/>
              <a:t>Postmoderní interpretace uměleckého díla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0515" y="1898015"/>
            <a:ext cx="6490335" cy="48247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Hyperrealita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cs-CZ" altLang="en-US"/>
              <a:t>Disneyland - Main Street</a:t>
            </a:r>
            <a:endParaRPr lang="cs-CZ" altLang="en-US"/>
          </a:p>
          <a:p>
            <a:endParaRPr lang="cs-CZ" alt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8900" y="2357755"/>
            <a:ext cx="5801360" cy="3819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260" y="2127885"/>
            <a:ext cx="6288405" cy="42017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82980" y="306070"/>
            <a:ext cx="9993630" cy="62458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Hyperrealismus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759950" cy="4351655"/>
          </a:xfrm>
        </p:spPr>
        <p:txBody>
          <a:bodyPr>
            <a:normAutofit lnSpcReduction="20000"/>
          </a:bodyPr>
          <a:p>
            <a:r>
              <a:rPr lang="cs-CZ" altLang="en-US"/>
              <a:t>Maska - Chuck Russel (1994)</a:t>
            </a:r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r>
              <a:rPr lang="cs-CZ" altLang="en-US">
                <a:hlinkClick r:id="rId1" tooltip="" action="ppaction://hlinkfile"/>
              </a:rPr>
              <a:t>https://www.youtube.com/watch?v=QP2uPNypJlE</a:t>
            </a:r>
            <a:endParaRPr lang="cs-CZ" altLang="en-US"/>
          </a:p>
          <a:p>
            <a:endParaRPr lang="cs-CZ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9020" y="2258060"/>
            <a:ext cx="4382135" cy="32867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/>
              <a:t>Frederic Jameson </a:t>
            </a:r>
            <a:r>
              <a:rPr lang="cs-CZ" altLang="en-US"/>
              <a:t>- současná společnost je fascinována porchem</a:t>
            </a:r>
            <a:endParaRPr lang="cs-CZ" alt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37235" y="2765425"/>
            <a:ext cx="4685030" cy="374840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640330" y="1768475"/>
            <a:ext cx="8980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cs-CZ" altLang="en-US" sz="3200"/>
              <a:t>1887                                                        1980</a:t>
            </a:r>
            <a:endParaRPr lang="cs-CZ" altLang="en-US" sz="3200"/>
          </a:p>
        </p:txBody>
      </p:sp>
      <p:pic>
        <p:nvPicPr>
          <p:cNvPr id="8" name="Content Placeholder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7800" y="2765425"/>
            <a:ext cx="5181600" cy="34715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65100"/>
            <a:ext cx="10515600" cy="1325563"/>
          </a:xfrm>
        </p:spPr>
        <p:txBody>
          <a:bodyPr/>
          <a:p>
            <a:r>
              <a:rPr lang="cs-CZ" altLang="en-US"/>
              <a:t>Analýza</a:t>
            </a:r>
            <a:endParaRPr lang="cs-CZ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490980"/>
            <a:ext cx="7404100" cy="4351655"/>
          </a:xfrm>
        </p:spPr>
        <p:txBody>
          <a:bodyPr/>
          <a:p>
            <a:r>
              <a:rPr lang="en-US"/>
              <a:t>Yinka Shonibare </a:t>
            </a:r>
            <a:r>
              <a:rPr lang="cs-CZ" altLang="en-US"/>
              <a:t>- Vacation (2000)</a:t>
            </a:r>
            <a:endParaRPr lang="cs-CZ" alt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7465" y="2785110"/>
            <a:ext cx="6014720" cy="4010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185" y="2145665"/>
            <a:ext cx="6121400" cy="46494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cs-CZ" altLang="en-US"/>
              <a:t>Hyper-Reality - Keichi Matsuda (2016)</a:t>
            </a:r>
            <a:endParaRPr lang="cs-CZ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582025" cy="4351655"/>
          </a:xfrm>
        </p:spPr>
        <p:txBody>
          <a:bodyPr>
            <a:normAutofit lnSpcReduction="20000"/>
          </a:bodyPr>
          <a:p>
            <a:endParaRPr lang="en-US">
              <a:hlinkClick r:id="rId1" tooltip="" action="ppaction://hlinkfile"/>
            </a:endParaRPr>
          </a:p>
          <a:p>
            <a:endParaRPr lang="en-US">
              <a:hlinkClick r:id="rId1" tooltip="" action="ppaction://hlinkfile"/>
            </a:endParaRPr>
          </a:p>
          <a:p>
            <a:endParaRPr lang="en-US">
              <a:hlinkClick r:id="rId1" tooltip="" action="ppaction://hlinkfile"/>
            </a:endParaRPr>
          </a:p>
          <a:p>
            <a:endParaRPr lang="en-US">
              <a:hlinkClick r:id="rId1" tooltip="" action="ppaction://hlinkfile"/>
            </a:endParaRPr>
          </a:p>
          <a:p>
            <a:endParaRPr lang="en-US">
              <a:hlinkClick r:id="rId1" tooltip="" action="ppaction://hlinkfile"/>
            </a:endParaRPr>
          </a:p>
          <a:p>
            <a:endParaRPr lang="en-US">
              <a:hlinkClick r:id="rId1" tooltip="" action="ppaction://hlinkfile"/>
            </a:endParaRPr>
          </a:p>
          <a:p>
            <a:endParaRPr lang="en-US">
              <a:hlinkClick r:id="rId1" tooltip="" action="ppaction://hlinkfile"/>
            </a:endParaRPr>
          </a:p>
          <a:p>
            <a:endParaRPr lang="en-US">
              <a:hlinkClick r:id="rId1" tooltip="" action="ppaction://hlinkfile"/>
            </a:endParaRPr>
          </a:p>
          <a:p>
            <a:endParaRPr lang="en-US">
              <a:hlinkClick r:id="rId1" tooltip="" action="ppaction://hlinkfile"/>
            </a:endParaRPr>
          </a:p>
          <a:p>
            <a:r>
              <a:rPr lang="en-US">
                <a:hlinkClick r:id="rId1" tooltip="" action="ppaction://hlinkfile"/>
              </a:rPr>
              <a:t>https://www.youtube.com/watch?v=YJg02ivYzSs</a:t>
            </a:r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81710" y="1538605"/>
            <a:ext cx="7004050" cy="39433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Jean-Francoise LYOTARD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cs-CZ" altLang="en-US"/>
              <a:t>charakterizuje postmodernu:</a:t>
            </a:r>
            <a:endParaRPr lang="cs-CZ" altLang="en-US"/>
          </a:p>
          <a:p>
            <a:endParaRPr lang="cs-CZ" altLang="en-US"/>
          </a:p>
          <a:p>
            <a:r>
              <a:rPr lang="cs-CZ" altLang="en-US"/>
              <a:t>konec velkých příběhů západní civilizace</a:t>
            </a:r>
            <a:endParaRPr lang="cs-CZ" altLang="en-US"/>
          </a:p>
          <a:p>
            <a:endParaRPr lang="cs-CZ" altLang="en-US"/>
          </a:p>
          <a:p>
            <a:r>
              <a:rPr lang="cs-CZ" altLang="en-US"/>
              <a:t>nyní žijeme v otevřené společnosti, která akceptuje </a:t>
            </a:r>
            <a:endParaRPr lang="cs-CZ" altLang="en-US"/>
          </a:p>
          <a:p>
            <a:r>
              <a:rPr lang="cs-CZ" altLang="en-US"/>
              <a:t>mnohost pravd</a:t>
            </a:r>
            <a:endParaRPr lang="cs-CZ" altLang="en-US"/>
          </a:p>
          <a:p>
            <a:endParaRPr lang="cs-CZ" altLang="en-US"/>
          </a:p>
          <a:p>
            <a:endParaRPr lang="cs-CZ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005"/>
            <a:ext cx="10515600" cy="1325563"/>
          </a:xfrm>
        </p:spPr>
        <p:txBody>
          <a:bodyPr/>
          <a:p>
            <a:r>
              <a:rPr lang="cs-CZ" altLang="en-US"/>
              <a:t>Moderna a postmoderna</a:t>
            </a:r>
            <a:endParaRPr lang="cs-CZ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575" y="1365885"/>
            <a:ext cx="10515600" cy="5661660"/>
          </a:xfrm>
        </p:spPr>
        <p:txBody>
          <a:bodyPr>
            <a:normAutofit/>
          </a:bodyPr>
          <a:p>
            <a:pPr marL="0" indent="0">
              <a:buNone/>
            </a:pPr>
            <a:r>
              <a:rPr lang="cs-CZ" altLang="en-US" b="1"/>
              <a:t>    </a:t>
            </a:r>
            <a:r>
              <a:rPr lang="en-US" b="1"/>
              <a:t>Moderní                                                               Postmoderní</a:t>
            </a:r>
            <a:endParaRPr lang="en-US" b="1"/>
          </a:p>
          <a:p>
            <a:endParaRPr lang="en-US" sz="1800" b="1"/>
          </a:p>
          <a:p>
            <a:pPr marL="0" indent="0">
              <a:buNone/>
            </a:pPr>
            <a:r>
              <a:rPr lang="en-US" sz="1800"/>
              <a:t>Víra v neustálý pokrok                                                                                    pokrok pouze iluze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Požadavek novosti, originality                                                                       </a:t>
            </a:r>
            <a:r>
              <a:rPr lang="cs-CZ" altLang="en-US" sz="1800"/>
              <a:t>o</a:t>
            </a:r>
            <a:r>
              <a:rPr lang="en-US" sz="1800"/>
              <a:t>pakování, variace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Velká vyprávění  (příběh o pokroku, emancipaci člověka)                       ztráta důvěry ve velká vyprávění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Lidstvo směřuje ke vzájemnému porozumění                                            mnohost názorů i pohledů na svět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Víra v rozum (objektivita)                                                                               emocionalita  (subjektivita)   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vědecké poznání                                                                                              alternativní způsoby poznání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odvržení tradice                                                                                               čerpání z tradice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idea autora (výhradní tvůrce díla)                                                                zpochybnění autorství</a:t>
            </a:r>
            <a:endParaRPr lang="en-US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Postmodernismus v umění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68120"/>
            <a:ext cx="9972040" cy="4351655"/>
          </a:xfrm>
        </p:spPr>
        <p:txBody>
          <a:bodyPr/>
          <a:p>
            <a:r>
              <a:rPr lang="en-US"/>
              <a:t>Návrat figurativní malby - Výstava bad painting (1978)</a:t>
            </a:r>
            <a:endParaRPr lang="en-US"/>
          </a:p>
          <a:p>
            <a:endParaRPr lang="en-US"/>
          </a:p>
        </p:txBody>
      </p:sp>
      <p:pic>
        <p:nvPicPr>
          <p:cNvPr id="4100" name="Picture 5" descr="792x792x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9050" y="2506980"/>
            <a:ext cx="8615045" cy="434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095" y="2644775"/>
            <a:ext cx="3559810" cy="40646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cs-CZ" altLang="en-US"/>
              <a:t>D</a:t>
            </a:r>
            <a:r>
              <a:rPr lang="en-US"/>
              <a:t>vojí kódování </a:t>
            </a:r>
            <a:r>
              <a:rPr lang="cs-CZ" altLang="en-US"/>
              <a:t>uměleckého díla</a:t>
            </a:r>
            <a:endParaRPr lang="cs-CZ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06730" y="1691005"/>
            <a:ext cx="9727565" cy="4351655"/>
          </a:xfrm>
        </p:spPr>
        <p:txBody>
          <a:bodyPr/>
          <a:p>
            <a:r>
              <a:rPr lang="cs-CZ" altLang="en-US"/>
              <a:t>autor pojmu </a:t>
            </a:r>
            <a:r>
              <a:rPr lang="en-US"/>
              <a:t>Charles Jen</a:t>
            </a:r>
            <a:r>
              <a:rPr lang="cs-CZ" altLang="en-US"/>
              <a:t>c</a:t>
            </a:r>
            <a:r>
              <a:rPr lang="en-US"/>
              <a:t>ks - dílo Řeč postmoderní architektury</a:t>
            </a:r>
            <a:endParaRPr lang="en-US"/>
          </a:p>
          <a:p>
            <a:endParaRPr dirty="0"/>
          </a:p>
          <a:p>
            <a:endParaRPr dirty="0"/>
          </a:p>
          <a:p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38200" y="2219960"/>
            <a:ext cx="6208395" cy="46469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cs-CZ" altLang="en-US"/>
              <a:t>U</a:t>
            </a:r>
            <a:r>
              <a:rPr lang="en-US"/>
              <a:t>mělecké dílo je hra</a:t>
            </a:r>
            <a:br>
              <a:rPr lang="en-US"/>
            </a:br>
            <a:r>
              <a:rPr lang="en-US"/>
              <a:t> </a:t>
            </a:r>
            <a:endParaRPr lang="en-US"/>
          </a:p>
        </p:txBody>
      </p:sp>
      <p:pic>
        <p:nvPicPr>
          <p:cNvPr id="5124" name="Picture 7" descr="1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35580" y="1960245"/>
            <a:ext cx="7124065" cy="4966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3451225" y="1238885"/>
            <a:ext cx="5692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eaLnBrk="1" hangingPunct="1"/>
            <a:r>
              <a:rPr lang="cs-CZ" sz="2800" dirty="0">
                <a:sym typeface="+mn-ea"/>
              </a:rPr>
              <a:t>J</a:t>
            </a:r>
            <a:r>
              <a:rPr sz="2800" dirty="0">
                <a:sym typeface="+mn-ea"/>
              </a:rPr>
              <a:t>ulian Schnabel – Exile (1980)</a:t>
            </a:r>
            <a:endParaRPr lang="en-US"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5" y="166370"/>
            <a:ext cx="10515600" cy="1325563"/>
          </a:xfrm>
        </p:spPr>
        <p:txBody>
          <a:bodyPr/>
          <a:p>
            <a:r>
              <a:rPr lang="en-US"/>
              <a:t>Filozofové postmoderny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915" y="1492250"/>
            <a:ext cx="10415905" cy="4351655"/>
          </a:xfrm>
        </p:spPr>
        <p:txBody>
          <a:bodyPr/>
          <a:p>
            <a:r>
              <a:rPr lang="cs-CZ" altLang="en-US" sz="3600"/>
              <a:t>Jean Baudrillard</a:t>
            </a:r>
            <a:endParaRPr lang="cs-CZ" altLang="en-US" sz="3600"/>
          </a:p>
          <a:p>
            <a:r>
              <a:rPr lang="cs-CZ" altLang="en-US"/>
              <a:t>koncept simulakra – kniha Simulace a simulakra</a:t>
            </a:r>
            <a:endParaRPr lang="cs-CZ" altLang="en-US"/>
          </a:p>
          <a:p>
            <a:endParaRPr lang="cs-CZ" altLang="en-US"/>
          </a:p>
        </p:txBody>
      </p:sp>
      <p:pic>
        <p:nvPicPr>
          <p:cNvPr id="4" name="Content Placeholder 3" descr="27a4065297e276a4f0d8ce97d476820e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625840" y="-27305"/>
            <a:ext cx="3530600" cy="3081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" y="2637155"/>
            <a:ext cx="8289925" cy="40430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cs-CZ" altLang="en-US"/>
              <a:t>Příklad simulakra - mediální realita</a:t>
            </a:r>
            <a:endParaRPr lang="cs-CZ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659620" cy="4351655"/>
          </a:xfrm>
        </p:spPr>
        <p:txBody>
          <a:bodyPr/>
          <a:p>
            <a:r>
              <a:rPr lang="cs-CZ" altLang="en-US"/>
              <a:t>Vrtěti psem - Barry Levinson (1997)</a:t>
            </a:r>
            <a:endParaRPr lang="cs-CZ" altLang="en-US"/>
          </a:p>
          <a:p>
            <a:endParaRPr lang="cs-CZ" alt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38200" y="2362200"/>
            <a:ext cx="7737475" cy="43522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Simulace druhého řádu</a:t>
            </a:r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77595" y="2392045"/>
            <a:ext cx="10276205" cy="435165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988695" y="1795145"/>
            <a:ext cx="107670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cs-CZ" altLang="en-US" sz="2800"/>
              <a:t>Terminátor 2 - James Cameron (1991)</a:t>
            </a:r>
            <a:endParaRPr lang="cs-CZ" altLang="en-US" sz="2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2088</Words>
  <Application>WPS Presentation</Application>
  <PresentationFormat>Widescreen</PresentationFormat>
  <Paragraphs>96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Arial</vt:lpstr>
      <vt:lpstr>SimSun</vt:lpstr>
      <vt:lpstr>Wingdings</vt:lpstr>
      <vt:lpstr>Calibri Light</vt:lpstr>
      <vt:lpstr>Calibri</vt:lpstr>
      <vt:lpstr>Microsoft YaHei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Postmoderní interpretace uměleckého díla</dc:title>
  <dc:creator>Adam</dc:creator>
  <cp:lastModifiedBy>Adam</cp:lastModifiedBy>
  <cp:revision>7</cp:revision>
  <dcterms:created xsi:type="dcterms:W3CDTF">2016-11-11T15:07:54Z</dcterms:created>
  <dcterms:modified xsi:type="dcterms:W3CDTF">2016-11-11T16:43:09Z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1033-10.1.0.5783</vt:lpwstr>
  </property>
</Properties>
</file>