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280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outlineViewPr>
    <p:cViewPr>
      <p:scale>
        <a:sx n="33" d="100"/>
        <a:sy n="33" d="100"/>
      </p:scale>
      <p:origin x="0" y="-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Velká písmena -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9604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ve víceslovných názvech tvořených spojením přídavného jména a podstatného jména píšeme s velkým písmenem jen první přídavné jméno </a:t>
            </a:r>
            <a:r>
              <a:rPr lang="cs-CZ" i="1" dirty="0">
                <a:solidFill>
                  <a:schemeClr val="tx1"/>
                </a:solidFill>
              </a:rPr>
              <a:t>(Česká republika, Evropská unie)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v oficiálních názvech začínajících podstatným jménem se píše velké písmeno většinou jen u něj </a:t>
            </a:r>
            <a:r>
              <a:rPr lang="cs-CZ" i="1" dirty="0">
                <a:solidFill>
                  <a:schemeClr val="tx1"/>
                </a:solidFill>
              </a:rPr>
              <a:t>(Pobřeží slonoviny, Kruh přátel českého jazyka)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v názvech obsahujících spojení dvou podstatných jmen v 1. p. se první píše s velkým písmenem tehdy, je-li součástí oficiálního názvu (</a:t>
            </a:r>
            <a:r>
              <a:rPr lang="cs-CZ" i="1" dirty="0">
                <a:solidFill>
                  <a:schemeClr val="tx1"/>
                </a:solidFill>
              </a:rPr>
              <a:t>Galerie Vltavín, Nakladatelství Olympia</a:t>
            </a:r>
            <a:r>
              <a:rPr lang="cs-CZ" dirty="0">
                <a:solidFill>
                  <a:schemeClr val="tx1"/>
                </a:solidFill>
              </a:rPr>
              <a:t>)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je-li před první jméno umístěno přídavné jméno, píše se s velkým písmenem a podstatné jméno s písmenem malým (</a:t>
            </a:r>
            <a:r>
              <a:rPr lang="cs-CZ" i="1" dirty="0">
                <a:solidFill>
                  <a:schemeClr val="tx1"/>
                </a:solidFill>
              </a:rPr>
              <a:t>Kulturní dům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i="1" dirty="0">
                <a:solidFill>
                  <a:schemeClr val="tx1"/>
                </a:solidFill>
              </a:rPr>
              <a:t>Zahrada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pokud není součástí vlastního názvu, píše se s malým písmenem (</a:t>
            </a:r>
            <a:r>
              <a:rPr lang="cs-CZ" i="1" dirty="0">
                <a:solidFill>
                  <a:schemeClr val="tx1"/>
                </a:solidFill>
              </a:rPr>
              <a:t>nakladatelství Albatros, občanské sdružení Moravská brána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27504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1097280" y="847246"/>
            <a:ext cx="4937760" cy="73628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Názvy současných států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1097280" y="2025748"/>
            <a:ext cx="4937760" cy="3934786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velké písmeno se píše většinou jen u prvního slova (</a:t>
            </a:r>
            <a:r>
              <a:rPr lang="cs-CZ" i="1" dirty="0">
                <a:solidFill>
                  <a:schemeClr val="tx1"/>
                </a:solidFill>
              </a:rPr>
              <a:t>Česká republika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i="1" dirty="0">
                <a:solidFill>
                  <a:schemeClr val="tx1"/>
                </a:solidFill>
              </a:rPr>
              <a:t>Spojené státy americké)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velké písmeno u dalších slov se píšou tehdy, jsou-li vlastními jmény: </a:t>
            </a:r>
            <a:r>
              <a:rPr lang="cs-CZ" i="1" dirty="0">
                <a:solidFill>
                  <a:schemeClr val="tx1"/>
                </a:solidFill>
              </a:rPr>
              <a:t>Spolková republika Německo, Spojené království Velké Británie a Severního Irska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při obráceném slovosledu se píše s velkým písmenem první slovo: </a:t>
            </a:r>
            <a:r>
              <a:rPr lang="cs-CZ" i="1" dirty="0">
                <a:solidFill>
                  <a:schemeClr val="tx1"/>
                </a:solidFill>
              </a:rPr>
              <a:t>Česká republika – Republika česká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217920" y="847246"/>
            <a:ext cx="4937760" cy="73628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Názvy Současných správních oblastí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6217920" y="2025748"/>
            <a:ext cx="4937760" cy="3934786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12 krajů se píše s velkým písmenem pouze u přídavného jména, a to i při obráceném slovosledu (</a:t>
            </a:r>
            <a:r>
              <a:rPr lang="cs-CZ" i="1" dirty="0">
                <a:solidFill>
                  <a:schemeClr val="tx1"/>
                </a:solidFill>
              </a:rPr>
              <a:t>Středočeský kraj, kraj Středočeský)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2 kraje se píší jinak (</a:t>
            </a:r>
            <a:r>
              <a:rPr lang="cs-CZ" i="1" dirty="0">
                <a:solidFill>
                  <a:schemeClr val="tx1"/>
                </a:solidFill>
              </a:rPr>
              <a:t>Kraj Vysočina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i="1" dirty="0">
                <a:solidFill>
                  <a:schemeClr val="tx1"/>
                </a:solidFill>
              </a:rPr>
              <a:t>hlavní město Praha)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názvy okresů se píší s malým písmenem (okres Nymburk)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587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097280" y="762840"/>
            <a:ext cx="4937760" cy="73628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Historické označení států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097280" y="1927273"/>
            <a:ext cx="4937760" cy="4431323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historicky doložené správní celky (</a:t>
            </a:r>
            <a:r>
              <a:rPr lang="cs-CZ" i="1" dirty="0">
                <a:solidFill>
                  <a:schemeClr val="tx1"/>
                </a:solidFill>
              </a:rPr>
              <a:t>České království, Království české)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Říše (jako fašistické Německo)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možné dvojí psaní v ostatních názvech obsahující slovo říše ( Velkomoravská říše i velkomoravská říše, Říše velkomoravská i říše velkomoravská)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s malým písmenem se píší názvy obsahující vévodství, panství, župa, monarchie, impérium, první republika)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protektorát Čechy a Morava lze psát i s velkým písmenem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217920" y="780092"/>
            <a:ext cx="4937760" cy="73628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Nejvyšší zastupitelské sbory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6217920" y="1927273"/>
            <a:ext cx="4937760" cy="403326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i="1" dirty="0">
                <a:solidFill>
                  <a:schemeClr val="tx1"/>
                </a:solidFill>
              </a:rPr>
              <a:t>Parlament ČR, Poslanecká sněmovna Parlamentu ČR</a:t>
            </a:r>
            <a:r>
              <a:rPr lang="cs-CZ" dirty="0">
                <a:solidFill>
                  <a:schemeClr val="tx1"/>
                </a:solidFill>
              </a:rPr>
              <a:t> a </a:t>
            </a:r>
            <a:r>
              <a:rPr lang="cs-CZ" i="1" dirty="0">
                <a:solidFill>
                  <a:schemeClr val="tx1"/>
                </a:solidFill>
              </a:rPr>
              <a:t>Senát Parlamentu ČR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zkrácené oficiální názvy = velké písmeno (Parlament, Poslanecká sněmovna, Senát)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3702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97280" y="790975"/>
            <a:ext cx="4937760" cy="73628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školy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97280" y="1846052"/>
            <a:ext cx="4937760" cy="4114482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dirty="0">
                <a:solidFill>
                  <a:schemeClr val="tx1"/>
                </a:solidFill>
              </a:rPr>
              <a:t>oficiální název školy s velkým písmenem </a:t>
            </a:r>
            <a:r>
              <a:rPr lang="cs-CZ" i="1" dirty="0">
                <a:solidFill>
                  <a:schemeClr val="tx1"/>
                </a:solidFill>
              </a:rPr>
              <a:t>(Základní škola Pelhřimov, Gymnázium Kroměříž)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vysoké školy – oficiální název s velkým písmenem (</a:t>
            </a:r>
            <a:r>
              <a:rPr lang="cs-CZ" i="1" dirty="0">
                <a:solidFill>
                  <a:schemeClr val="tx1"/>
                </a:solidFill>
              </a:rPr>
              <a:t>Masarykova univerzita, </a:t>
            </a:r>
            <a:r>
              <a:rPr lang="es-ES" i="1" dirty="0">
                <a:solidFill>
                  <a:schemeClr val="tx1"/>
                </a:solidFill>
              </a:rPr>
              <a:t>Univerzita Tomáše Bati ve Zlíně</a:t>
            </a:r>
            <a:r>
              <a:rPr lang="cs-CZ" i="1" dirty="0">
                <a:solidFill>
                  <a:schemeClr val="tx1"/>
                </a:solidFill>
              </a:rPr>
              <a:t>, Univerzita Karlova)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přídavná jména škol s malým písmenem </a:t>
            </a:r>
            <a:r>
              <a:rPr lang="cs-CZ" i="1" dirty="0">
                <a:solidFill>
                  <a:schemeClr val="tx1"/>
                </a:solidFill>
              </a:rPr>
              <a:t>(brněnská univerzita, pražská univerzita)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i="1" dirty="0">
                <a:solidFill>
                  <a:schemeClr val="tx1"/>
                </a:solidFill>
              </a:rPr>
              <a:t> oficiální názvy fakult s velkým písmenem (Pedagogická fakulta Masarykovy univerzity, První (Druhá, Třetí) lékařská fakulta UK)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17920" y="790975"/>
            <a:ext cx="4937760" cy="73628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Divadla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17920" y="1846052"/>
            <a:ext cx="4937760" cy="4114482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pokud je celé spojení vlastním názvem, píšeme u přídavného jména velké písmeno </a:t>
            </a:r>
            <a:r>
              <a:rPr lang="cs-CZ" i="1" dirty="0">
                <a:solidFill>
                  <a:schemeClr val="tx1"/>
                </a:solidFill>
              </a:rPr>
              <a:t>(Národní divadlo, Slovácké divadlo, Městské divadlo Zlín)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pokud jen přídavné jméno naznačuje, ve kterém městě se divadlo nachází, píšeme malé písmeno </a:t>
            </a:r>
            <a:r>
              <a:rPr lang="cs-CZ" i="1" dirty="0">
                <a:solidFill>
                  <a:schemeClr val="tx1"/>
                </a:solidFill>
              </a:rPr>
              <a:t>(znojemské divadlo, kladenské divadlo)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výraz divadlo se píše s velkým písmenem, pokud je součástí oficiálního názvu </a:t>
            </a:r>
            <a:r>
              <a:rPr lang="cs-CZ" i="1" dirty="0">
                <a:solidFill>
                  <a:schemeClr val="tx1"/>
                </a:solidFill>
              </a:rPr>
              <a:t>(Divadlo Ungelt, Divadlo Broadway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i="1" dirty="0">
                <a:solidFill>
                  <a:schemeClr val="tx1"/>
                </a:solidFill>
              </a:rPr>
              <a:t> předložková spojení (Divadlo na Vinohradech, Divadlo v Celetné, Divadlo Na Zábradlí) </a:t>
            </a:r>
          </a:p>
        </p:txBody>
      </p:sp>
    </p:spTree>
    <p:extLst>
      <p:ext uri="{BB962C8B-B14F-4D97-AF65-F5344CB8AC3E}">
        <p14:creationId xmlns:p14="http://schemas.microsoft.com/office/powerpoint/2010/main" val="1007501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97280" y="875382"/>
            <a:ext cx="4937760" cy="73628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Lékárny, restaurace, hospody, hotely, penziony, chaty, kempy, koupaliště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97280" y="1949287"/>
            <a:ext cx="4937760" cy="422643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podle PČP se tyto názvy píší s malým písmenem </a:t>
            </a:r>
            <a:r>
              <a:rPr lang="cs-CZ" i="1" dirty="0">
                <a:solidFill>
                  <a:schemeClr val="tx1"/>
                </a:solidFill>
              </a:rPr>
              <a:t>(grandhotel Pupp, restaurace Morava, lékárna Magnus)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mnoho názvů má zároveň předložku, proto zde platí stejná pravidla jako u názvů ulic </a:t>
            </a:r>
            <a:r>
              <a:rPr lang="cs-CZ" i="1" dirty="0">
                <a:solidFill>
                  <a:schemeClr val="tx1"/>
                </a:solidFill>
              </a:rPr>
              <a:t>(lékárna U Madony, hotel U Věže, hospoda Na Růžku)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i="1" dirty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cs-CZ" i="1" dirty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cs-CZ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chemeClr val="tx1"/>
                </a:solidFill>
              </a:rPr>
              <a:t>Zdroj: http://prirucka.ujc.cas.cz/?id=188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17920" y="892634"/>
            <a:ext cx="4937760" cy="73628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Církevní organizace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17920" y="1949286"/>
            <a:ext cx="4937760" cy="3649655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s malým písmenem se píší názvy církví a řádů (katolická církev, jezuitský řád)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s velkým písmenem se píší (</a:t>
            </a:r>
            <a:r>
              <a:rPr lang="cs-CZ" i="1" dirty="0">
                <a:solidFill>
                  <a:schemeClr val="tx1"/>
                </a:solidFill>
              </a:rPr>
              <a:t>Církev československá husitská, Českobratrská církev evangelická, Slezská církev evangelická augsburského vyznání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/>
                </a:solidFill>
              </a:rPr>
              <a:t> u názvů jako arcibiskupství, biskupství, farnost, farní úřad, atd. se zvyklo psát velké písmeno (</a:t>
            </a:r>
            <a:r>
              <a:rPr lang="cs-CZ" i="1" dirty="0">
                <a:solidFill>
                  <a:schemeClr val="tx1"/>
                </a:solidFill>
              </a:rPr>
              <a:t>Arcibiskupství olomoucké, Biskupství plzeňské, Farní úřad Jeseník)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6315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171</TotalTime>
  <Words>368</Words>
  <Application>Microsoft Office PowerPoint</Application>
  <PresentationFormat>Širokoúhlá obrazovka</PresentationFormat>
  <Paragraphs>44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Courier New</vt:lpstr>
      <vt:lpstr>Retrospektiva</vt:lpstr>
      <vt:lpstr>Velká písmena - organizace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Velká písmena – organizace  (státy, správní oblasti, zastupitelské sbory, ministerstva, školy, divadla apod.)</dc:title>
  <dc:creator>Petra Pospíšilová</dc:creator>
  <cp:lastModifiedBy>Petra Pospíšilová</cp:lastModifiedBy>
  <cp:revision>14</cp:revision>
  <dcterms:created xsi:type="dcterms:W3CDTF">2016-10-05T18:08:38Z</dcterms:created>
  <dcterms:modified xsi:type="dcterms:W3CDTF">2016-10-10T08:30:01Z</dcterms:modified>
</cp:coreProperties>
</file>