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t>10/18/2016</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cs-CZ" smtClean="0"/>
              <a:t>Kliknutím lze upravit styl.</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08A7C6C-0F39-4D70-8E8D-FE5B9C95FA73}" type="datetimeFigureOut">
              <a:rPr lang="en-US" dirty="0"/>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cs-CZ" smtClean="0"/>
              <a:t>Kliknutím lze upravit styly předlohy textu.</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t>10/18/2016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10/18/2016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t>10/18/2016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cs-CZ" smtClean="0"/>
              <a:t>Kliknutím lze upravit styl.</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F53789A-C914-4DB1-8815-80B5EC7335C5}" type="datetimeFigureOut">
              <a:rPr lang="en-US" dirty="0"/>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E6440AA-91A0-436F-8FDB-C0F939DCAE21}" type="datetimeFigureOut">
              <a:rPr lang="en-US" dirty="0"/>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E59FD0C-5451-4CA0-86AF-E70AE3279989}" type="datetimeFigureOut">
              <a:rPr lang="en-US" dirty="0"/>
              <a:t>10/18/2016</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Stavby a jejich části</a:t>
            </a:r>
            <a:endParaRPr lang="cs-CZ" dirty="0"/>
          </a:p>
        </p:txBody>
      </p:sp>
      <p:sp>
        <p:nvSpPr>
          <p:cNvPr id="3" name="Podnadpis 2"/>
          <p:cNvSpPr>
            <a:spLocks noGrp="1"/>
          </p:cNvSpPr>
          <p:nvPr>
            <p:ph type="subTitle" idx="1"/>
          </p:nvPr>
        </p:nvSpPr>
        <p:spPr>
          <a:xfrm>
            <a:off x="2633472" y="5816600"/>
            <a:ext cx="9418320" cy="1691640"/>
          </a:xfrm>
        </p:spPr>
        <p:txBody>
          <a:bodyPr/>
          <a:lstStyle/>
          <a:p>
            <a:pPr algn="r"/>
            <a:r>
              <a:rPr lang="cs-CZ" dirty="0" smtClean="0"/>
              <a:t>Vojtěch Konopáč</a:t>
            </a:r>
            <a:endParaRPr lang="cs-CZ" dirty="0"/>
          </a:p>
        </p:txBody>
      </p:sp>
    </p:spTree>
    <p:extLst>
      <p:ext uri="{BB962C8B-B14F-4D97-AF65-F5344CB8AC3E}">
        <p14:creationId xmlns:p14="http://schemas.microsoft.com/office/powerpoint/2010/main" val="903913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Obecná poučení</a:t>
            </a:r>
            <a:endParaRPr lang="cs-CZ" dirty="0"/>
          </a:p>
        </p:txBody>
      </p:sp>
      <p:sp>
        <p:nvSpPr>
          <p:cNvPr id="3" name="Zástupný symbol pro obsah 2"/>
          <p:cNvSpPr>
            <a:spLocks noGrp="1"/>
          </p:cNvSpPr>
          <p:nvPr>
            <p:ph idx="1"/>
          </p:nvPr>
        </p:nvSpPr>
        <p:spPr/>
        <p:txBody>
          <a:bodyPr/>
          <a:lstStyle/>
          <a:p>
            <a:r>
              <a:rPr lang="cs-CZ" dirty="0" smtClean="0"/>
              <a:t>Je dána jistá volnost</a:t>
            </a:r>
          </a:p>
          <a:p>
            <a:r>
              <a:rPr lang="cs-CZ" dirty="0" smtClean="0"/>
              <a:t>Způsob psaní je dán tradicí (</a:t>
            </a:r>
            <a:r>
              <a:rPr lang="cs-CZ" b="1" u="sng" dirty="0" smtClean="0"/>
              <a:t>ch</a:t>
            </a:r>
            <a:r>
              <a:rPr lang="cs-CZ" b="1" dirty="0" smtClean="0"/>
              <a:t>rám </a:t>
            </a:r>
            <a:r>
              <a:rPr lang="cs-CZ" b="1" u="sng" dirty="0" smtClean="0"/>
              <a:t>s</a:t>
            </a:r>
            <a:r>
              <a:rPr lang="cs-CZ" b="1" dirty="0" smtClean="0"/>
              <a:t>v. </a:t>
            </a:r>
            <a:r>
              <a:rPr lang="cs-CZ" b="1" u="sng" dirty="0" smtClean="0"/>
              <a:t>B</a:t>
            </a:r>
            <a:r>
              <a:rPr lang="cs-CZ" b="1" dirty="0" smtClean="0"/>
              <a:t>arbory</a:t>
            </a:r>
            <a:r>
              <a:rPr lang="cs-CZ" dirty="0" smtClean="0"/>
              <a:t>) – může být i naopak</a:t>
            </a:r>
          </a:p>
          <a:p>
            <a:r>
              <a:rPr lang="cs-CZ" dirty="0" smtClean="0"/>
              <a:t>Velké písmeno – celonárodně významné památky (</a:t>
            </a:r>
            <a:r>
              <a:rPr lang="cs-CZ" b="1" u="sng" dirty="0" smtClean="0"/>
              <a:t>P</a:t>
            </a:r>
            <a:r>
              <a:rPr lang="cs-CZ" b="1" dirty="0" smtClean="0"/>
              <a:t>ražský </a:t>
            </a:r>
            <a:r>
              <a:rPr lang="cs-CZ" b="1" u="sng" dirty="0" smtClean="0"/>
              <a:t>h</a:t>
            </a:r>
            <a:r>
              <a:rPr lang="cs-CZ" b="1" dirty="0" smtClean="0"/>
              <a:t>rad, </a:t>
            </a:r>
            <a:r>
              <a:rPr lang="cs-CZ" b="1" u="sng" dirty="0" smtClean="0"/>
              <a:t>B</a:t>
            </a:r>
            <a:r>
              <a:rPr lang="cs-CZ" b="1" dirty="0" smtClean="0"/>
              <a:t>etlémská </a:t>
            </a:r>
            <a:r>
              <a:rPr lang="cs-CZ" b="1" u="sng" dirty="0" smtClean="0"/>
              <a:t>k</a:t>
            </a:r>
            <a:r>
              <a:rPr lang="cs-CZ" b="1" dirty="0" smtClean="0"/>
              <a:t>aple, </a:t>
            </a:r>
            <a:r>
              <a:rPr lang="cs-CZ" b="1" u="sng" dirty="0" smtClean="0"/>
              <a:t>S</a:t>
            </a:r>
            <a:r>
              <a:rPr lang="cs-CZ" b="1" dirty="0" smtClean="0"/>
              <a:t>taroměstská </a:t>
            </a:r>
            <a:r>
              <a:rPr lang="cs-CZ" b="1" u="sng" dirty="0" smtClean="0"/>
              <a:t>r</a:t>
            </a:r>
            <a:r>
              <a:rPr lang="cs-CZ" b="1" dirty="0" smtClean="0"/>
              <a:t>adnice</a:t>
            </a:r>
            <a:r>
              <a:rPr lang="cs-CZ" dirty="0" smtClean="0"/>
              <a:t>, …)</a:t>
            </a:r>
          </a:p>
          <a:p>
            <a:r>
              <a:rPr lang="cs-CZ" dirty="0" smtClean="0"/>
              <a:t>Malé písmeno -</a:t>
            </a:r>
            <a:r>
              <a:rPr lang="cs-CZ" dirty="0"/>
              <a:t> </a:t>
            </a:r>
            <a:r>
              <a:rPr lang="cs-CZ" dirty="0" smtClean="0"/>
              <a:t>názvy </a:t>
            </a:r>
            <a:r>
              <a:rPr lang="cs-CZ" dirty="0"/>
              <a:t>ostatních </a:t>
            </a:r>
            <a:r>
              <a:rPr lang="cs-CZ" dirty="0" smtClean="0"/>
              <a:t>chrámů, bazilik</a:t>
            </a:r>
            <a:r>
              <a:rPr lang="cs-CZ" dirty="0"/>
              <a:t>, kostelů, </a:t>
            </a:r>
            <a:r>
              <a:rPr lang="cs-CZ" dirty="0" smtClean="0"/>
              <a:t>kaplí a rotund</a:t>
            </a:r>
            <a:endParaRPr lang="cs-CZ" dirty="0"/>
          </a:p>
        </p:txBody>
      </p:sp>
    </p:spTree>
    <p:extLst>
      <p:ext uri="{BB962C8B-B14F-4D97-AF65-F5344CB8AC3E}">
        <p14:creationId xmlns:p14="http://schemas.microsoft.com/office/powerpoint/2010/main" val="63102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Chrámy, baziliky, kostely, kaple a rotundy</a:t>
            </a:r>
            <a:endParaRPr lang="cs-CZ" dirty="0"/>
          </a:p>
        </p:txBody>
      </p:sp>
      <p:sp>
        <p:nvSpPr>
          <p:cNvPr id="3" name="Zástupný symbol pro obsah 2"/>
          <p:cNvSpPr>
            <a:spLocks noGrp="1"/>
          </p:cNvSpPr>
          <p:nvPr>
            <p:ph idx="1"/>
          </p:nvPr>
        </p:nvSpPr>
        <p:spPr/>
        <p:txBody>
          <a:bodyPr/>
          <a:lstStyle/>
          <a:p>
            <a:r>
              <a:rPr lang="cs-CZ" dirty="0" err="1" smtClean="0"/>
              <a:t>Podst</a:t>
            </a:r>
            <a:r>
              <a:rPr lang="cs-CZ" dirty="0" smtClean="0"/>
              <a:t>. </a:t>
            </a:r>
            <a:r>
              <a:rPr lang="cs-CZ" dirty="0" err="1" smtClean="0"/>
              <a:t>jm</a:t>
            </a:r>
            <a:r>
              <a:rPr lang="cs-CZ" dirty="0" smtClean="0"/>
              <a:t>. obecné (rotunda, chrám, …) + 2. p tvaru </a:t>
            </a:r>
            <a:r>
              <a:rPr lang="cs-CZ" dirty="0" err="1" smtClean="0"/>
              <a:t>jm</a:t>
            </a:r>
            <a:r>
              <a:rPr lang="cs-CZ" dirty="0" smtClean="0"/>
              <a:t>. dalšího (</a:t>
            </a:r>
            <a:r>
              <a:rPr lang="cs-CZ" b="1" u="sng" dirty="0" smtClean="0"/>
              <a:t>B</a:t>
            </a:r>
            <a:r>
              <a:rPr lang="cs-CZ" b="1" dirty="0" smtClean="0"/>
              <a:t>arbory</a:t>
            </a:r>
            <a:r>
              <a:rPr lang="cs-CZ" dirty="0" smtClean="0"/>
              <a:t>, …) – mezi nimi př. </a:t>
            </a:r>
            <a:r>
              <a:rPr lang="cs-CZ" dirty="0" err="1" smtClean="0"/>
              <a:t>jm</a:t>
            </a:r>
            <a:r>
              <a:rPr lang="cs-CZ" dirty="0" smtClean="0"/>
              <a:t>. svatý</a:t>
            </a:r>
          </a:p>
          <a:p>
            <a:r>
              <a:rPr lang="cs-CZ" dirty="0" smtClean="0"/>
              <a:t>Velké písmeno – pouze </a:t>
            </a:r>
            <a:r>
              <a:rPr lang="cs-CZ" dirty="0" err="1" smtClean="0"/>
              <a:t>podst</a:t>
            </a:r>
            <a:r>
              <a:rPr lang="cs-CZ" dirty="0" smtClean="0"/>
              <a:t>. </a:t>
            </a:r>
            <a:r>
              <a:rPr lang="cs-CZ" dirty="0" err="1" smtClean="0"/>
              <a:t>jm</a:t>
            </a:r>
            <a:r>
              <a:rPr lang="cs-CZ" dirty="0" smtClean="0"/>
              <a:t>. ve 2. p. (</a:t>
            </a:r>
            <a:r>
              <a:rPr lang="cs-CZ" b="1" u="sng" dirty="0" smtClean="0"/>
              <a:t>ch</a:t>
            </a:r>
            <a:r>
              <a:rPr lang="cs-CZ" b="1" dirty="0" smtClean="0"/>
              <a:t>rám </a:t>
            </a:r>
            <a:r>
              <a:rPr lang="cs-CZ" b="1" u="sng" dirty="0" smtClean="0"/>
              <a:t>s</a:t>
            </a:r>
            <a:r>
              <a:rPr lang="cs-CZ" b="1" dirty="0" smtClean="0"/>
              <a:t>v. </a:t>
            </a:r>
            <a:r>
              <a:rPr lang="cs-CZ" b="1" u="sng" dirty="0" smtClean="0"/>
              <a:t>B</a:t>
            </a:r>
            <a:r>
              <a:rPr lang="cs-CZ" b="1" dirty="0" smtClean="0"/>
              <a:t>arbory</a:t>
            </a:r>
            <a:r>
              <a:rPr lang="cs-CZ" dirty="0" smtClean="0"/>
              <a:t>)</a:t>
            </a:r>
          </a:p>
          <a:p>
            <a:r>
              <a:rPr lang="cs-CZ" dirty="0" err="1" smtClean="0"/>
              <a:t>Jm</a:t>
            </a:r>
            <a:r>
              <a:rPr lang="cs-CZ" dirty="0" smtClean="0"/>
              <a:t>. obecné za </a:t>
            </a:r>
            <a:r>
              <a:rPr lang="cs-CZ" dirty="0" err="1" smtClean="0"/>
              <a:t>jm</a:t>
            </a:r>
            <a:r>
              <a:rPr lang="cs-CZ" dirty="0" smtClean="0"/>
              <a:t>. osobním – malé písmeno (</a:t>
            </a:r>
            <a:r>
              <a:rPr lang="cs-CZ" b="1" u="sng" dirty="0" smtClean="0"/>
              <a:t>k</a:t>
            </a:r>
            <a:r>
              <a:rPr lang="cs-CZ" b="1" dirty="0" smtClean="0"/>
              <a:t>ostel </a:t>
            </a:r>
            <a:r>
              <a:rPr lang="cs-CZ" b="1" u="sng" dirty="0" smtClean="0"/>
              <a:t>s</a:t>
            </a:r>
            <a:r>
              <a:rPr lang="cs-CZ" b="1" dirty="0" smtClean="0"/>
              <a:t>v. </a:t>
            </a:r>
            <a:r>
              <a:rPr lang="cs-CZ" b="1" u="sng" dirty="0" smtClean="0"/>
              <a:t>T</a:t>
            </a:r>
            <a:r>
              <a:rPr lang="cs-CZ" b="1" dirty="0" smtClean="0"/>
              <a:t>omáše </a:t>
            </a:r>
            <a:r>
              <a:rPr lang="cs-CZ" b="1" u="sng" dirty="0" smtClean="0"/>
              <a:t>a</a:t>
            </a:r>
            <a:r>
              <a:rPr lang="cs-CZ" b="1" dirty="0" smtClean="0"/>
              <a:t>poštola</a:t>
            </a:r>
            <a:r>
              <a:rPr lang="cs-CZ" dirty="0" smtClean="0"/>
              <a:t>)</a:t>
            </a:r>
          </a:p>
          <a:p>
            <a:r>
              <a:rPr lang="cs-CZ" dirty="0" smtClean="0"/>
              <a:t>Svatý + </a:t>
            </a:r>
            <a:r>
              <a:rPr lang="cs-CZ" dirty="0" err="1" smtClean="0"/>
              <a:t>jm</a:t>
            </a:r>
            <a:r>
              <a:rPr lang="cs-CZ" dirty="0" smtClean="0"/>
              <a:t>. osobní – velké písmeno (</a:t>
            </a:r>
            <a:r>
              <a:rPr lang="cs-CZ" b="1" u="sng" dirty="0" smtClean="0"/>
              <a:t>S</a:t>
            </a:r>
            <a:r>
              <a:rPr lang="cs-CZ" b="1" dirty="0" smtClean="0"/>
              <a:t>vatý </a:t>
            </a:r>
            <a:r>
              <a:rPr lang="cs-CZ" b="1" u="sng" dirty="0" smtClean="0"/>
              <a:t>V</a:t>
            </a:r>
            <a:r>
              <a:rPr lang="cs-CZ" b="1" dirty="0" smtClean="0"/>
              <a:t>ít, </a:t>
            </a:r>
            <a:r>
              <a:rPr lang="cs-CZ" b="1" u="sng" dirty="0" smtClean="0"/>
              <a:t>S</a:t>
            </a:r>
            <a:r>
              <a:rPr lang="cs-CZ" b="1" dirty="0" smtClean="0"/>
              <a:t>vatý </a:t>
            </a:r>
            <a:r>
              <a:rPr lang="cs-CZ" b="1" u="sng" dirty="0" smtClean="0"/>
              <a:t>J</a:t>
            </a:r>
            <a:r>
              <a:rPr lang="cs-CZ" b="1" dirty="0" smtClean="0"/>
              <a:t>akub</a:t>
            </a:r>
            <a:r>
              <a:rPr lang="cs-CZ" dirty="0" smtClean="0"/>
              <a:t>)</a:t>
            </a:r>
          </a:p>
          <a:p>
            <a:r>
              <a:rPr lang="cs-CZ" dirty="0" smtClean="0"/>
              <a:t>Je-li po obecných </a:t>
            </a:r>
            <a:r>
              <a:rPr lang="cs-CZ" dirty="0" err="1" smtClean="0"/>
              <a:t>jm</a:t>
            </a:r>
            <a:r>
              <a:rPr lang="cs-CZ" dirty="0" smtClean="0"/>
              <a:t>. chrám, kostel, rotunda, jiné spojení – první výraz – velké písmeno (</a:t>
            </a:r>
            <a:r>
              <a:rPr lang="cs-CZ" b="1" u="sng" dirty="0" smtClean="0"/>
              <a:t>k</a:t>
            </a:r>
            <a:r>
              <a:rPr lang="cs-CZ" b="1" dirty="0" smtClean="0"/>
              <a:t>ostel </a:t>
            </a:r>
            <a:r>
              <a:rPr lang="cs-CZ" b="1" u="sng" dirty="0" smtClean="0"/>
              <a:t>B</a:t>
            </a:r>
            <a:r>
              <a:rPr lang="cs-CZ" b="1" dirty="0" smtClean="0"/>
              <a:t>ožského </a:t>
            </a:r>
            <a:r>
              <a:rPr lang="cs-CZ" b="1" u="sng" dirty="0" smtClean="0"/>
              <a:t>s</a:t>
            </a:r>
            <a:r>
              <a:rPr lang="cs-CZ" b="1" dirty="0" smtClean="0"/>
              <a:t>rdce, </a:t>
            </a:r>
            <a:r>
              <a:rPr lang="cs-CZ" b="1" u="sng" dirty="0" smtClean="0"/>
              <a:t>k</a:t>
            </a:r>
            <a:r>
              <a:rPr lang="cs-CZ" b="1" dirty="0" smtClean="0"/>
              <a:t>ostel </a:t>
            </a:r>
            <a:r>
              <a:rPr lang="cs-CZ" b="1" u="sng" dirty="0" smtClean="0"/>
              <a:t>V</a:t>
            </a:r>
            <a:r>
              <a:rPr lang="cs-CZ" b="1" dirty="0" smtClean="0"/>
              <a:t>šech </a:t>
            </a:r>
            <a:r>
              <a:rPr lang="cs-CZ" b="1" u="sng" dirty="0" smtClean="0"/>
              <a:t>s</a:t>
            </a:r>
            <a:r>
              <a:rPr lang="cs-CZ" b="1" dirty="0" smtClean="0"/>
              <a:t>vatých</a:t>
            </a:r>
            <a:r>
              <a:rPr lang="cs-CZ" dirty="0" smtClean="0"/>
              <a:t>, …)</a:t>
            </a:r>
          </a:p>
          <a:p>
            <a:r>
              <a:rPr lang="cs-CZ" dirty="0" smtClean="0"/>
              <a:t>Předložková spojení – předložky malé písmeno (</a:t>
            </a:r>
            <a:r>
              <a:rPr lang="cs-CZ" b="1" u="sng" dirty="0" smtClean="0"/>
              <a:t>k</a:t>
            </a:r>
            <a:r>
              <a:rPr lang="cs-CZ" b="1" dirty="0" smtClean="0"/>
              <a:t>ostel </a:t>
            </a:r>
            <a:r>
              <a:rPr lang="cs-CZ" b="1" u="sng" dirty="0" smtClean="0"/>
              <a:t>s</a:t>
            </a:r>
            <a:r>
              <a:rPr lang="cs-CZ" b="1" dirty="0" smtClean="0"/>
              <a:t>v. </a:t>
            </a:r>
            <a:r>
              <a:rPr lang="cs-CZ" b="1" u="sng" dirty="0" smtClean="0"/>
              <a:t>P</a:t>
            </a:r>
            <a:r>
              <a:rPr lang="cs-CZ" b="1" dirty="0" smtClean="0"/>
              <a:t>etra </a:t>
            </a:r>
            <a:r>
              <a:rPr lang="cs-CZ" b="1" u="sng" dirty="0" smtClean="0"/>
              <a:t>n</a:t>
            </a:r>
            <a:r>
              <a:rPr lang="cs-CZ" b="1" dirty="0" smtClean="0"/>
              <a:t>a </a:t>
            </a:r>
            <a:r>
              <a:rPr lang="cs-CZ" b="1" u="sng" dirty="0" smtClean="0"/>
              <a:t>P</a:t>
            </a:r>
            <a:r>
              <a:rPr lang="cs-CZ" b="1" dirty="0" smtClean="0"/>
              <a:t>oříčí</a:t>
            </a:r>
            <a:r>
              <a:rPr lang="cs-CZ" dirty="0" smtClean="0"/>
              <a:t>)</a:t>
            </a:r>
            <a:endParaRPr lang="cs-CZ" dirty="0"/>
          </a:p>
        </p:txBody>
      </p:sp>
    </p:spTree>
    <p:extLst>
      <p:ext uri="{BB962C8B-B14F-4D97-AF65-F5344CB8AC3E}">
        <p14:creationId xmlns:p14="http://schemas.microsoft.com/office/powerpoint/2010/main" val="93322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Názvy klášterů</a:t>
            </a:r>
            <a:endParaRPr lang="cs-CZ" dirty="0"/>
          </a:p>
        </p:txBody>
      </p:sp>
      <p:sp>
        <p:nvSpPr>
          <p:cNvPr id="3" name="Zástupný symbol pro obsah 2"/>
          <p:cNvSpPr>
            <a:spLocks noGrp="1"/>
          </p:cNvSpPr>
          <p:nvPr>
            <p:ph idx="1"/>
          </p:nvPr>
        </p:nvSpPr>
        <p:spPr/>
        <p:txBody>
          <a:bodyPr/>
          <a:lstStyle/>
          <a:p>
            <a:r>
              <a:rPr lang="cs-CZ" dirty="0" smtClean="0"/>
              <a:t>Př. </a:t>
            </a:r>
            <a:r>
              <a:rPr lang="cs-CZ" dirty="0" err="1" smtClean="0"/>
              <a:t>jm</a:t>
            </a:r>
            <a:r>
              <a:rPr lang="cs-CZ" dirty="0" smtClean="0"/>
              <a:t>. + klášter</a:t>
            </a:r>
          </a:p>
          <a:p>
            <a:r>
              <a:rPr lang="cs-CZ" dirty="0" smtClean="0"/>
              <a:t>Velká písmena – př. </a:t>
            </a:r>
            <a:r>
              <a:rPr lang="cs-CZ" dirty="0" err="1" smtClean="0"/>
              <a:t>jm</a:t>
            </a:r>
            <a:r>
              <a:rPr lang="cs-CZ" dirty="0" smtClean="0"/>
              <a:t>. odvozená od zeměpisných jmen (</a:t>
            </a:r>
            <a:r>
              <a:rPr lang="cs-CZ" b="1" u="sng" dirty="0" smtClean="0"/>
              <a:t>S</a:t>
            </a:r>
            <a:r>
              <a:rPr lang="cs-CZ" b="1" dirty="0" smtClean="0"/>
              <a:t>ázavský </a:t>
            </a:r>
            <a:r>
              <a:rPr lang="cs-CZ" b="1" u="sng" dirty="0" smtClean="0"/>
              <a:t>k</a:t>
            </a:r>
            <a:r>
              <a:rPr lang="cs-CZ" b="1" dirty="0" smtClean="0"/>
              <a:t>lášter, </a:t>
            </a:r>
            <a:r>
              <a:rPr lang="cs-CZ" b="1" u="sng" dirty="0" smtClean="0"/>
              <a:t>S</a:t>
            </a:r>
            <a:r>
              <a:rPr lang="cs-CZ" b="1" dirty="0" smtClean="0"/>
              <a:t>trahovský </a:t>
            </a:r>
            <a:r>
              <a:rPr lang="cs-CZ" b="1" u="sng" dirty="0" smtClean="0"/>
              <a:t>k</a:t>
            </a:r>
            <a:r>
              <a:rPr lang="cs-CZ" b="1" dirty="0" smtClean="0"/>
              <a:t>lášter, …</a:t>
            </a:r>
            <a:r>
              <a:rPr lang="cs-CZ" dirty="0" smtClean="0"/>
              <a:t>)</a:t>
            </a:r>
          </a:p>
          <a:p>
            <a:r>
              <a:rPr lang="cs-CZ" dirty="0" smtClean="0"/>
              <a:t>Více možností (</a:t>
            </a:r>
            <a:r>
              <a:rPr lang="cs-CZ" b="1" u="sng" dirty="0" err="1" smtClean="0"/>
              <a:t>B</a:t>
            </a:r>
            <a:r>
              <a:rPr lang="cs-CZ" b="1" dirty="0" err="1" smtClean="0"/>
              <a:t>řehovský</a:t>
            </a:r>
            <a:r>
              <a:rPr lang="cs-CZ" b="1" dirty="0" smtClean="0"/>
              <a:t> / </a:t>
            </a:r>
            <a:r>
              <a:rPr lang="cs-CZ" b="1" u="sng" dirty="0" err="1" smtClean="0"/>
              <a:t>b</a:t>
            </a:r>
            <a:r>
              <a:rPr lang="cs-CZ" b="1" dirty="0" err="1" smtClean="0"/>
              <a:t>řehovský</a:t>
            </a:r>
            <a:r>
              <a:rPr lang="cs-CZ" b="1" dirty="0" smtClean="0"/>
              <a:t> </a:t>
            </a:r>
            <a:r>
              <a:rPr lang="cs-CZ" b="1" u="sng" dirty="0" smtClean="0"/>
              <a:t>k</a:t>
            </a:r>
            <a:r>
              <a:rPr lang="cs-CZ" b="1" dirty="0" smtClean="0"/>
              <a:t>lášter, …</a:t>
            </a:r>
            <a:r>
              <a:rPr lang="cs-CZ" dirty="0" smtClean="0"/>
              <a:t>)</a:t>
            </a:r>
            <a:endParaRPr lang="cs-CZ" dirty="0"/>
          </a:p>
        </p:txBody>
      </p:sp>
    </p:spTree>
    <p:extLst>
      <p:ext uri="{BB962C8B-B14F-4D97-AF65-F5344CB8AC3E}">
        <p14:creationId xmlns:p14="http://schemas.microsoft.com/office/powerpoint/2010/main" val="219239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Hrady, zámky a rozhledny</a:t>
            </a:r>
            <a:endParaRPr lang="cs-CZ" dirty="0"/>
          </a:p>
        </p:txBody>
      </p:sp>
      <p:sp>
        <p:nvSpPr>
          <p:cNvPr id="3" name="Zástupný symbol pro obsah 2"/>
          <p:cNvSpPr>
            <a:spLocks noGrp="1"/>
          </p:cNvSpPr>
          <p:nvPr>
            <p:ph idx="1"/>
          </p:nvPr>
        </p:nvSpPr>
        <p:spPr/>
        <p:txBody>
          <a:bodyPr/>
          <a:lstStyle/>
          <a:p>
            <a:r>
              <a:rPr lang="cs-CZ" dirty="0" smtClean="0"/>
              <a:t>Ve spojení s </a:t>
            </a:r>
            <a:r>
              <a:rPr lang="cs-CZ" dirty="0" err="1" smtClean="0"/>
              <a:t>podst</a:t>
            </a:r>
            <a:r>
              <a:rPr lang="cs-CZ" dirty="0" smtClean="0"/>
              <a:t>. </a:t>
            </a:r>
            <a:r>
              <a:rPr lang="cs-CZ" dirty="0" err="1" smtClean="0"/>
              <a:t>jm</a:t>
            </a:r>
            <a:r>
              <a:rPr lang="cs-CZ" dirty="0" smtClean="0"/>
              <a:t>. – malá písmena (</a:t>
            </a:r>
            <a:r>
              <a:rPr lang="cs-CZ" b="1" u="sng" dirty="0" smtClean="0"/>
              <a:t>h</a:t>
            </a:r>
            <a:r>
              <a:rPr lang="cs-CZ" b="1" dirty="0" smtClean="0"/>
              <a:t>rad </a:t>
            </a:r>
            <a:r>
              <a:rPr lang="cs-CZ" b="1" u="sng" dirty="0" smtClean="0"/>
              <a:t>K</a:t>
            </a:r>
            <a:r>
              <a:rPr lang="cs-CZ" b="1" dirty="0" smtClean="0"/>
              <a:t>arlštejn</a:t>
            </a:r>
            <a:r>
              <a:rPr lang="cs-CZ" dirty="0" smtClean="0"/>
              <a:t>)</a:t>
            </a:r>
          </a:p>
          <a:p>
            <a:r>
              <a:rPr lang="cs-CZ" dirty="0" smtClean="0"/>
              <a:t>Často podle obce (</a:t>
            </a:r>
            <a:r>
              <a:rPr lang="cs-CZ" b="1" u="sng" dirty="0" smtClean="0"/>
              <a:t>z</a:t>
            </a:r>
            <a:r>
              <a:rPr lang="cs-CZ" b="1" dirty="0" smtClean="0"/>
              <a:t>ámek </a:t>
            </a:r>
            <a:r>
              <a:rPr lang="cs-CZ" b="1" u="sng" dirty="0" smtClean="0"/>
              <a:t>O</a:t>
            </a:r>
            <a:r>
              <a:rPr lang="cs-CZ" b="1" dirty="0" smtClean="0"/>
              <a:t>počno</a:t>
            </a:r>
            <a:r>
              <a:rPr lang="cs-CZ" dirty="0" smtClean="0"/>
              <a:t>)</a:t>
            </a:r>
          </a:p>
          <a:p>
            <a:r>
              <a:rPr lang="cs-CZ" dirty="0" smtClean="0"/>
              <a:t>Př. </a:t>
            </a:r>
            <a:r>
              <a:rPr lang="cs-CZ" dirty="0" err="1" smtClean="0"/>
              <a:t>jm</a:t>
            </a:r>
            <a:r>
              <a:rPr lang="cs-CZ" dirty="0" smtClean="0"/>
              <a:t>. + zámek, hrad – malé písmeno (</a:t>
            </a:r>
            <a:r>
              <a:rPr lang="cs-CZ" b="1" u="sng" dirty="0" smtClean="0"/>
              <a:t>n</a:t>
            </a:r>
            <a:r>
              <a:rPr lang="cs-CZ" b="1" dirty="0" smtClean="0"/>
              <a:t>áchodský </a:t>
            </a:r>
            <a:r>
              <a:rPr lang="cs-CZ" b="1" u="sng" dirty="0" smtClean="0"/>
              <a:t>z</a:t>
            </a:r>
            <a:r>
              <a:rPr lang="cs-CZ" b="1" dirty="0" smtClean="0"/>
              <a:t>ámek</a:t>
            </a:r>
            <a:r>
              <a:rPr lang="cs-CZ" dirty="0" smtClean="0"/>
              <a:t>)</a:t>
            </a:r>
          </a:p>
          <a:p>
            <a:r>
              <a:rPr lang="cs-CZ" dirty="0" smtClean="0"/>
              <a:t>Rozhledny – podle kopce (</a:t>
            </a:r>
            <a:r>
              <a:rPr lang="cs-CZ" b="1" u="sng" dirty="0" smtClean="0"/>
              <a:t>r</a:t>
            </a:r>
            <a:r>
              <a:rPr lang="cs-CZ" b="1" dirty="0" smtClean="0"/>
              <a:t>ozhledna </a:t>
            </a:r>
            <a:r>
              <a:rPr lang="cs-CZ" b="1" u="sng" dirty="0" err="1" smtClean="0"/>
              <a:t>K</a:t>
            </a:r>
            <a:r>
              <a:rPr lang="cs-CZ" b="1" dirty="0" err="1" smtClean="0"/>
              <a:t>ozákov</a:t>
            </a:r>
            <a:r>
              <a:rPr lang="cs-CZ" b="1" dirty="0" smtClean="0"/>
              <a:t>, </a:t>
            </a:r>
            <a:r>
              <a:rPr lang="cs-CZ" b="1" u="sng" dirty="0" smtClean="0"/>
              <a:t>r</a:t>
            </a:r>
            <a:r>
              <a:rPr lang="cs-CZ" b="1" dirty="0" smtClean="0"/>
              <a:t>ozhledna </a:t>
            </a:r>
            <a:r>
              <a:rPr lang="cs-CZ" b="1" u="sng" dirty="0" smtClean="0"/>
              <a:t>Ch</a:t>
            </a:r>
            <a:r>
              <a:rPr lang="cs-CZ" b="1" dirty="0" smtClean="0"/>
              <a:t>lum, </a:t>
            </a:r>
            <a:r>
              <a:rPr lang="cs-CZ" dirty="0" smtClean="0"/>
              <a:t>…)</a:t>
            </a:r>
          </a:p>
          <a:p>
            <a:r>
              <a:rPr lang="cs-CZ" dirty="0" smtClean="0"/>
              <a:t>Rozhledna + přivlastňovací osobní </a:t>
            </a:r>
            <a:r>
              <a:rPr lang="cs-CZ" dirty="0" err="1" smtClean="0"/>
              <a:t>jm</a:t>
            </a:r>
            <a:r>
              <a:rPr lang="cs-CZ" dirty="0" smtClean="0"/>
              <a:t>. – velké písmeno (</a:t>
            </a:r>
            <a:r>
              <a:rPr lang="cs-CZ" b="1" u="sng" dirty="0" smtClean="0"/>
              <a:t>B</a:t>
            </a:r>
            <a:r>
              <a:rPr lang="cs-CZ" b="1" dirty="0" smtClean="0"/>
              <a:t>urianova </a:t>
            </a:r>
            <a:r>
              <a:rPr lang="cs-CZ" b="1" u="sng" dirty="0" smtClean="0"/>
              <a:t>r</a:t>
            </a:r>
            <a:r>
              <a:rPr lang="cs-CZ" b="1" dirty="0" smtClean="0"/>
              <a:t>ozhledna, </a:t>
            </a:r>
            <a:r>
              <a:rPr lang="cs-CZ" b="1" u="sng" dirty="0" smtClean="0"/>
              <a:t>K</a:t>
            </a:r>
            <a:r>
              <a:rPr lang="cs-CZ" b="1" dirty="0" smtClean="0"/>
              <a:t>lostermanova </a:t>
            </a:r>
            <a:r>
              <a:rPr lang="cs-CZ" b="1" u="sng" dirty="0" smtClean="0"/>
              <a:t>r</a:t>
            </a:r>
            <a:r>
              <a:rPr lang="cs-CZ" b="1" dirty="0" smtClean="0"/>
              <a:t>ozhledna,</a:t>
            </a:r>
            <a:r>
              <a:rPr lang="cs-CZ" dirty="0" smtClean="0"/>
              <a:t> …)</a:t>
            </a:r>
          </a:p>
          <a:p>
            <a:r>
              <a:rPr lang="cs-CZ" dirty="0" err="1" smtClean="0"/>
              <a:t>Př</a:t>
            </a:r>
            <a:r>
              <a:rPr lang="cs-CZ" dirty="0" smtClean="0"/>
              <a:t>, </a:t>
            </a:r>
            <a:r>
              <a:rPr lang="cs-CZ" dirty="0" err="1" smtClean="0"/>
              <a:t>jm</a:t>
            </a:r>
            <a:r>
              <a:rPr lang="cs-CZ" dirty="0" smtClean="0"/>
              <a:t>. odvozeno od zeměpisného </a:t>
            </a:r>
            <a:r>
              <a:rPr lang="cs-CZ" dirty="0" err="1" smtClean="0"/>
              <a:t>jm</a:t>
            </a:r>
            <a:r>
              <a:rPr lang="cs-CZ" dirty="0" smtClean="0"/>
              <a:t>. – malé písmeno (</a:t>
            </a:r>
            <a:r>
              <a:rPr lang="cs-CZ" b="1" u="sng" dirty="0" smtClean="0"/>
              <a:t>l</a:t>
            </a:r>
            <a:r>
              <a:rPr lang="cs-CZ" b="1" dirty="0" smtClean="0"/>
              <a:t>hotecká </a:t>
            </a:r>
            <a:r>
              <a:rPr lang="cs-CZ" b="1" u="sng" dirty="0" smtClean="0"/>
              <a:t>r</a:t>
            </a:r>
            <a:r>
              <a:rPr lang="cs-CZ" b="1" dirty="0" smtClean="0"/>
              <a:t>ozhledna</a:t>
            </a:r>
            <a:r>
              <a:rPr lang="cs-CZ" dirty="0" smtClean="0"/>
              <a:t>) – výjimka – </a:t>
            </a:r>
            <a:r>
              <a:rPr lang="cs-CZ" b="1" u="sng" dirty="0" smtClean="0"/>
              <a:t>P</a:t>
            </a:r>
            <a:r>
              <a:rPr lang="cs-CZ" b="1" dirty="0" smtClean="0"/>
              <a:t>etřínská </a:t>
            </a:r>
            <a:r>
              <a:rPr lang="cs-CZ" b="1" u="sng" dirty="0" smtClean="0"/>
              <a:t>r</a:t>
            </a:r>
            <a:r>
              <a:rPr lang="cs-CZ" b="1" dirty="0" smtClean="0"/>
              <a:t>ozhledna</a:t>
            </a:r>
          </a:p>
          <a:p>
            <a:r>
              <a:rPr lang="cs-CZ" dirty="0" smtClean="0"/>
              <a:t>Hora – příroda – malé písmeno - </a:t>
            </a:r>
            <a:r>
              <a:rPr lang="cs-CZ" b="1" u="sng" dirty="0" smtClean="0"/>
              <a:t>Z</a:t>
            </a:r>
            <a:r>
              <a:rPr lang="cs-CZ" b="1" dirty="0" smtClean="0"/>
              <a:t>elená </a:t>
            </a:r>
            <a:r>
              <a:rPr lang="cs-CZ" b="1" u="sng" dirty="0" smtClean="0"/>
              <a:t>h</a:t>
            </a:r>
            <a:r>
              <a:rPr lang="cs-CZ" b="1" dirty="0" smtClean="0"/>
              <a:t>ora </a:t>
            </a:r>
            <a:r>
              <a:rPr lang="cs-CZ" dirty="0" smtClean="0"/>
              <a:t>(vrchol) </a:t>
            </a:r>
            <a:r>
              <a:rPr lang="cs-CZ" b="1" dirty="0" smtClean="0"/>
              <a:t>X</a:t>
            </a:r>
            <a:r>
              <a:rPr lang="cs-CZ" dirty="0" smtClean="0"/>
              <a:t> města, městské části – velké písmeno – </a:t>
            </a:r>
            <a:r>
              <a:rPr lang="cs-CZ" b="1" u="sng" dirty="0" smtClean="0"/>
              <a:t>Z</a:t>
            </a:r>
            <a:r>
              <a:rPr lang="cs-CZ" b="1" dirty="0" smtClean="0"/>
              <a:t>elená </a:t>
            </a:r>
            <a:r>
              <a:rPr lang="cs-CZ" b="1" u="sng" dirty="0" smtClean="0"/>
              <a:t>H</a:t>
            </a:r>
            <a:r>
              <a:rPr lang="cs-CZ" b="1" dirty="0" smtClean="0"/>
              <a:t>ora </a:t>
            </a:r>
            <a:r>
              <a:rPr lang="cs-CZ" dirty="0" smtClean="0"/>
              <a:t>(obec u Vyškova)</a:t>
            </a:r>
          </a:p>
        </p:txBody>
      </p:sp>
    </p:spTree>
    <p:extLst>
      <p:ext uri="{BB962C8B-B14F-4D97-AF65-F5344CB8AC3E}">
        <p14:creationId xmlns:p14="http://schemas.microsoft.com/office/powerpoint/2010/main" val="3141260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Domy, paláce, pasáže a vily</a:t>
            </a:r>
            <a:endParaRPr lang="cs-CZ" dirty="0"/>
          </a:p>
        </p:txBody>
      </p:sp>
      <p:sp>
        <p:nvSpPr>
          <p:cNvPr id="3" name="Zástupný symbol pro obsah 2"/>
          <p:cNvSpPr>
            <a:spLocks noGrp="1"/>
          </p:cNvSpPr>
          <p:nvPr>
            <p:ph idx="1"/>
          </p:nvPr>
        </p:nvSpPr>
        <p:spPr/>
        <p:txBody>
          <a:bodyPr/>
          <a:lstStyle/>
          <a:p>
            <a:r>
              <a:rPr lang="cs-CZ" dirty="0" smtClean="0"/>
              <a:t>Ve spojení s příd. </a:t>
            </a:r>
            <a:r>
              <a:rPr lang="cs-CZ" dirty="0" err="1" smtClean="0"/>
              <a:t>jm</a:t>
            </a:r>
            <a:r>
              <a:rPr lang="cs-CZ" dirty="0" smtClean="0"/>
              <a:t>. – velké pouze příd. </a:t>
            </a:r>
            <a:r>
              <a:rPr lang="cs-CZ" dirty="0" err="1" smtClean="0"/>
              <a:t>jm</a:t>
            </a:r>
            <a:r>
              <a:rPr lang="cs-CZ" dirty="0" smtClean="0"/>
              <a:t>. (</a:t>
            </a:r>
            <a:r>
              <a:rPr lang="cs-CZ" b="1" u="sng" dirty="0" smtClean="0"/>
              <a:t>B</a:t>
            </a:r>
            <a:r>
              <a:rPr lang="cs-CZ" b="1" dirty="0" smtClean="0"/>
              <a:t>ílý </a:t>
            </a:r>
            <a:r>
              <a:rPr lang="cs-CZ" b="1" u="sng" dirty="0" smtClean="0"/>
              <a:t>d</a:t>
            </a:r>
            <a:r>
              <a:rPr lang="cs-CZ" b="1" dirty="0" smtClean="0"/>
              <a:t>ům</a:t>
            </a:r>
            <a:r>
              <a:rPr lang="cs-CZ" dirty="0" smtClean="0"/>
              <a:t> – USA)</a:t>
            </a:r>
          </a:p>
          <a:p>
            <a:r>
              <a:rPr lang="cs-CZ" dirty="0" smtClean="0"/>
              <a:t>Ve spojení s </a:t>
            </a:r>
            <a:r>
              <a:rPr lang="cs-CZ" dirty="0" err="1" smtClean="0"/>
              <a:t>podst</a:t>
            </a:r>
            <a:r>
              <a:rPr lang="cs-CZ" dirty="0" smtClean="0"/>
              <a:t>. </a:t>
            </a:r>
            <a:r>
              <a:rPr lang="cs-CZ" dirty="0" err="1" smtClean="0"/>
              <a:t>jm</a:t>
            </a:r>
            <a:r>
              <a:rPr lang="cs-CZ" dirty="0" smtClean="0"/>
              <a:t>. osobním ve 2. p. – velké písmeno u slova ve 2. p. (</a:t>
            </a:r>
            <a:r>
              <a:rPr lang="cs-CZ" b="1" u="sng" dirty="0" smtClean="0"/>
              <a:t>p</a:t>
            </a:r>
            <a:r>
              <a:rPr lang="cs-CZ" b="1" dirty="0" smtClean="0"/>
              <a:t>alác </a:t>
            </a:r>
            <a:r>
              <a:rPr lang="cs-CZ" b="1" u="sng" dirty="0" smtClean="0"/>
              <a:t>K</a:t>
            </a:r>
            <a:r>
              <a:rPr lang="cs-CZ" b="1" dirty="0" smtClean="0"/>
              <a:t>inských, </a:t>
            </a:r>
            <a:r>
              <a:rPr lang="cs-CZ" b="1" u="sng" dirty="0" smtClean="0"/>
              <a:t>d</a:t>
            </a:r>
            <a:r>
              <a:rPr lang="cs-CZ" b="1" dirty="0" smtClean="0"/>
              <a:t>ům </a:t>
            </a:r>
            <a:r>
              <a:rPr lang="cs-CZ" b="1" u="sng" dirty="0" smtClean="0"/>
              <a:t>S</a:t>
            </a:r>
            <a:r>
              <a:rPr lang="cs-CZ" b="1" dirty="0" smtClean="0"/>
              <a:t>miřických, </a:t>
            </a:r>
            <a:r>
              <a:rPr lang="cs-CZ" dirty="0" smtClean="0"/>
              <a:t>…)</a:t>
            </a:r>
          </a:p>
          <a:p>
            <a:r>
              <a:rPr lang="cs-CZ" b="1" u="sng" dirty="0" smtClean="0"/>
              <a:t>D</a:t>
            </a:r>
            <a:r>
              <a:rPr lang="cs-CZ" b="1" dirty="0" smtClean="0"/>
              <a:t>óžecí</a:t>
            </a:r>
            <a:r>
              <a:rPr lang="cs-CZ" dirty="0" smtClean="0"/>
              <a:t> – obvykle velké písmeno u památky v Benátkách – více variant (Dóžecí palác v Janově)</a:t>
            </a:r>
          </a:p>
          <a:p>
            <a:r>
              <a:rPr lang="cs-CZ" dirty="0" smtClean="0"/>
              <a:t>Ve spojení s předložkou – předložka a první slovo po ní – velké písmeno (</a:t>
            </a:r>
            <a:r>
              <a:rPr lang="cs-CZ" b="1" u="sng" dirty="0" smtClean="0"/>
              <a:t>d</a:t>
            </a:r>
            <a:r>
              <a:rPr lang="cs-CZ" b="1" dirty="0" smtClean="0"/>
              <a:t>ům </a:t>
            </a:r>
            <a:r>
              <a:rPr lang="cs-CZ" b="1" u="sng" dirty="0" smtClean="0"/>
              <a:t>U</a:t>
            </a:r>
            <a:r>
              <a:rPr lang="cs-CZ" b="1" dirty="0" smtClean="0"/>
              <a:t> </a:t>
            </a:r>
            <a:r>
              <a:rPr lang="cs-CZ" b="1" u="sng" dirty="0" smtClean="0"/>
              <a:t>M</a:t>
            </a:r>
            <a:r>
              <a:rPr lang="cs-CZ" b="1" dirty="0" smtClean="0"/>
              <a:t>inuty</a:t>
            </a:r>
            <a:r>
              <a:rPr lang="cs-CZ" dirty="0" smtClean="0"/>
              <a:t>)</a:t>
            </a:r>
          </a:p>
          <a:p>
            <a:r>
              <a:rPr lang="cs-CZ" dirty="0" err="1" smtClean="0"/>
              <a:t>Podst</a:t>
            </a:r>
            <a:r>
              <a:rPr lang="cs-CZ" dirty="0" smtClean="0"/>
              <a:t>. </a:t>
            </a:r>
            <a:r>
              <a:rPr lang="cs-CZ" dirty="0" err="1" smtClean="0"/>
              <a:t>jm</a:t>
            </a:r>
            <a:r>
              <a:rPr lang="cs-CZ" dirty="0" smtClean="0"/>
              <a:t>. v 1. p. – velké písmeno (</a:t>
            </a:r>
            <a:r>
              <a:rPr lang="cs-CZ" b="1" u="sng" dirty="0" smtClean="0"/>
              <a:t>p</a:t>
            </a:r>
            <a:r>
              <a:rPr lang="cs-CZ" b="1" dirty="0" smtClean="0"/>
              <a:t>alác </a:t>
            </a:r>
            <a:r>
              <a:rPr lang="cs-CZ" b="1" u="sng" dirty="0" smtClean="0"/>
              <a:t>K</a:t>
            </a:r>
            <a:r>
              <a:rPr lang="cs-CZ" b="1" dirty="0" smtClean="0"/>
              <a:t>oruna, </a:t>
            </a:r>
            <a:r>
              <a:rPr lang="cs-CZ" b="1" u="sng" dirty="0" smtClean="0"/>
              <a:t>v</a:t>
            </a:r>
            <a:r>
              <a:rPr lang="cs-CZ" b="1" dirty="0" smtClean="0"/>
              <a:t>ila </a:t>
            </a:r>
            <a:r>
              <a:rPr lang="cs-CZ" b="1" u="sng" smtClean="0"/>
              <a:t>T</a:t>
            </a:r>
            <a:r>
              <a:rPr lang="cs-CZ" b="1" smtClean="0"/>
              <a:t>ugendhat</a:t>
            </a:r>
            <a:r>
              <a:rPr lang="cs-CZ" smtClean="0"/>
              <a:t>, </a:t>
            </a:r>
            <a:r>
              <a:rPr lang="cs-CZ" dirty="0" smtClean="0"/>
              <a:t>…)</a:t>
            </a:r>
          </a:p>
          <a:p>
            <a:r>
              <a:rPr lang="cs-CZ" dirty="0" smtClean="0"/>
              <a:t>Velké písmeno u slova dům, palác, pasáž, vila – daná stavba je zároveň vlastním </a:t>
            </a:r>
            <a:r>
              <a:rPr lang="cs-CZ" dirty="0" err="1" smtClean="0"/>
              <a:t>jm</a:t>
            </a:r>
            <a:r>
              <a:rPr lang="cs-CZ" dirty="0" smtClean="0"/>
              <a:t>. kulturní instituce (</a:t>
            </a:r>
            <a:r>
              <a:rPr lang="cs-CZ" b="1" u="sng" dirty="0" smtClean="0"/>
              <a:t>D</a:t>
            </a:r>
            <a:r>
              <a:rPr lang="cs-CZ" b="1" dirty="0" smtClean="0"/>
              <a:t>ům </a:t>
            </a:r>
            <a:r>
              <a:rPr lang="cs-CZ" b="1" u="sng" dirty="0" smtClean="0"/>
              <a:t>u</a:t>
            </a:r>
            <a:r>
              <a:rPr lang="cs-CZ" b="1" dirty="0" smtClean="0"/>
              <a:t> </a:t>
            </a:r>
            <a:r>
              <a:rPr lang="cs-CZ" b="1" u="sng" dirty="0" smtClean="0"/>
              <a:t>Č</a:t>
            </a:r>
            <a:r>
              <a:rPr lang="cs-CZ" b="1" dirty="0" smtClean="0"/>
              <a:t>erné </a:t>
            </a:r>
            <a:r>
              <a:rPr lang="cs-CZ" b="1" u="sng" dirty="0" smtClean="0"/>
              <a:t>M</a:t>
            </a:r>
            <a:r>
              <a:rPr lang="cs-CZ" b="1" dirty="0" smtClean="0"/>
              <a:t>atky </a:t>
            </a:r>
            <a:r>
              <a:rPr lang="cs-CZ" b="1" u="sng" dirty="0" smtClean="0"/>
              <a:t>B</a:t>
            </a:r>
            <a:r>
              <a:rPr lang="cs-CZ" b="1" dirty="0" smtClean="0"/>
              <a:t>oží / </a:t>
            </a:r>
            <a:r>
              <a:rPr lang="cs-CZ" b="1" u="sng" dirty="0" smtClean="0"/>
              <a:t>b</a:t>
            </a:r>
            <a:r>
              <a:rPr lang="cs-CZ" b="1" dirty="0" smtClean="0"/>
              <a:t>oží – </a:t>
            </a:r>
            <a:r>
              <a:rPr lang="cs-CZ" dirty="0" smtClean="0"/>
              <a:t>název galerie , která se v domě nachází)</a:t>
            </a:r>
            <a:endParaRPr lang="cs-CZ" dirty="0"/>
          </a:p>
        </p:txBody>
      </p:sp>
    </p:spTree>
    <p:extLst>
      <p:ext uri="{BB962C8B-B14F-4D97-AF65-F5344CB8AC3E}">
        <p14:creationId xmlns:p14="http://schemas.microsoft.com/office/powerpoint/2010/main" val="3010646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a:t>chrám sv. Barbory, svatovítský chrám, Strahovský klášter, kostel sv. Petra, kostel Nanebevstoupení Páně, kostel sv. Vavřince pod Petřínem, Svatá Barbora, františkánský klášter, Sázavský klášter, hrad Kost, opočenský zámek, Petřínská rozhledna, rozhledna Chlum, Kunětická hora, Lidový Dům, dům U Dvou sluncí, vila </a:t>
            </a:r>
            <a:r>
              <a:rPr lang="cs-CZ" dirty="0" err="1"/>
              <a:t>Tugendhat</a:t>
            </a:r>
            <a:r>
              <a:rPr lang="cs-CZ" dirty="0"/>
              <a:t> </a:t>
            </a:r>
          </a:p>
          <a:p>
            <a:endParaRPr lang="cs-CZ" dirty="0"/>
          </a:p>
        </p:txBody>
      </p:sp>
    </p:spTree>
    <p:extLst>
      <p:ext uri="{BB962C8B-B14F-4D97-AF65-F5344CB8AC3E}">
        <p14:creationId xmlns:p14="http://schemas.microsoft.com/office/powerpoint/2010/main" val="2147384321"/>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TM03457515[[fn=Pohled]]</Template>
  <TotalTime>266</TotalTime>
  <Words>553</Words>
  <Application>Microsoft Office PowerPoint</Application>
  <PresentationFormat>Širokoúhlá obrazovka</PresentationFormat>
  <Paragraphs>35</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Century Schoolbook</vt:lpstr>
      <vt:lpstr>Wingdings 2</vt:lpstr>
      <vt:lpstr>View</vt:lpstr>
      <vt:lpstr>Stavby a jejich části</vt:lpstr>
      <vt:lpstr>Obecná poučení</vt:lpstr>
      <vt:lpstr>Chrámy, baziliky, kostely, kaple a rotundy</vt:lpstr>
      <vt:lpstr>Názvy klášterů</vt:lpstr>
      <vt:lpstr>Hrady, zámky a rozhledny</vt:lpstr>
      <vt:lpstr>Domy, paláce, pasáže a vily</vt:lpstr>
      <vt:lpstr>Řešení</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Velká písmena - Stavby a jejich části, stanice a zastávky</dc:title>
  <dc:creator>Vojta</dc:creator>
  <cp:lastModifiedBy>Vojta</cp:lastModifiedBy>
  <cp:revision>13</cp:revision>
  <dcterms:created xsi:type="dcterms:W3CDTF">2016-10-09T12:28:40Z</dcterms:created>
  <dcterms:modified xsi:type="dcterms:W3CDTF">2016-10-18T18:42:40Z</dcterms:modified>
</cp:coreProperties>
</file>