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8" r:id="rId5"/>
    <p:sldId id="339" r:id="rId6"/>
    <p:sldId id="280" r:id="rId7"/>
    <p:sldId id="272" r:id="rId8"/>
    <p:sldId id="299" r:id="rId9"/>
    <p:sldId id="304" r:id="rId10"/>
    <p:sldId id="273" r:id="rId11"/>
    <p:sldId id="274" r:id="rId12"/>
    <p:sldId id="288" r:id="rId13"/>
    <p:sldId id="275" r:id="rId14"/>
    <p:sldId id="306" r:id="rId15"/>
    <p:sldId id="281" r:id="rId16"/>
    <p:sldId id="282" r:id="rId17"/>
    <p:sldId id="276" r:id="rId18"/>
    <p:sldId id="277" r:id="rId19"/>
    <p:sldId id="340" r:id="rId20"/>
    <p:sldId id="278" r:id="rId21"/>
    <p:sldId id="283" r:id="rId22"/>
    <p:sldId id="279" r:id="rId23"/>
    <p:sldId id="30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477655-785F-4480-948D-E4C995D59F62}" type="datetimeFigureOut">
              <a:rPr lang="cs-CZ" smtClean="0"/>
              <a:pPr/>
              <a:t>20.9.2016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Socializace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b="1" dirty="0" smtClean="0"/>
              <a:t>Socializace</a:t>
            </a:r>
            <a:r>
              <a:rPr lang="cs-CZ" dirty="0" smtClean="0"/>
              <a:t> = proces osvojování si kulturně sdílených poznatků, postojů, jednání, vzorců chování, norem a zákazů. Kultura představuje od dědičnosti odlišný způsob kumulace a přenosu informace. Kulturu se </a:t>
            </a:r>
            <a:r>
              <a:rPr lang="cs-CZ" dirty="0" smtClean="0"/>
              <a:t>učíme (geny dědíme).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Filosoficky je téma příroda proti kultuře velmi plodné (srov. </a:t>
            </a:r>
            <a:r>
              <a:rPr lang="cs-CZ" dirty="0" err="1" smtClean="0"/>
              <a:t>fýzis</a:t>
            </a:r>
            <a:r>
              <a:rPr lang="cs-CZ" dirty="0" smtClean="0"/>
              <a:t> x </a:t>
            </a:r>
            <a:r>
              <a:rPr lang="cs-CZ" dirty="0" err="1" smtClean="0"/>
              <a:t>nómos</a:t>
            </a:r>
            <a:r>
              <a:rPr lang="cs-CZ" dirty="0"/>
              <a:t> </a:t>
            </a:r>
            <a:r>
              <a:rPr lang="cs-CZ" dirty="0" smtClean="0"/>
              <a:t>antické filosofie; </a:t>
            </a:r>
            <a:r>
              <a:rPr lang="cs-CZ" dirty="0" err="1" smtClean="0"/>
              <a:t>Šmajs</a:t>
            </a:r>
            <a:r>
              <a:rPr lang="cs-CZ" dirty="0" smtClean="0"/>
              <a:t>, 2003)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Srov. </a:t>
            </a:r>
            <a:r>
              <a:rPr lang="cs-CZ" b="1" i="1" dirty="0" smtClean="0"/>
              <a:t>vlčí děti </a:t>
            </a:r>
            <a:r>
              <a:rPr lang="cs-CZ" dirty="0" smtClean="0"/>
              <a:t>- kam by to dotáhl člověk bez péče druhých</a:t>
            </a:r>
          </a:p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https://www.youtube.com/watch?v=VLXI7-vmFAY</a:t>
            </a: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Srov. rozdílnost různých kultur a roli a formu vzdělávání v nich!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Lidský vývoj (</a:t>
            </a:r>
            <a:r>
              <a:rPr lang="cs-CZ" b="1" dirty="0" smtClean="0"/>
              <a:t>ontogeneze)</a:t>
            </a:r>
            <a:r>
              <a:rPr lang="cs-CZ" dirty="0" smtClean="0"/>
              <a:t> </a:t>
            </a:r>
            <a:r>
              <a:rPr lang="cs-CZ" dirty="0" smtClean="0"/>
              <a:t>je předpřipravena přírodou (jak obsahově, tak i fázováním), nicméně předpokládá přítomnost dalších lidí. Srov. pojem </a:t>
            </a:r>
            <a:r>
              <a:rPr lang="cs-CZ" b="1" dirty="0" smtClean="0"/>
              <a:t>epigeneze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281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i="1" dirty="0"/>
              <a:t>primární</a:t>
            </a:r>
            <a:r>
              <a:rPr lang="pt-BR" dirty="0"/>
              <a:t> (</a:t>
            </a:r>
            <a:r>
              <a:rPr lang="pt-BR" dirty="0" smtClean="0"/>
              <a:t>raná</a:t>
            </a:r>
            <a:r>
              <a:rPr lang="cs-CZ" dirty="0" smtClean="0"/>
              <a:t>, v rodině, cca do 3. roku</a:t>
            </a:r>
            <a:r>
              <a:rPr lang="pt-BR" dirty="0" smtClean="0"/>
              <a:t>) </a:t>
            </a:r>
            <a:r>
              <a:rPr lang="pt-BR" dirty="0"/>
              <a:t>a </a:t>
            </a:r>
            <a:r>
              <a:rPr lang="pt-BR" i="1" dirty="0"/>
              <a:t>sekundární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cs-CZ" dirty="0" smtClean="0"/>
              <a:t>mezi vrstevníky, ve škole, v zaměstnání, od 3 let dále</a:t>
            </a:r>
            <a:r>
              <a:rPr lang="pt-BR" dirty="0" smtClean="0"/>
              <a:t>)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Ke zdárné socializaci může dojít v případě, že dítě během 1. roku získá ke svému okolí důvěru (srov. </a:t>
            </a:r>
            <a:r>
              <a:rPr lang="cs-CZ" b="1" i="1" dirty="0" err="1" smtClean="0"/>
              <a:t>attachment</a:t>
            </a:r>
            <a:r>
              <a:rPr lang="cs-CZ" b="1" dirty="0" smtClean="0"/>
              <a:t> </a:t>
            </a:r>
            <a:r>
              <a:rPr lang="cs-CZ" b="1" i="1" dirty="0" err="1" smtClean="0"/>
              <a:t>theory</a:t>
            </a:r>
            <a:r>
              <a:rPr lang="cs-CZ" b="1" dirty="0" smtClean="0"/>
              <a:t> </a:t>
            </a:r>
            <a:r>
              <a:rPr lang="cs-CZ" dirty="0" smtClean="0"/>
              <a:t>(=</a:t>
            </a:r>
            <a:r>
              <a:rPr lang="cs-CZ" b="1" dirty="0" smtClean="0"/>
              <a:t>citová vazba</a:t>
            </a:r>
            <a:r>
              <a:rPr lang="cs-CZ" dirty="0" smtClean="0"/>
              <a:t>) – J. </a:t>
            </a:r>
            <a:r>
              <a:rPr lang="cs-CZ" dirty="0" err="1" smtClean="0"/>
              <a:t>Bowlby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r>
              <a:rPr lang="cs-CZ" dirty="0" smtClean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814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 smtClean="0"/>
              <a:t>Aktéři 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/>
          <a:lstStyle/>
          <a:p>
            <a:r>
              <a:rPr lang="cs-CZ" dirty="0" smtClean="0"/>
              <a:t>Rodina</a:t>
            </a:r>
          </a:p>
          <a:p>
            <a:r>
              <a:rPr lang="cs-CZ" dirty="0" smtClean="0"/>
              <a:t>Škola</a:t>
            </a:r>
          </a:p>
          <a:p>
            <a:r>
              <a:rPr lang="cs-CZ" dirty="0" smtClean="0"/>
              <a:t>Vrstevníci</a:t>
            </a:r>
          </a:p>
          <a:p>
            <a:r>
              <a:rPr lang="cs-CZ" dirty="0" smtClean="0"/>
              <a:t>Masová média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Neverbální komunikace (chování, jednání, projev) – první druh komunikace!</a:t>
            </a:r>
          </a:p>
          <a:p>
            <a:r>
              <a:rPr lang="cs-CZ" dirty="0" smtClean="0"/>
              <a:t>Verbální komunikace</a:t>
            </a:r>
          </a:p>
          <a:p>
            <a:r>
              <a:rPr lang="cs-CZ" dirty="0" smtClean="0"/>
              <a:t>Komunikace </a:t>
            </a:r>
            <a:r>
              <a:rPr lang="cs-CZ" dirty="0" smtClean="0"/>
              <a:t>činem </a:t>
            </a:r>
          </a:p>
          <a:p>
            <a:r>
              <a:rPr lang="cs-CZ" dirty="0" smtClean="0"/>
              <a:t>Masová média (knihy, učebnice, televize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Komunikace artefakty </a:t>
            </a:r>
            <a:r>
              <a:rPr lang="cs-CZ" dirty="0" smtClean="0"/>
              <a:t>(prestižní předměty, uniforma</a:t>
            </a:r>
            <a:r>
              <a:rPr lang="cs-CZ" dirty="0" smtClean="0"/>
              <a:t>, snubní prsten, šperky…)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1040" y="3140968"/>
            <a:ext cx="8229600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Kanály socializace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66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Prostředkem socializace je </a:t>
            </a:r>
            <a:r>
              <a:rPr lang="cs-CZ" b="1" dirty="0" smtClean="0"/>
              <a:t>učení</a:t>
            </a:r>
            <a:r>
              <a:rPr lang="cs-CZ" dirty="0"/>
              <a:t>. Produktem </a:t>
            </a:r>
            <a:r>
              <a:rPr lang="cs-CZ" dirty="0" smtClean="0"/>
              <a:t>(sociálního) </a:t>
            </a:r>
            <a:r>
              <a:rPr lang="cs-CZ" dirty="0"/>
              <a:t>učení jsou </a:t>
            </a:r>
            <a:r>
              <a:rPr lang="cs-CZ" b="1" dirty="0" smtClean="0"/>
              <a:t>sociální role</a:t>
            </a:r>
            <a:r>
              <a:rPr lang="cs-CZ" dirty="0" smtClean="0"/>
              <a:t> (rolové chování), </a:t>
            </a:r>
            <a:r>
              <a:rPr lang="cs-CZ" b="1" dirty="0"/>
              <a:t>postoje</a:t>
            </a:r>
            <a:r>
              <a:rPr lang="cs-CZ" dirty="0"/>
              <a:t>, </a:t>
            </a:r>
            <a:r>
              <a:rPr lang="cs-CZ" b="1" dirty="0"/>
              <a:t>hodnoty</a:t>
            </a:r>
            <a:r>
              <a:rPr lang="cs-CZ" dirty="0"/>
              <a:t>, </a:t>
            </a:r>
            <a:r>
              <a:rPr lang="cs-CZ" dirty="0" smtClean="0"/>
              <a:t>ideály, rutiny, vzorce chování </a:t>
            </a:r>
            <a:r>
              <a:rPr lang="cs-CZ" dirty="0"/>
              <a:t>apod.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Významné jsou tyto 3 základní typy učení:</a:t>
            </a:r>
          </a:p>
          <a:p>
            <a:pPr marL="651510" indent="-514350">
              <a:buAutoNum type="arabicPeriod"/>
            </a:pPr>
            <a:r>
              <a:rPr lang="cs-CZ" dirty="0" smtClean="0"/>
              <a:t>(Asociace)</a:t>
            </a:r>
            <a:r>
              <a:rPr lang="cs-CZ" b="1" dirty="0" smtClean="0"/>
              <a:t> 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(Sociální) posílení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Nápodoba (imitace)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Identifikace</a:t>
            </a:r>
          </a:p>
          <a:p>
            <a:pPr marL="651510" indent="-51435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027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0. (Asociace)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 určitém podnětu následuje něco příjemného nebo nepříjemného (</a:t>
            </a:r>
            <a:r>
              <a:rPr lang="cs-CZ" dirty="0" err="1" smtClean="0"/>
              <a:t>Pavlov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Spojení mezi jednoduchými zážitky, vjemy, představami a jednoduchými city</a:t>
            </a:r>
          </a:p>
          <a:p>
            <a:pPr>
              <a:buNone/>
            </a:pPr>
            <a:r>
              <a:rPr lang="cs-CZ" dirty="0" smtClean="0"/>
              <a:t>Spojuje se to, co jsme opakovaně prožívali současně nebo po sobě (asociace podle dotyku).</a:t>
            </a:r>
          </a:p>
          <a:p>
            <a:pPr>
              <a:buNone/>
            </a:pPr>
            <a:r>
              <a:rPr lang="cs-CZ" dirty="0" smtClean="0"/>
              <a:t>Při vybavování se při zážitku prvním vybavuje i asociovaný druhý (srov. slovní kolokace).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570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1. Sociální posílení </a:t>
            </a:r>
            <a:br>
              <a:rPr lang="cs-CZ" sz="4400" dirty="0" smtClean="0"/>
            </a:br>
            <a:r>
              <a:rPr lang="cs-CZ" sz="4400" dirty="0" smtClean="0"/>
              <a:t>(</a:t>
            </a:r>
            <a:r>
              <a:rPr lang="cs-CZ" sz="4400" dirty="0" err="1" smtClean="0"/>
              <a:t>zpěvnění</a:t>
            </a:r>
            <a:r>
              <a:rPr lang="cs-CZ" sz="44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Je jednoduchou formou </a:t>
            </a:r>
            <a:r>
              <a:rPr lang="cs-CZ" b="1" dirty="0" smtClean="0"/>
              <a:t>učení</a:t>
            </a:r>
            <a:r>
              <a:rPr lang="cs-CZ" dirty="0" smtClean="0"/>
              <a:t>, kdy je určité chování či jednání </a:t>
            </a:r>
            <a:r>
              <a:rPr lang="cs-CZ" i="1" dirty="0" smtClean="0"/>
              <a:t>posíleno</a:t>
            </a:r>
            <a:r>
              <a:rPr lang="cs-CZ" dirty="0" smtClean="0"/>
              <a:t> (odměněno či potrestáno) podnětem sociální povahy, což jsou různé podoby sociální </a:t>
            </a:r>
            <a:r>
              <a:rPr lang="cs-CZ" dirty="0" smtClean="0"/>
              <a:t>akceptace atd. </a:t>
            </a:r>
          </a:p>
          <a:p>
            <a:pPr marL="137160" indent="0">
              <a:buNone/>
            </a:pPr>
            <a:r>
              <a:rPr lang="cs-CZ" dirty="0" smtClean="0"/>
              <a:t>Akceptace </a:t>
            </a:r>
            <a:r>
              <a:rPr lang="cs-CZ" dirty="0" smtClean="0"/>
              <a:t>má posilující účinek, protože uspokojuje sociální potřebu člověka být přijímán a akceptován. Tedy určité chování (spontánní i iniciované zvenku) se opakuje a tím upevňuje, pokud je sociálně oceněno.</a:t>
            </a:r>
          </a:p>
          <a:p>
            <a:pPr marL="137160" indent="0">
              <a:buNone/>
            </a:pPr>
            <a:r>
              <a:rPr lang="cs-CZ" dirty="0" smtClean="0"/>
              <a:t>(viz: </a:t>
            </a:r>
            <a:r>
              <a:rPr lang="cs-CZ" b="1" dirty="0" smtClean="0"/>
              <a:t>behaviorismus</a:t>
            </a:r>
            <a:r>
              <a:rPr lang="cs-CZ" dirty="0" smtClean="0"/>
              <a:t>, </a:t>
            </a:r>
            <a:r>
              <a:rPr lang="cs-CZ" b="1" dirty="0" err="1" smtClean="0"/>
              <a:t>Maslowova</a:t>
            </a:r>
            <a:r>
              <a:rPr lang="cs-CZ" b="1" dirty="0" smtClean="0"/>
              <a:t> teorie potřeb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Behaviorismus</a:t>
            </a:r>
            <a:br>
              <a:rPr lang="cs-CZ" dirty="0" smtClean="0"/>
            </a:br>
            <a:r>
              <a:rPr lang="cs-CZ" sz="2000" dirty="0" smtClean="0"/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Edward </a:t>
            </a:r>
            <a:r>
              <a:rPr lang="cs-CZ" dirty="0" err="1" smtClean="0"/>
              <a:t>Thorndike</a:t>
            </a:r>
            <a:r>
              <a:rPr lang="cs-CZ" dirty="0" smtClean="0"/>
              <a:t> (1874-1949) </a:t>
            </a:r>
          </a:p>
          <a:p>
            <a:pPr marL="137160" indent="0">
              <a:buNone/>
            </a:pPr>
            <a:r>
              <a:rPr lang="cs-CZ" dirty="0" smtClean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 smtClean="0"/>
              <a:t>hlavně s kočkami: kočky zavíral do „pro-</a:t>
            </a:r>
          </a:p>
          <a:p>
            <a:pPr marL="137160" indent="0">
              <a:buNone/>
            </a:pPr>
            <a:r>
              <a:rPr lang="cs-CZ" dirty="0" err="1" smtClean="0"/>
              <a:t>blémových</a:t>
            </a:r>
            <a:r>
              <a:rPr lang="cs-CZ" dirty="0" smtClean="0"/>
              <a:t> boxů“, kde musela kočka vět-</a:t>
            </a:r>
          </a:p>
          <a:p>
            <a:pPr marL="137160" indent="0">
              <a:buNone/>
            </a:pPr>
            <a:r>
              <a:rPr lang="cs-CZ" dirty="0" smtClean="0"/>
              <a:t>šinou zatáhnout za páčku, aby dostala jídlo.</a:t>
            </a:r>
          </a:p>
          <a:p>
            <a:pPr marL="137160" indent="0">
              <a:buNone/>
            </a:pPr>
            <a:r>
              <a:rPr lang="cs-CZ" dirty="0" smtClean="0"/>
              <a:t>Z jeho výzkumů i výzkumů jeho následovníků pro učitele vyplývá (</a:t>
            </a:r>
            <a:r>
              <a:rPr lang="cs-CZ" dirty="0" err="1" smtClean="0"/>
              <a:t>Petty</a:t>
            </a:r>
            <a:r>
              <a:rPr lang="cs-CZ" dirty="0" smtClean="0"/>
              <a:t>, 1996,s. 15):</a:t>
            </a:r>
          </a:p>
          <a:p>
            <a:r>
              <a:rPr lang="cs-CZ" dirty="0" smtClean="0"/>
              <a:t>Že žáci potřebují za to, že se něčemu učí, </a:t>
            </a:r>
            <a:r>
              <a:rPr lang="cs-CZ" b="1" dirty="0" smtClean="0"/>
              <a:t>odměnu</a:t>
            </a:r>
            <a:r>
              <a:rPr lang="cs-CZ" dirty="0" smtClean="0"/>
              <a:t> (viz téma: </a:t>
            </a:r>
            <a:r>
              <a:rPr lang="cs-CZ" b="1" dirty="0" smtClean="0"/>
              <a:t>motivace</a:t>
            </a:r>
            <a:r>
              <a:rPr lang="cs-CZ" dirty="0" smtClean="0"/>
              <a:t>, </a:t>
            </a:r>
            <a:r>
              <a:rPr lang="cs-CZ" dirty="0" smtClean="0"/>
              <a:t>analýza </a:t>
            </a:r>
            <a:r>
              <a:rPr lang="cs-CZ" dirty="0" smtClean="0"/>
              <a:t>lidských potřeb)</a:t>
            </a:r>
          </a:p>
          <a:p>
            <a:r>
              <a:rPr lang="cs-CZ" dirty="0" smtClean="0"/>
              <a:t>Odměna by měla následovat </a:t>
            </a:r>
            <a:r>
              <a:rPr lang="cs-CZ" b="1" dirty="0" smtClean="0"/>
              <a:t>co nejdříve </a:t>
            </a:r>
            <a:r>
              <a:rPr lang="cs-CZ" dirty="0" smtClean="0"/>
              <a:t>po správné reakci</a:t>
            </a:r>
          </a:p>
          <a:p>
            <a:r>
              <a:rPr lang="cs-CZ" dirty="0" smtClean="0"/>
              <a:t>Výsledky učení se dostavují spíše postupně než najednou a vlivem opakovaných úspěchů se zlepšují</a:t>
            </a:r>
          </a:p>
          <a:p>
            <a:r>
              <a:rPr lang="cs-CZ" dirty="0" smtClean="0"/>
              <a:t>Nezapomínáme na to, co si opakujeme, a co máme v čerstvé paměti</a:t>
            </a:r>
          </a:p>
          <a:p>
            <a:pPr marL="13716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73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Abraham </a:t>
            </a:r>
            <a:r>
              <a:rPr lang="cs-CZ" b="1" dirty="0" err="1"/>
              <a:t>Maslow</a:t>
            </a:r>
            <a:r>
              <a:rPr lang="cs-CZ" b="1" dirty="0"/>
              <a:t> (1908-1970) </a:t>
            </a:r>
            <a:r>
              <a:rPr lang="cs-CZ" dirty="0"/>
              <a:t>– </a:t>
            </a:r>
            <a:r>
              <a:rPr lang="cs-CZ" b="1" dirty="0"/>
              <a:t>teorie hierarchie potřeb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První čtyři kategorie </a:t>
            </a:r>
            <a:r>
              <a:rPr lang="cs-CZ" dirty="0" err="1"/>
              <a:t>Maslow</a:t>
            </a:r>
            <a:r>
              <a:rPr lang="cs-CZ" dirty="0"/>
              <a:t> označuje jako </a:t>
            </a:r>
            <a:r>
              <a:rPr lang="cs-CZ" b="1" dirty="0"/>
              <a:t>nedostatkové</a:t>
            </a:r>
            <a:r>
              <a:rPr lang="cs-CZ" dirty="0"/>
              <a:t> potřeby a pátou kategorii jako potřeby existence (bytí) nebo růstové potřeby.  Obecně platí, že </a:t>
            </a:r>
            <a:r>
              <a:rPr lang="cs-CZ" b="1" dirty="0"/>
              <a:t>níže položené potřeby jsou významnější</a:t>
            </a:r>
            <a:r>
              <a:rPr lang="cs-CZ" dirty="0"/>
              <a:t> a jejich alespoň částečné uspokojení je podmínkou pro vznik méně naléhavých a vývojově vyšších potřeb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2.-4. úroveň lze nazvat sociálními potřebami. </a:t>
            </a:r>
            <a:r>
              <a:rPr lang="cs-CZ" b="1" dirty="0" smtClean="0"/>
              <a:t>Jakékoli uspokojení těchto potřeb může sloužit jako forma sociální akceptace.</a:t>
            </a:r>
            <a:r>
              <a:rPr lang="cs-CZ" dirty="0" smtClean="0"/>
              <a:t> Dítě se v naplňování základních potřeb neobejde bez pomoci sociálního okolí.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836712"/>
            <a:ext cx="4257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1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 smtClean="0"/>
              <a:t>2. </a:t>
            </a:r>
            <a:r>
              <a:rPr lang="cs-CZ" sz="3200" b="1" dirty="0"/>
              <a:t>Nápodoba (imitace)</a:t>
            </a:r>
          </a:p>
          <a:p>
            <a:pPr marL="137160" indent="0">
              <a:buNone/>
            </a:pPr>
            <a:r>
              <a:rPr lang="cs-CZ" dirty="0" smtClean="0"/>
              <a:t>Dítě imituje chování dospělého.</a:t>
            </a:r>
          </a:p>
          <a:p>
            <a:pPr marL="137160" indent="0">
              <a:buNone/>
            </a:pPr>
            <a:r>
              <a:rPr lang="cs-CZ" dirty="0" smtClean="0"/>
              <a:t>Nejprve </a:t>
            </a:r>
            <a:r>
              <a:rPr lang="cs-CZ" b="1" dirty="0" smtClean="0"/>
              <a:t>reflexivně</a:t>
            </a:r>
            <a:r>
              <a:rPr lang="cs-CZ" dirty="0" smtClean="0"/>
              <a:t> (1. </a:t>
            </a:r>
            <a:r>
              <a:rPr lang="cs-CZ" dirty="0" err="1" smtClean="0"/>
              <a:t>měs</a:t>
            </a:r>
            <a:r>
              <a:rPr lang="cs-CZ" dirty="0" smtClean="0"/>
              <a:t>.): dítě opakuje grimasy </a:t>
            </a:r>
            <a:r>
              <a:rPr lang="cs-CZ" dirty="0" smtClean="0"/>
              <a:t>obličeje.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Dítě </a:t>
            </a:r>
            <a:r>
              <a:rPr lang="cs-CZ" dirty="0" smtClean="0"/>
              <a:t>napodobuje cokoli, zvláště pohyby a postupy které vedou k naplnění </a:t>
            </a:r>
            <a:r>
              <a:rPr lang="cs-CZ" b="1" dirty="0" smtClean="0"/>
              <a:t>potřeb</a:t>
            </a:r>
            <a:r>
              <a:rPr lang="cs-CZ" dirty="0"/>
              <a:t>.</a:t>
            </a:r>
            <a:r>
              <a:rPr lang="cs-CZ" dirty="0" smtClean="0"/>
              <a:t>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 smtClean="0"/>
              <a:t>Nápodoba může být vědomá, ale i nevědomá.</a:t>
            </a:r>
          </a:p>
          <a:p>
            <a:pPr marL="137160" indent="0">
              <a:buNone/>
            </a:pPr>
            <a:r>
              <a:rPr lang="cs-CZ" b="1" dirty="0" smtClean="0"/>
              <a:t>Role zrcadlových </a:t>
            </a:r>
            <a:r>
              <a:rPr lang="cs-CZ" b="1" dirty="0" smtClean="0"/>
              <a:t>neuronů v mozku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018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teorie sociálního (observačního)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Autorem je A. Bandura (1961, 1963, 1971).</a:t>
            </a:r>
          </a:p>
          <a:p>
            <a:pPr>
              <a:buNone/>
            </a:pPr>
            <a:r>
              <a:rPr lang="cs-CZ" dirty="0" smtClean="0"/>
              <a:t>Do té doby byla psychologie v USA ovládána behaviorismem. Behaviorismus torpédoval nejprve N. </a:t>
            </a:r>
            <a:r>
              <a:rPr lang="cs-CZ" dirty="0" err="1" smtClean="0"/>
              <a:t>Chomsky</a:t>
            </a:r>
            <a:r>
              <a:rPr lang="cs-CZ" dirty="0" smtClean="0"/>
              <a:t> (1959): stimul-</a:t>
            </a:r>
            <a:r>
              <a:rPr lang="cs-CZ" dirty="0" err="1" smtClean="0"/>
              <a:t>respons</a:t>
            </a:r>
            <a:r>
              <a:rPr lang="cs-CZ" dirty="0" smtClean="0"/>
              <a:t> teorie nemůže vysvětlit osvojení si řeči (to byl počátek kognitivní revoluce).</a:t>
            </a:r>
          </a:p>
          <a:p>
            <a:pPr>
              <a:buNone/>
            </a:pPr>
            <a:r>
              <a:rPr lang="cs-CZ" dirty="0" smtClean="0"/>
              <a:t>Dalším „úderem“ byly výzkumy Bandury (1961): děti se učí prostým pozorováním okolí, aniž by muselo docházet ke zpevňování.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Podmínky ukončení: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Písemný test na 60% (základní termíny a teorie z Řezáčovy psychologie  </a:t>
            </a:r>
            <a:r>
              <a:rPr lang="cs-CZ" i="1" dirty="0" smtClean="0"/>
              <a:t>Sociální psychologie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Slova napsaná v prezentacích tučným písmem jsou slova klíčová, jejichž význam bude test prověřovat.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80% informací k testu získáte četbou skript od Řezáče a z povinných studijních materiálů k předmětu</a:t>
            </a:r>
          </a:p>
          <a:p>
            <a:pPr>
              <a:buNone/>
            </a:pPr>
            <a:r>
              <a:rPr lang="cs-CZ" dirty="0" smtClean="0"/>
              <a:t>20% v další uvedené literatuře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924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 </a:t>
            </a:r>
            <a:r>
              <a:rPr lang="cs-CZ" sz="3200" b="1" dirty="0"/>
              <a:t>Alberta Bandury </a:t>
            </a:r>
            <a:r>
              <a:rPr lang="cs-CZ" sz="3200" dirty="0" smtClean="0"/>
              <a:t>(1961, 1963</a:t>
            </a:r>
            <a:r>
              <a:rPr lang="cs-CZ" sz="3200" dirty="0"/>
              <a:t>). </a:t>
            </a:r>
            <a:endParaRPr lang="cs-CZ" sz="3200" dirty="0" smtClean="0"/>
          </a:p>
          <a:p>
            <a:pPr marL="137160" indent="0">
              <a:buNone/>
            </a:pPr>
            <a:r>
              <a:rPr lang="cs-CZ" dirty="0" smtClean="0"/>
              <a:t>Lidé </a:t>
            </a:r>
            <a:r>
              <a:rPr lang="cs-CZ" dirty="0"/>
              <a:t>se učí nejen odměnou/trestem za nějaké </a:t>
            </a:r>
            <a:r>
              <a:rPr lang="cs-CZ" dirty="0" smtClean="0"/>
              <a:t>chování (</a:t>
            </a:r>
            <a:r>
              <a:rPr lang="cs-CZ" dirty="0"/>
              <a:t>behaviorismus </a:t>
            </a:r>
            <a:r>
              <a:rPr lang="cs-CZ" dirty="0" smtClean="0"/>
              <a:t>a podmiňování), </a:t>
            </a:r>
            <a:r>
              <a:rPr lang="cs-CZ" dirty="0"/>
              <a:t>ale i </a:t>
            </a:r>
            <a:r>
              <a:rPr lang="cs-CZ" dirty="0" smtClean="0"/>
              <a:t>tím</a:t>
            </a:r>
            <a:r>
              <a:rPr lang="cs-CZ" dirty="0"/>
              <a:t>, že vidí, jak se </a:t>
            </a:r>
            <a:r>
              <a:rPr lang="cs-CZ" dirty="0" smtClean="0"/>
              <a:t>někdo druhý v </a:t>
            </a:r>
            <a:r>
              <a:rPr lang="cs-CZ" dirty="0"/>
              <a:t>určité situaci </a:t>
            </a:r>
            <a:r>
              <a:rPr lang="cs-CZ" dirty="0" smtClean="0"/>
              <a:t>chová (popř</a:t>
            </a:r>
            <a:r>
              <a:rPr lang="cs-CZ" dirty="0" smtClean="0"/>
              <a:t>. i </a:t>
            </a:r>
            <a:r>
              <a:rPr lang="cs-CZ" dirty="0" smtClean="0"/>
              <a:t>jak </a:t>
            </a:r>
            <a:r>
              <a:rPr lang="cs-CZ" dirty="0"/>
              <a:t>je někdo odměňován/trestán za určité </a:t>
            </a:r>
            <a:r>
              <a:rPr lang="cs-CZ" dirty="0" smtClean="0"/>
              <a:t>chování). =</a:t>
            </a:r>
            <a:r>
              <a:rPr lang="cs-CZ" b="1" dirty="0" smtClean="0"/>
              <a:t>observační učení</a:t>
            </a:r>
            <a:endParaRPr lang="cs-CZ" b="1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978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A. Bandura – </a:t>
            </a:r>
            <a:r>
              <a:rPr lang="cs-CZ" dirty="0" err="1" smtClean="0"/>
              <a:t>Bobo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www.youtube.com/watch?v=zerCK0lRjp8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3. Identifikace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(</a:t>
            </a:r>
            <a:r>
              <a:rPr lang="cs-CZ" sz="4000" dirty="0" smtClean="0"/>
              <a:t>pojem z psychoanalýzy</a:t>
            </a:r>
            <a:r>
              <a:rPr lang="cs-CZ" sz="40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sz="3200" dirty="0" smtClean="0"/>
              <a:t>Primární </a:t>
            </a:r>
            <a:r>
              <a:rPr lang="cs-CZ" sz="3200" dirty="0" smtClean="0"/>
              <a:t>identifikace – s rodiči</a:t>
            </a:r>
            <a:r>
              <a:rPr lang="cs-CZ" sz="3200" dirty="0" smtClean="0"/>
              <a:t>, s prsem, </a:t>
            </a:r>
            <a:r>
              <a:rPr lang="cs-CZ" sz="3200" dirty="0" smtClean="0"/>
              <a:t>s okolím (srov. příběh </a:t>
            </a:r>
            <a:r>
              <a:rPr lang="cs-CZ" sz="3200" dirty="0" err="1" smtClean="0"/>
              <a:t>seberozpoznání</a:t>
            </a:r>
            <a:r>
              <a:rPr lang="cs-CZ" sz="3200" dirty="0" smtClean="0"/>
              <a:t> </a:t>
            </a:r>
            <a:r>
              <a:rPr lang="cs-CZ" sz="3200" dirty="0" err="1" smtClean="0"/>
              <a:t>šimpanzice</a:t>
            </a:r>
            <a:r>
              <a:rPr lang="cs-CZ" sz="3200" dirty="0" smtClean="0"/>
              <a:t> </a:t>
            </a:r>
            <a:r>
              <a:rPr lang="cs-CZ" sz="3200" dirty="0" err="1" smtClean="0"/>
              <a:t>Washoe</a:t>
            </a:r>
            <a:r>
              <a:rPr lang="cs-CZ" sz="3200" dirty="0" smtClean="0"/>
              <a:t>)</a:t>
            </a:r>
          </a:p>
          <a:p>
            <a:pPr marL="137160" indent="0">
              <a:buNone/>
            </a:pPr>
            <a:endParaRPr lang="cs-CZ" sz="3200" dirty="0" smtClean="0"/>
          </a:p>
          <a:p>
            <a:pPr marL="137160" indent="0">
              <a:buNone/>
            </a:pPr>
            <a:r>
              <a:rPr lang="cs-CZ" sz="3200" dirty="0" smtClean="0"/>
              <a:t>Sekundární identifikace (opuštěním </a:t>
            </a:r>
            <a:r>
              <a:rPr lang="cs-CZ" sz="3200" dirty="0" err="1" smtClean="0"/>
              <a:t>pr</a:t>
            </a:r>
            <a:r>
              <a:rPr lang="cs-CZ" sz="3200" dirty="0" smtClean="0"/>
              <a:t>. id. při separaci od objektu): </a:t>
            </a:r>
          </a:p>
          <a:p>
            <a:pPr marL="651510" indent="-514350">
              <a:buAutoNum type="arabicPeriod"/>
            </a:pPr>
            <a:r>
              <a:rPr lang="cs-CZ" sz="3200" dirty="0" smtClean="0"/>
              <a:t>Narcistická </a:t>
            </a:r>
            <a:r>
              <a:rPr lang="cs-CZ" sz="3200" dirty="0" smtClean="0"/>
              <a:t>(forma regrese = id</a:t>
            </a:r>
            <a:r>
              <a:rPr lang="cs-CZ" sz="3200" dirty="0" smtClean="0"/>
              <a:t>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 smtClean="0"/>
              <a:t>Částečná </a:t>
            </a:r>
            <a:r>
              <a:rPr lang="cs-CZ" sz="3200" dirty="0" smtClean="0"/>
              <a:t>(id. s vůdcem a id. s druhými na základě </a:t>
            </a:r>
            <a:r>
              <a:rPr lang="cs-CZ" sz="3200" dirty="0" smtClean="0"/>
              <a:t>obdivu či společné </a:t>
            </a:r>
            <a:r>
              <a:rPr lang="cs-CZ" sz="3200" dirty="0" smtClean="0"/>
              <a:t>vlastnosti, např. poslechu </a:t>
            </a:r>
            <a:r>
              <a:rPr lang="cs-CZ" sz="3200" dirty="0" err="1" smtClean="0"/>
              <a:t>urč</a:t>
            </a:r>
            <a:r>
              <a:rPr lang="cs-CZ" sz="3200" dirty="0" smtClean="0"/>
              <a:t>. typu </a:t>
            </a:r>
            <a:r>
              <a:rPr lang="cs-CZ" sz="3200" dirty="0" smtClean="0"/>
              <a:t>hudby, se skupinou) </a:t>
            </a:r>
            <a:r>
              <a:rPr lang="cs-CZ" sz="3200" dirty="0" smtClean="0"/>
              <a:t>– vznik charakteru ega</a:t>
            </a:r>
            <a:r>
              <a:rPr lang="cs-CZ" sz="3200" dirty="0" smtClean="0"/>
              <a:t>. Hraje roli v sociální psychologii</a:t>
            </a:r>
            <a:endParaRPr lang="cs-CZ" sz="3200" dirty="0" smtClean="0"/>
          </a:p>
          <a:p>
            <a:pPr marL="137160" indent="0">
              <a:buNone/>
            </a:pPr>
            <a:endParaRPr lang="cs-CZ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570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/>
              <a:t>Doporučená studijní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Řezáč</a:t>
            </a:r>
            <a:r>
              <a:rPr lang="cs-CZ" sz="2400" dirty="0"/>
              <a:t>, J</a:t>
            </a:r>
            <a:r>
              <a:rPr lang="cs-CZ" sz="2400" dirty="0" smtClean="0"/>
              <a:t>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 smtClean="0"/>
              <a:t>Paido</a:t>
            </a:r>
            <a:r>
              <a:rPr lang="cs-CZ" sz="2400" dirty="0" smtClean="0"/>
              <a:t>. – dostupná na Uložto.cz</a:t>
            </a:r>
            <a:endParaRPr lang="cs-CZ" sz="2400" dirty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1170432" lvl="3" indent="0">
              <a:buNone/>
            </a:pPr>
            <a:endParaRPr lang="cs-CZ" dirty="0" smtClean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 smtClean="0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</a:t>
            </a:r>
            <a:r>
              <a:rPr lang="cs-CZ" sz="2400" i="1" dirty="0" smtClean="0"/>
              <a:t>	psychologie</a:t>
            </a:r>
            <a:r>
              <a:rPr lang="cs-CZ" sz="2400" dirty="0" smtClean="0"/>
              <a:t>. Praha: Portál.</a:t>
            </a:r>
          </a:p>
          <a:p>
            <a:pPr marL="1170432" lvl="3" indent="0">
              <a:buNone/>
            </a:pPr>
            <a:r>
              <a:rPr lang="cs-CZ" sz="2400" dirty="0" smtClean="0"/>
              <a:t>	</a:t>
            </a:r>
          </a:p>
          <a:p>
            <a:pPr marL="1170432" lvl="3" indent="0">
              <a:buNone/>
            </a:pPr>
            <a:r>
              <a:rPr lang="cs-CZ" sz="2400" dirty="0" smtClean="0"/>
              <a:t>	vybrané kapitoly ve Studijních materiálech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9" y="1484784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0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339752" y="1628800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? Myslíte si, že by měl učitel znát něco z psychologie? Je pro učitele psychologie v něčem důležitá?</a:t>
            </a:r>
          </a:p>
          <a:p>
            <a:pPr>
              <a:buNone/>
            </a:pPr>
            <a:r>
              <a:rPr lang="cs-CZ" dirty="0" smtClean="0"/>
              <a:t>? Kolik by toho měl učitel znát z psychologie? Co by měl učitel z psychologie bezpodmínečně znát?</a:t>
            </a:r>
          </a:p>
          <a:p>
            <a:pPr>
              <a:buNone/>
            </a:pPr>
            <a:r>
              <a:rPr lang="cs-CZ" dirty="0" smtClean="0"/>
              <a:t>? Myslíte si, že </a:t>
            </a:r>
            <a:r>
              <a:rPr lang="cs-CZ" dirty="0" err="1" smtClean="0"/>
              <a:t>PdF</a:t>
            </a:r>
            <a:r>
              <a:rPr lang="cs-CZ" dirty="0" smtClean="0"/>
              <a:t> by měla učitele vybavit hlavně dovednostmi a znalosti nejsou tolik důležité?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Systematika psychologických věd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 smtClean="0"/>
              <a:t>Sociální psychologie </a:t>
            </a:r>
            <a:r>
              <a:rPr lang="cs-CZ" dirty="0" smtClean="0"/>
              <a:t>je věda, která </a:t>
            </a:r>
            <a:r>
              <a:rPr lang="cs-CZ" dirty="0" smtClean="0"/>
              <a:t>studuje, jak jsou </a:t>
            </a:r>
            <a:r>
              <a:rPr lang="cs-CZ" dirty="0" smtClean="0"/>
              <a:t>chování, </a:t>
            </a:r>
            <a:r>
              <a:rPr lang="cs-CZ" dirty="0" smtClean="0"/>
              <a:t>prožívání, myšlení, pocity, </a:t>
            </a:r>
            <a:r>
              <a:rPr lang="cs-CZ" dirty="0" smtClean="0"/>
              <a:t>tělesné </a:t>
            </a:r>
            <a:r>
              <a:rPr lang="cs-CZ" dirty="0" smtClean="0"/>
              <a:t>a duševní procesy</a:t>
            </a:r>
            <a:r>
              <a:rPr lang="cs-CZ" dirty="0" smtClean="0"/>
              <a:t> </a:t>
            </a:r>
            <a:r>
              <a:rPr lang="cs-CZ" dirty="0" smtClean="0"/>
              <a:t>ovlivňovány reálnou nebo jen představovanou přítomností druhých</a:t>
            </a:r>
            <a:r>
              <a:rPr lang="cs-CZ" dirty="0" smtClean="0"/>
              <a:t>.</a:t>
            </a:r>
            <a:endParaRPr lang="cs-CZ" dirty="0" smtClean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Základní </a:t>
            </a:r>
            <a:r>
              <a:rPr lang="cs-CZ" b="1" dirty="0" err="1" smtClean="0"/>
              <a:t>ps</a:t>
            </a:r>
            <a:r>
              <a:rPr lang="cs-CZ" b="1" dirty="0" smtClean="0"/>
              <a:t>. vědy</a:t>
            </a:r>
            <a:r>
              <a:rPr lang="cs-CZ" dirty="0" smtClean="0"/>
              <a:t>: obecná, vývojová, kognitivní, </a:t>
            </a:r>
            <a:r>
              <a:rPr lang="cs-CZ" b="1" dirty="0" smtClean="0"/>
              <a:t>sociální</a:t>
            </a:r>
            <a:r>
              <a:rPr lang="cs-CZ" dirty="0" smtClean="0"/>
              <a:t>, </a:t>
            </a:r>
            <a:r>
              <a:rPr lang="cs-CZ" dirty="0" err="1" smtClean="0"/>
              <a:t>ps</a:t>
            </a:r>
            <a:r>
              <a:rPr lang="cs-CZ" dirty="0" smtClean="0"/>
              <a:t>. osobnosti, biologická (neuropsychologie, evoluční </a:t>
            </a:r>
            <a:r>
              <a:rPr lang="cs-CZ" dirty="0" err="1" smtClean="0"/>
              <a:t>ps</a:t>
            </a:r>
            <a:r>
              <a:rPr lang="cs-CZ" dirty="0" smtClean="0"/>
              <a:t>.)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b="1" dirty="0" smtClean="0"/>
              <a:t>Aplikované </a:t>
            </a:r>
            <a:r>
              <a:rPr lang="cs-CZ" b="1" dirty="0" err="1" smtClean="0"/>
              <a:t>ps</a:t>
            </a:r>
            <a:r>
              <a:rPr lang="cs-CZ" b="1" dirty="0" smtClean="0"/>
              <a:t>. vědy</a:t>
            </a:r>
            <a:r>
              <a:rPr lang="cs-CZ" dirty="0" smtClean="0"/>
              <a:t>: psychoterapie a klinická </a:t>
            </a:r>
            <a:r>
              <a:rPr lang="cs-CZ" dirty="0" err="1" smtClean="0"/>
              <a:t>ps</a:t>
            </a:r>
            <a:r>
              <a:rPr lang="cs-CZ" dirty="0" smtClean="0"/>
              <a:t>., </a:t>
            </a:r>
            <a:r>
              <a:rPr lang="cs-CZ" b="1" dirty="0" smtClean="0"/>
              <a:t>pedagogická</a:t>
            </a:r>
            <a:r>
              <a:rPr lang="cs-CZ" dirty="0" smtClean="0"/>
              <a:t>, organizace a řízení, poradenská, dopravy, forenzní, sportu, umění, zdraví, architektury…</a:t>
            </a:r>
          </a:p>
          <a:p>
            <a:pPr marL="137160" indent="0"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/>
              <a:t>Hlavní </a:t>
            </a:r>
            <a:r>
              <a:rPr lang="cs-CZ" dirty="0" smtClean="0"/>
              <a:t>témata sociální psychologie:</a:t>
            </a:r>
          </a:p>
          <a:p>
            <a:pPr marL="137160" indent="0">
              <a:buNone/>
            </a:pPr>
            <a:endParaRPr lang="cs-CZ" dirty="0" smtClean="0"/>
          </a:p>
          <a:p>
            <a:pPr marL="651510" indent="-514350">
              <a:buFont typeface="+mj-lt"/>
              <a:buAutoNum type="arabicPeriod"/>
            </a:pPr>
            <a:r>
              <a:rPr lang="cs-CZ" b="1" dirty="0" smtClean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vnímání </a:t>
            </a:r>
            <a:r>
              <a:rPr lang="cs-CZ" dirty="0"/>
              <a:t>druhých </a:t>
            </a:r>
            <a:r>
              <a:rPr lang="cs-CZ" dirty="0" smtClean="0"/>
              <a:t>lidí (</a:t>
            </a:r>
            <a:r>
              <a:rPr lang="cs-CZ" b="1" dirty="0" smtClean="0"/>
              <a:t>sociální percepce</a:t>
            </a:r>
            <a:r>
              <a:rPr lang="cs-CZ" dirty="0" smtClean="0"/>
              <a:t>) i sebe (sebepercepce)</a:t>
            </a:r>
            <a:endParaRPr lang="cs-CZ" dirty="0"/>
          </a:p>
          <a:p>
            <a:pPr marL="651510" indent="-514350">
              <a:buFont typeface="+mj-lt"/>
              <a:buAutoNum type="arabicPeriod"/>
            </a:pPr>
            <a:r>
              <a:rPr lang="cs-CZ" b="1" dirty="0" smtClean="0"/>
              <a:t>sociální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sociální </a:t>
            </a:r>
            <a:r>
              <a:rPr lang="cs-CZ" b="1" dirty="0" smtClean="0"/>
              <a:t>interakce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vznik a </a:t>
            </a:r>
            <a:r>
              <a:rPr lang="cs-CZ" b="1" dirty="0" smtClean="0"/>
              <a:t>dynamika</a:t>
            </a:r>
            <a:r>
              <a:rPr lang="cs-CZ" dirty="0" smtClean="0"/>
              <a:t> </a:t>
            </a:r>
            <a:r>
              <a:rPr lang="cs-CZ" b="1" dirty="0" smtClean="0"/>
              <a:t>sociálních skupin </a:t>
            </a:r>
            <a:r>
              <a:rPr lang="cs-CZ" dirty="0" smtClean="0"/>
              <a:t>(skupinová </a:t>
            </a:r>
            <a:r>
              <a:rPr lang="cs-CZ" dirty="0"/>
              <a:t>dynamika</a:t>
            </a:r>
            <a:r>
              <a:rPr lang="cs-CZ" dirty="0" smtClean="0"/>
              <a:t> a rolové chování)</a:t>
            </a:r>
            <a:endParaRPr lang="cs-CZ" dirty="0"/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sociální </a:t>
            </a:r>
            <a:r>
              <a:rPr lang="cs-CZ" b="1" dirty="0" smtClean="0"/>
              <a:t>ovlivňování</a:t>
            </a:r>
            <a:r>
              <a:rPr lang="cs-CZ" dirty="0" smtClean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názory</a:t>
            </a:r>
            <a:r>
              <a:rPr lang="cs-CZ" dirty="0"/>
              <a:t>, </a:t>
            </a:r>
            <a:r>
              <a:rPr lang="cs-CZ" b="1" dirty="0" smtClean="0"/>
              <a:t>postoje</a:t>
            </a:r>
            <a:r>
              <a:rPr lang="cs-CZ" dirty="0" smtClean="0"/>
              <a:t>, stereotypy </a:t>
            </a:r>
            <a:r>
              <a:rPr lang="cs-CZ" dirty="0"/>
              <a:t>a jejich </a:t>
            </a:r>
            <a:r>
              <a:rPr lang="cs-CZ" dirty="0" smtClean="0"/>
              <a:t>změna (výchova)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 smtClean="0"/>
              <a:t>+ kulturně-historická </a:t>
            </a:r>
            <a:r>
              <a:rPr lang="cs-CZ" dirty="0" smtClean="0"/>
              <a:t>teorie vývoje: L. S. </a:t>
            </a:r>
            <a:r>
              <a:rPr lang="cs-CZ" dirty="0" err="1" smtClean="0"/>
              <a:t>Vygotkij</a:t>
            </a:r>
            <a:r>
              <a:rPr lang="cs-CZ" dirty="0" smtClean="0"/>
              <a:t> (1976) a </a:t>
            </a:r>
            <a:r>
              <a:rPr lang="cs-CZ" dirty="0" err="1" smtClean="0"/>
              <a:t>Lurija</a:t>
            </a:r>
            <a:r>
              <a:rPr lang="cs-CZ" dirty="0" smtClean="0"/>
              <a:t> (1976)</a:t>
            </a:r>
            <a:endParaRPr lang="cs-CZ" b="1" dirty="0" smtClean="0"/>
          </a:p>
          <a:p>
            <a:pPr marL="651510" indent="-514350">
              <a:buFont typeface="+mj-lt"/>
              <a:buAutoNum type="arabicPeriod"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443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Hybné síly vývoje psychiky?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en-US" dirty="0" smtClean="0"/>
              <a:t>genetická determinace – </a:t>
            </a:r>
            <a:r>
              <a:rPr lang="cs-CZ" altLang="en-US" i="1" dirty="0" err="1" smtClean="0"/>
              <a:t>nature</a:t>
            </a:r>
            <a:r>
              <a:rPr lang="cs-CZ" altLang="en-US" dirty="0" smtClean="0"/>
              <a:t> = dědičnost</a:t>
            </a:r>
          </a:p>
          <a:p>
            <a:pPr lvl="1"/>
            <a:r>
              <a:rPr lang="cs-CZ" altLang="en-US" dirty="0" smtClean="0"/>
              <a:t>„Zločincem se člověk rodí</a:t>
            </a:r>
            <a:r>
              <a:rPr lang="cs-CZ" altLang="en-US" dirty="0"/>
              <a:t>“ (</a:t>
            </a:r>
            <a:r>
              <a:rPr lang="cs-CZ" altLang="en-US" dirty="0" err="1" smtClean="0"/>
              <a:t>Lombroso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b="1" dirty="0" smtClean="0"/>
              <a:t>vliv soc. prostředí </a:t>
            </a:r>
            <a:r>
              <a:rPr lang="cs-CZ" altLang="en-US" dirty="0" smtClean="0"/>
              <a:t>– </a:t>
            </a:r>
            <a:r>
              <a:rPr lang="cs-CZ" altLang="en-US" i="1" dirty="0" err="1" smtClean="0"/>
              <a:t>nurture</a:t>
            </a:r>
            <a:r>
              <a:rPr lang="cs-CZ" altLang="en-US" i="1" dirty="0" smtClean="0"/>
              <a:t> = </a:t>
            </a:r>
            <a:r>
              <a:rPr lang="cs-CZ" altLang="en-US" dirty="0" smtClean="0"/>
              <a:t>výchova</a:t>
            </a:r>
          </a:p>
          <a:p>
            <a:pPr lvl="1" eaLnBrk="1" hangingPunct="1"/>
            <a:r>
              <a:rPr lang="cs-CZ" altLang="en-US" dirty="0" smtClean="0"/>
              <a:t>J. </a:t>
            </a:r>
            <a:r>
              <a:rPr lang="cs-CZ" altLang="en-US" dirty="0" err="1" smtClean="0"/>
              <a:t>Watson</a:t>
            </a:r>
            <a:r>
              <a:rPr lang="cs-CZ" altLang="en-US" dirty="0" smtClean="0"/>
              <a:t>: „Udělám vám z dětí, co budete chtít“</a:t>
            </a:r>
          </a:p>
          <a:p>
            <a:pPr lvl="1" eaLnBrk="1" hangingPunct="1"/>
            <a:r>
              <a:rPr lang="cs-CZ" altLang="en-US" dirty="0" smtClean="0"/>
              <a:t>Schopnost učit se fonémům (jen) vlastního jazyka</a:t>
            </a:r>
          </a:p>
          <a:p>
            <a:pPr marL="137160" indent="0" eaLnBrk="1" hangingPunct="1">
              <a:buNone/>
            </a:pPr>
            <a:r>
              <a:rPr lang="cs-CZ" altLang="en-US" b="1" dirty="0" smtClean="0"/>
              <a:t>	</a:t>
            </a:r>
            <a:r>
              <a:rPr lang="cs-CZ" altLang="en-US" dirty="0" smtClean="0"/>
              <a:t>vliv sociálních procesů = </a:t>
            </a:r>
            <a:r>
              <a:rPr lang="cs-CZ" altLang="en-US" b="1" dirty="0" smtClean="0"/>
              <a:t>socializace</a:t>
            </a:r>
          </a:p>
          <a:p>
            <a:pPr eaLnBrk="1" hangingPunct="1"/>
            <a:r>
              <a:rPr lang="cs-CZ" altLang="en-US" dirty="0" smtClean="0"/>
              <a:t>vliv vlastní osobnosti (srov. Gesellův p. seberegulace)</a:t>
            </a:r>
          </a:p>
          <a:p>
            <a:pPr eaLnBrk="1" hangingPunct="1">
              <a:buNone/>
            </a:pPr>
            <a:r>
              <a:rPr lang="cs-CZ" altLang="en-US" dirty="0" smtClean="0"/>
              <a:t>= bio-psycho-sociální model</a:t>
            </a:r>
          </a:p>
          <a:p>
            <a:pPr>
              <a:buNone/>
            </a:pPr>
            <a:r>
              <a:rPr lang="cs-CZ" altLang="en-US" dirty="0" smtClean="0"/>
              <a:t>(bio-psycho-</a:t>
            </a:r>
            <a:r>
              <a:rPr lang="cs-CZ" altLang="en-US" dirty="0" err="1" smtClean="0"/>
              <a:t>socio</a:t>
            </a:r>
            <a:r>
              <a:rPr lang="cs-CZ" altLang="en-US" dirty="0" smtClean="0"/>
              <a:t>-spirituální model)</a:t>
            </a:r>
            <a:endParaRPr lang="cs-CZ" altLang="en-US" dirty="0" smtClean="0"/>
          </a:p>
          <a:p>
            <a:pPr>
              <a:buNone/>
            </a:pPr>
            <a:r>
              <a:rPr lang="cs-CZ" altLang="en-US" dirty="0" smtClean="0"/>
              <a:t>+ </a:t>
            </a:r>
            <a:r>
              <a:rPr lang="cs-CZ" altLang="en-US" dirty="0"/>
              <a:t>vliv klimatických změn (a ekosystémů</a:t>
            </a:r>
            <a:r>
              <a:rPr lang="cs-CZ" altLang="en-US" dirty="0" smtClean="0"/>
              <a:t>) – změny fylogenetické</a:t>
            </a:r>
            <a:endParaRPr lang="cs-CZ" altLang="en-US" dirty="0"/>
          </a:p>
          <a:p>
            <a:pPr eaLnBrk="1" hangingPunct="1">
              <a:buFontTx/>
              <a:buNone/>
            </a:pPr>
            <a:endParaRPr lang="cs-CZ" altLang="en-US" dirty="0" smtClean="0"/>
          </a:p>
        </p:txBody>
      </p:sp>
      <p:sp useBgFill="1">
        <p:nvSpPr>
          <p:cNvPr id="4" name="Rovnoramenný trojúhelník 3"/>
          <p:cNvSpPr/>
          <p:nvPr/>
        </p:nvSpPr>
        <p:spPr>
          <a:xfrm>
            <a:off x="7380312" y="3933056"/>
            <a:ext cx="1512168" cy="1296144"/>
          </a:xfrm>
          <a:prstGeom prst="triangle">
            <a:avLst/>
          </a:prstGeom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22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Scarr</a:t>
            </a:r>
            <a:r>
              <a:rPr lang="en-US" dirty="0" smtClean="0"/>
              <a:t> (1992) </a:t>
            </a:r>
            <a:r>
              <a:rPr lang="en-US" dirty="0" err="1" smtClean="0"/>
              <a:t>identifi</a:t>
            </a:r>
            <a:r>
              <a:rPr lang="cs-CZ" dirty="0" smtClean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 smtClean="0"/>
              <a:t>1. Genetické  </a:t>
            </a:r>
            <a:r>
              <a:rPr lang="cs-CZ" dirty="0" smtClean="0"/>
              <a:t>odlišnosti</a:t>
            </a:r>
          </a:p>
          <a:p>
            <a:pPr marL="651510" indent="-514350">
              <a:buAutoNum type="arabicPeriod"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2. </a:t>
            </a:r>
            <a:r>
              <a:rPr lang="cs-CZ" b="1" dirty="0" smtClean="0"/>
              <a:t>Odlišnosti v tom, jak k nim přistupovali rodiče a další lidé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3. </a:t>
            </a:r>
            <a:r>
              <a:rPr lang="cs-CZ" dirty="0" smtClean="0"/>
              <a:t>Odlišnosti v reagování na tytéž zkušenosti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4. </a:t>
            </a:r>
            <a:r>
              <a:rPr lang="cs-CZ" dirty="0" smtClean="0"/>
              <a:t>Odlišné 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236296" y="2636912"/>
            <a:ext cx="1512168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351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10135</TotalTime>
  <Words>1337</Words>
  <Application>Microsoft Office PowerPoint</Application>
  <PresentationFormat>Předvádění na obrazovce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Vrchol</vt:lpstr>
      <vt:lpstr>Sociální psychologie 1</vt:lpstr>
      <vt:lpstr>Podmínky ukončení:</vt:lpstr>
      <vt:lpstr>Doporučená studijní literatura:</vt:lpstr>
      <vt:lpstr>Snímek 4</vt:lpstr>
      <vt:lpstr>Snímek 5</vt:lpstr>
      <vt:lpstr>Systematika psychologických věd</vt:lpstr>
      <vt:lpstr>Snímek 7</vt:lpstr>
      <vt:lpstr>Hybné síly vývoje psychiky?</vt:lpstr>
      <vt:lpstr>Snímek 9</vt:lpstr>
      <vt:lpstr>Socializace člověka</vt:lpstr>
      <vt:lpstr>Socializace</vt:lpstr>
      <vt:lpstr>Aktéři socializace</vt:lpstr>
      <vt:lpstr>Snímek 13</vt:lpstr>
      <vt:lpstr>0. (Asociace)</vt:lpstr>
      <vt:lpstr>1. Sociální posílení  (zpěvnění)</vt:lpstr>
      <vt:lpstr>Behaviorismus (americký přístup v psychologii)</vt:lpstr>
      <vt:lpstr>Snímek 17</vt:lpstr>
      <vt:lpstr>Snímek 18</vt:lpstr>
      <vt:lpstr>Social learning theory teorie sociálního (observačního) učení</vt:lpstr>
      <vt:lpstr>Snímek 20</vt:lpstr>
      <vt:lpstr>A. Bandura – Bobo doll experiment</vt:lpstr>
      <vt:lpstr>3. Identifikace  (pojem z psychoanalýzy)</vt:lpstr>
      <vt:lpstr>Snímek 23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Krasa</cp:lastModifiedBy>
  <cp:revision>54</cp:revision>
  <dcterms:created xsi:type="dcterms:W3CDTF">2015-10-20T07:43:33Z</dcterms:created>
  <dcterms:modified xsi:type="dcterms:W3CDTF">2016-09-20T08:32:35Z</dcterms:modified>
</cp:coreProperties>
</file>