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38" r:id="rId3"/>
    <p:sldId id="335" r:id="rId4"/>
    <p:sldId id="356" r:id="rId5"/>
    <p:sldId id="339" r:id="rId6"/>
    <p:sldId id="340" r:id="rId7"/>
    <p:sldId id="341" r:id="rId8"/>
    <p:sldId id="342" r:id="rId9"/>
    <p:sldId id="343" r:id="rId10"/>
    <p:sldId id="344" r:id="rId11"/>
    <p:sldId id="345" r:id="rId12"/>
    <p:sldId id="346" r:id="rId13"/>
    <p:sldId id="348" r:id="rId14"/>
    <p:sldId id="357" r:id="rId15"/>
    <p:sldId id="358" r:id="rId16"/>
    <p:sldId id="349" r:id="rId17"/>
    <p:sldId id="350" r:id="rId18"/>
    <p:sldId id="353" r:id="rId19"/>
    <p:sldId id="354" r:id="rId20"/>
    <p:sldId id="355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77655-785F-4480-948D-E4C995D59F62}" type="datetimeFigureOut">
              <a:rPr lang="cs-CZ" smtClean="0"/>
              <a:pPr/>
              <a:t>2.10.2016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477655-785F-4480-948D-E4C995D59F62}" type="datetimeFigureOut">
              <a:rPr lang="cs-CZ" smtClean="0"/>
              <a:pPr/>
              <a:t>2.10.2016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477655-785F-4480-948D-E4C995D59F62}" type="datetimeFigureOut">
              <a:rPr lang="cs-CZ" smtClean="0"/>
              <a:pPr/>
              <a:t>2.10.2016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1D48FC0-2378-47BE-812A-337AAB249EB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sXP8qeFF6A" TargetMode="External"/><Relationship Id="rId2" Type="http://schemas.openxmlformats.org/officeDocument/2006/relationships/hyperlink" Target="https://www.youtube.com/watch?v=2Dhc2zePJF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Sociální psychologie 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Historie lidské komunikace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157192"/>
            <a:ext cx="8077200" cy="1499616"/>
          </a:xfrm>
        </p:spPr>
        <p:txBody>
          <a:bodyPr/>
          <a:lstStyle/>
          <a:p>
            <a:r>
              <a:rPr lang="cs-CZ" dirty="0" smtClean="0"/>
              <a:t>Mgr. Jan Krása, Ph.D., Katedra psychologie, Pedagogická fakulta, MU. 2016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9917" y="260648"/>
            <a:ext cx="8686800" cy="838200"/>
          </a:xfrm>
        </p:spPr>
        <p:txBody>
          <a:bodyPr/>
          <a:lstStyle/>
          <a:p>
            <a:r>
              <a:rPr lang="cs-CZ" dirty="0" smtClean="0"/>
              <a:t>Vývoj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4. Komunikace u sociálního hmyzu (vrchol)</a:t>
            </a:r>
          </a:p>
          <a:p>
            <a:endParaRPr lang="cs-CZ" dirty="0"/>
          </a:p>
        </p:txBody>
      </p:sp>
      <p:pic>
        <p:nvPicPr>
          <p:cNvPr id="4099" name="Picture 3" descr="C:\Users\uživatel\Documents\Scanned Documents\všelí tan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4623317" cy="3240360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1050" y="2204864"/>
            <a:ext cx="45529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7829" y="5683660"/>
            <a:ext cx="9036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+mj-lt"/>
              </a:rPr>
              <a:t>Včelí tanec</a:t>
            </a:r>
            <a:r>
              <a:rPr lang="cs-CZ" dirty="0" smtClean="0">
                <a:latin typeface="+mj-lt"/>
              </a:rPr>
              <a:t>, coby komunikace, je natolik rozvinutý, že napodobuje </a:t>
            </a:r>
          </a:p>
          <a:p>
            <a:pPr algn="ctr"/>
            <a:r>
              <a:rPr lang="cs-CZ" dirty="0" smtClean="0">
                <a:latin typeface="+mj-lt"/>
              </a:rPr>
              <a:t>některé aspekty světa (Slunce, zdroj potravy) i v jejich nepřítomnosti, čímž se podobá lidské řeči</a:t>
            </a:r>
            <a:r>
              <a:rPr lang="cs-CZ" dirty="0" smtClean="0">
                <a:latin typeface="+mj-lt"/>
              </a:rPr>
              <a:t>. (není ale tak dokonalá jako lidská komunikace).</a:t>
            </a:r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16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4604" y="188640"/>
            <a:ext cx="8686800" cy="838200"/>
          </a:xfrm>
        </p:spPr>
        <p:txBody>
          <a:bodyPr/>
          <a:lstStyle/>
          <a:p>
            <a:r>
              <a:rPr lang="cs-CZ" dirty="0" smtClean="0"/>
              <a:t>Vývoj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5. Komunikace </a:t>
            </a:r>
            <a:r>
              <a:rPr lang="cs-CZ" b="1" dirty="0" smtClean="0"/>
              <a:t>sociálních savců</a:t>
            </a:r>
            <a:endParaRPr lang="cs-CZ" b="1" dirty="0" smtClean="0"/>
          </a:p>
          <a:p>
            <a:pPr>
              <a:spcBef>
                <a:spcPts val="0"/>
              </a:spcBef>
              <a:buNone/>
            </a:pPr>
            <a:r>
              <a:rPr lang="cs-CZ" sz="2000" dirty="0" smtClean="0">
                <a:solidFill>
                  <a:srgbClr val="4E3B30"/>
                </a:solidFill>
              </a:rPr>
              <a:t>Od určitého stupně komplexity vztahů a určitého počtu členů skupiny nastává potřeba vyznačovat strukturu skupiny (a tu samou strukturu obměňovat různými jednici), vyznačit „jména“ členů skupiny, </a:t>
            </a:r>
            <a:r>
              <a:rPr lang="cs-CZ" sz="2000" dirty="0" smtClean="0">
                <a:solidFill>
                  <a:srgbClr val="4E3B30"/>
                </a:solidFill>
              </a:rPr>
              <a:t>teritorium aj. Existují i </a:t>
            </a:r>
            <a:r>
              <a:rPr lang="cs-CZ" sz="2000" dirty="0" smtClean="0">
                <a:solidFill>
                  <a:srgbClr val="4E3B30"/>
                </a:solidFill>
              </a:rPr>
              <a:t>složitější signály: např. modifikátory (šimpanzi).</a:t>
            </a:r>
            <a:endParaRPr lang="cs-CZ" b="1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29000"/>
            <a:ext cx="6840760" cy="384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068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b="1" dirty="0" err="1" smtClean="0"/>
              <a:t>Washoe</a:t>
            </a:r>
            <a:r>
              <a:rPr lang="cs-CZ" sz="2800" dirty="0" smtClean="0"/>
              <a:t> (* září 1965, † 30. října 2007) byla samička šimpanze, jenž se stala prvním zvířetem, které se naučilo komunikovat americkou znakovou řečí v rámci experimentu zkoumajícího zvířecí jazykové schopnosti.</a:t>
            </a:r>
          </a:p>
          <a:p>
            <a:pPr>
              <a:buNone/>
            </a:pPr>
            <a:r>
              <a:rPr lang="cs-CZ" sz="2800" dirty="0" err="1" smtClean="0"/>
              <a:t>Washoe</a:t>
            </a:r>
            <a:r>
              <a:rPr lang="cs-CZ" sz="2800" dirty="0" smtClean="0"/>
              <a:t> se naučila přibližně </a:t>
            </a:r>
            <a:r>
              <a:rPr lang="cs-CZ" sz="2800" b="1" dirty="0" smtClean="0"/>
              <a:t>350</a:t>
            </a:r>
            <a:r>
              <a:rPr lang="cs-CZ" sz="2800" dirty="0" smtClean="0"/>
              <a:t> slov americké znakové </a:t>
            </a:r>
            <a:r>
              <a:rPr lang="cs-CZ" sz="2800" dirty="0" smtClean="0"/>
              <a:t>řeči. </a:t>
            </a:r>
            <a:endParaRPr lang="cs-CZ" sz="2800" dirty="0" smtClean="0"/>
          </a:p>
          <a:p>
            <a:pPr>
              <a:buNone/>
            </a:pPr>
            <a:r>
              <a:rPr lang="cs-CZ" sz="2800" dirty="0" smtClean="0"/>
              <a:t>Podobnými učebními metodami se další šimpanzi naučili 150 nebo více znaků, které poté dokázali kombinovat k vytvoření smysluplných zpráv</a:t>
            </a:r>
            <a:r>
              <a:rPr lang="cs-CZ" sz="2800" dirty="0" smtClean="0"/>
              <a:t>.</a:t>
            </a:r>
          </a:p>
          <a:p>
            <a:pPr>
              <a:buNone/>
            </a:pPr>
            <a:r>
              <a:rPr lang="cs-CZ" sz="2800" dirty="0" smtClean="0"/>
              <a:t>Empatie, hra s hračkami, učení syna atp. u </a:t>
            </a:r>
            <a:r>
              <a:rPr lang="cs-CZ" sz="2800" dirty="0" err="1" smtClean="0"/>
              <a:t>Washoe</a:t>
            </a:r>
            <a:r>
              <a:rPr lang="cs-CZ" sz="2800" dirty="0" smtClean="0"/>
              <a:t>.</a:t>
            </a:r>
            <a:endParaRPr lang="cs-CZ" sz="2800" dirty="0" smtClean="0"/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2143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Divoce žijící šimpanzy užívají v komunikaci „modifikátory“, to, co </a:t>
            </a:r>
            <a:r>
              <a:rPr lang="cs-CZ" dirty="0" err="1" smtClean="0"/>
              <a:t>Washoe</a:t>
            </a:r>
            <a:r>
              <a:rPr lang="cs-CZ" dirty="0" smtClean="0"/>
              <a:t>, však neumějí.</a:t>
            </a:r>
          </a:p>
          <a:p>
            <a:pPr>
              <a:buNone/>
            </a:pPr>
            <a:r>
              <a:rPr lang="cs-CZ" dirty="0" smtClean="0"/>
              <a:t>Komunikace kytovců? – rozvinutá především u delfínů (John C. Lilly</a:t>
            </a:r>
            <a:r>
              <a:rPr lang="cs-CZ" dirty="0" smtClean="0"/>
              <a:t>).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>
                <a:hlinkClick r:id="rId2"/>
              </a:rPr>
              <a:t>https://www.youtube.com/watch?v=2Dhc2zePJFE</a:t>
            </a:r>
            <a:r>
              <a:rPr lang="cs-CZ" dirty="0"/>
              <a:t> (</a:t>
            </a:r>
            <a:r>
              <a:rPr lang="cs-CZ" dirty="0" err="1"/>
              <a:t>Kanzi</a:t>
            </a:r>
            <a:r>
              <a:rPr lang="cs-CZ" dirty="0"/>
              <a:t> a porozumění významu vět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>
                <a:hlinkClick r:id="rId3"/>
              </a:rPr>
              <a:t>https://www.youtube.com/watch?v=zsXP8qeFF6A</a:t>
            </a:r>
            <a:r>
              <a:rPr lang="cs-CZ" dirty="0"/>
              <a:t> (krátkodobá paměť šimpanz vs. člověk)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3208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Limity zvířecí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Je vždy manipulativní (zvířata netlachají, primáti si čistí srst)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Zřídka je jejich komunikace o tom, co není </a:t>
            </a:r>
            <a:r>
              <a:rPr lang="cs-CZ" b="1" dirty="0" err="1" smtClean="0"/>
              <a:t>tady&amp;teď</a:t>
            </a:r>
            <a:r>
              <a:rPr lang="cs-CZ" dirty="0" smtClean="0"/>
              <a:t> (vyjma včel, několika mravenců a snad i </a:t>
            </a:r>
            <a:r>
              <a:rPr lang="cs-CZ" dirty="0" err="1" smtClean="0"/>
              <a:t>havranovitých</a:t>
            </a:r>
            <a:r>
              <a:rPr lang="cs-CZ" dirty="0" smtClean="0"/>
              <a:t>):</a:t>
            </a:r>
          </a:p>
          <a:p>
            <a:pPr marL="118872" indent="0">
              <a:buNone/>
            </a:pPr>
            <a:r>
              <a:rPr lang="cs-CZ" dirty="0" smtClean="0"/>
              <a:t>Např.</a:t>
            </a:r>
            <a:r>
              <a:rPr lang="cs-CZ" i="1" dirty="0" smtClean="0"/>
              <a:t> </a:t>
            </a:r>
            <a:r>
              <a:rPr lang="cs-CZ" dirty="0" smtClean="0"/>
              <a:t>mravenec</a:t>
            </a:r>
            <a:r>
              <a:rPr lang="cs-CZ" i="1" dirty="0" smtClean="0"/>
              <a:t> </a:t>
            </a:r>
            <a:r>
              <a:rPr lang="cs-CZ" i="1" dirty="0" err="1" smtClean="0"/>
              <a:t>Camponotus</a:t>
            </a:r>
            <a:r>
              <a:rPr lang="cs-CZ" i="1" dirty="0" smtClean="0"/>
              <a:t> </a:t>
            </a:r>
            <a:r>
              <a:rPr lang="cs-CZ" i="1" dirty="0" err="1"/>
              <a:t>socius</a:t>
            </a:r>
            <a:r>
              <a:rPr lang="cs-CZ" i="1" dirty="0"/>
              <a:t> </a:t>
            </a:r>
            <a:r>
              <a:rPr lang="cs-CZ" dirty="0" smtClean="0"/>
              <a:t>(U.S.A</a:t>
            </a:r>
            <a:r>
              <a:rPr lang="cs-CZ" dirty="0"/>
              <a:t>., </a:t>
            </a:r>
            <a:r>
              <a:rPr lang="cs-CZ" dirty="0" smtClean="0"/>
              <a:t>Brazílie): nalezne-li potravu, „vrátí se k hnízdu a zanechává za sebou chemickou stopu. Když potká kolegy, charakteristickým třepáním těla jim naznačí, že našel potravu. Pak se otočí a vrací se po cestičce a ostatní jej následují.“ (</a:t>
            </a:r>
            <a:r>
              <a:rPr lang="cs-CZ" dirty="0" err="1" smtClean="0"/>
              <a:t>Bickerton</a:t>
            </a:r>
            <a:r>
              <a:rPr lang="cs-CZ" dirty="0"/>
              <a:t>, 2009, 137)</a:t>
            </a:r>
          </a:p>
          <a:p>
            <a:pPr marL="118872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7444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Limity zvířecí komunikace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8872" indent="0">
              <a:buNone/>
            </a:pPr>
            <a:r>
              <a:rPr lang="cs-CZ" dirty="0" smtClean="0"/>
              <a:t>Téměř vždy postrádá </a:t>
            </a:r>
            <a:r>
              <a:rPr lang="cs-CZ" b="1" dirty="0" smtClean="0"/>
              <a:t>sřetězování</a:t>
            </a:r>
            <a:r>
              <a:rPr lang="cs-CZ" dirty="0" smtClean="0"/>
              <a:t> více znaků (konkatenaci). Avšak:</a:t>
            </a:r>
            <a:endParaRPr lang="cs-CZ" dirty="0"/>
          </a:p>
          <a:p>
            <a:pPr marL="118872" indent="0">
              <a:buNone/>
            </a:pPr>
            <a:r>
              <a:rPr lang="cs-CZ" dirty="0" smtClean="0"/>
              <a:t>Mravenec</a:t>
            </a:r>
            <a:r>
              <a:rPr lang="cs-CZ" i="1" dirty="0" smtClean="0"/>
              <a:t> </a:t>
            </a:r>
            <a:r>
              <a:rPr lang="cs-CZ" i="1" dirty="0" err="1" smtClean="0"/>
              <a:t>Leptothorax</a:t>
            </a:r>
            <a:r>
              <a:rPr lang="cs-CZ" dirty="0" smtClean="0"/>
              <a:t>: Nalezne-li zdroj potravy, vrátí se do hnízda. Zde vyvrhne pro kolegy část potravy a poté zdvihne zadeček a vysune žihadlo s kapičkou feromonu , která přiláká jeho druhy Jakmile jej první z kolegů  začne následovat, otáčí se a vrací se ke zdroji potravy.“ (</a:t>
            </a:r>
            <a:r>
              <a:rPr lang="cs-CZ" dirty="0" err="1"/>
              <a:t>Bickerton</a:t>
            </a:r>
            <a:r>
              <a:rPr lang="cs-CZ" dirty="0"/>
              <a:t>, 2009, 138</a:t>
            </a:r>
            <a:r>
              <a:rPr lang="cs-CZ" dirty="0" smtClean="0"/>
              <a:t>)</a:t>
            </a:r>
          </a:p>
          <a:p>
            <a:pPr marL="118872" indent="0">
              <a:buNone/>
            </a:pPr>
            <a:r>
              <a:rPr lang="cs-CZ" dirty="0" smtClean="0"/>
              <a:t>Zvířecí komunikace postrádá </a:t>
            </a:r>
            <a:r>
              <a:rPr lang="cs-CZ" b="1" dirty="0" smtClean="0"/>
              <a:t>predikaci</a:t>
            </a:r>
            <a:r>
              <a:rPr lang="cs-CZ" dirty="0" smtClean="0"/>
              <a:t> (o něčem něco tvrdím: „ten strom je vysoký“), nicméně primáti v zajetí ji používají. (jejich mozek tedy umožňuje leccos, problém je v motivaci: různé adaptace člověka a šimpanze).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6967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3285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b="1" dirty="0" smtClean="0"/>
              <a:t>6. Proto-jazyk prvních hominidů?</a:t>
            </a:r>
          </a:p>
          <a:p>
            <a:pPr>
              <a:buNone/>
            </a:pPr>
            <a:r>
              <a:rPr lang="cs-CZ" sz="2800" b="1" dirty="0" err="1" smtClean="0"/>
              <a:t>Hmmmmm</a:t>
            </a:r>
            <a:r>
              <a:rPr lang="cs-CZ" sz="2800" dirty="0" smtClean="0"/>
              <a:t> komunikace (Mithen, 2005):</a:t>
            </a:r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H</a:t>
            </a:r>
            <a:r>
              <a:rPr lang="cs-CZ" sz="2800" dirty="0" smtClean="0"/>
              <a:t>olistický </a:t>
            </a:r>
            <a:r>
              <a:rPr lang="cs-CZ" sz="1200" dirty="0" smtClean="0"/>
              <a:t>(nepříliš konkrétní – asi jako dětská řeč)</a:t>
            </a:r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M</a:t>
            </a:r>
            <a:r>
              <a:rPr lang="cs-CZ" sz="2800" dirty="0" smtClean="0"/>
              <a:t>anipulativní</a:t>
            </a:r>
            <a:r>
              <a:rPr lang="cs-CZ" sz="1200" dirty="0">
                <a:solidFill>
                  <a:srgbClr val="4E3B30"/>
                </a:solidFill>
              </a:rPr>
              <a:t> </a:t>
            </a:r>
            <a:r>
              <a:rPr lang="cs-CZ" sz="1200" dirty="0" smtClean="0">
                <a:solidFill>
                  <a:srgbClr val="4E3B30"/>
                </a:solidFill>
              </a:rPr>
              <a:t>(koordinovala či iniciovala činnosti)</a:t>
            </a:r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M</a:t>
            </a:r>
            <a:r>
              <a:rPr lang="cs-CZ" sz="2800" dirty="0" smtClean="0"/>
              <a:t>ulti</a:t>
            </a:r>
            <a:r>
              <a:rPr lang="cs-CZ" sz="2800" b="1" dirty="0" smtClean="0"/>
              <a:t>m</a:t>
            </a:r>
            <a:r>
              <a:rPr lang="cs-CZ" sz="2800" dirty="0" smtClean="0"/>
              <a:t>odální </a:t>
            </a:r>
            <a:r>
              <a:rPr lang="cs-CZ" sz="1200" dirty="0" smtClean="0">
                <a:solidFill>
                  <a:srgbClr val="4E3B30"/>
                </a:solidFill>
              </a:rPr>
              <a:t>(byla pantomimou, zvukem, pohybem)</a:t>
            </a:r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M</a:t>
            </a:r>
            <a:r>
              <a:rPr lang="cs-CZ" sz="2800" dirty="0" smtClean="0"/>
              <a:t>uzikální </a:t>
            </a:r>
            <a:r>
              <a:rPr lang="cs-CZ" sz="1200" dirty="0" smtClean="0">
                <a:solidFill>
                  <a:srgbClr val="4E3B30"/>
                </a:solidFill>
              </a:rPr>
              <a:t>(rytmická, melodická, zpívaná)</a:t>
            </a:r>
            <a:endParaRPr lang="cs-CZ" sz="2800" dirty="0" smtClean="0"/>
          </a:p>
          <a:p>
            <a:pPr>
              <a:buFont typeface="Arial" pitchFamily="34" charset="0"/>
              <a:buChar char="•"/>
            </a:pPr>
            <a:r>
              <a:rPr lang="cs-CZ" sz="2800" b="1" dirty="0" smtClean="0"/>
              <a:t>Mimetický </a:t>
            </a:r>
            <a:r>
              <a:rPr lang="cs-CZ" sz="1200" dirty="0" smtClean="0">
                <a:solidFill>
                  <a:srgbClr val="4E3B30"/>
                </a:solidFill>
              </a:rPr>
              <a:t>(napodobovala přírodní entity</a:t>
            </a:r>
            <a:r>
              <a:rPr lang="cs-CZ" sz="1200" dirty="0" smtClean="0">
                <a:solidFill>
                  <a:srgbClr val="4E3B30"/>
                </a:solidFill>
              </a:rPr>
              <a:t>)</a:t>
            </a:r>
            <a:endParaRPr lang="cs-CZ" sz="2800" b="1" dirty="0"/>
          </a:p>
          <a:p>
            <a:pPr>
              <a:buFont typeface="Arial" pitchFamily="34" charset="0"/>
              <a:buChar char="•"/>
            </a:pPr>
            <a:endParaRPr lang="cs-CZ" sz="2800" dirty="0"/>
          </a:p>
          <a:p>
            <a:pPr>
              <a:buNone/>
            </a:pPr>
            <a:r>
              <a:rPr lang="cs-CZ" sz="2800" dirty="0" smtClean="0"/>
              <a:t>(„</a:t>
            </a:r>
            <a:r>
              <a:rPr lang="cs-CZ" sz="2800" dirty="0" smtClean="0"/>
              <a:t>potkáme se u jezera“, „rozděl se o jídlo s XY“...prý i: “jdi a ulov zajíce, kterého jsem viděl před chvílí na kopci za stromem</a:t>
            </a:r>
            <a:r>
              <a:rPr lang="cs-CZ" sz="2800" dirty="0" smtClean="0"/>
              <a:t>“)</a:t>
            </a:r>
          </a:p>
          <a:p>
            <a:pPr>
              <a:buNone/>
            </a:pPr>
            <a:r>
              <a:rPr lang="cs-CZ" sz="2800" dirty="0" smtClean="0"/>
              <a:t>Důvod k vývoji komunikace </a:t>
            </a:r>
            <a:r>
              <a:rPr lang="cs-CZ" sz="2800" dirty="0"/>
              <a:t>nad </a:t>
            </a:r>
            <a:r>
              <a:rPr lang="cs-CZ" sz="2800" dirty="0" smtClean="0"/>
              <a:t>úroveň hierarchickou? (transmise některých technologií?)</a:t>
            </a:r>
            <a:endParaRPr lang="cs-CZ" sz="2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97948" y="2267736"/>
            <a:ext cx="326073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83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sz="2600" b="1" dirty="0" smtClean="0"/>
              <a:t>7. Jazyk moderního člověka</a:t>
            </a:r>
          </a:p>
          <a:p>
            <a:pPr>
              <a:buNone/>
            </a:pPr>
            <a:r>
              <a:rPr lang="cs-CZ" sz="2600" dirty="0" smtClean="0"/>
              <a:t>Je převratným vynálezem, jak napodobovat svět – </a:t>
            </a:r>
            <a:r>
              <a:rPr lang="cs-CZ" sz="2600" dirty="0" smtClean="0"/>
              <a:t>má </a:t>
            </a:r>
            <a:r>
              <a:rPr lang="cs-CZ" sz="2600" dirty="0" err="1" smtClean="0"/>
              <a:t>fci</a:t>
            </a:r>
            <a:r>
              <a:rPr lang="cs-CZ" sz="2600" dirty="0" smtClean="0"/>
              <a:t> reprezentativní</a:t>
            </a:r>
            <a:endParaRPr lang="cs-CZ" sz="2600" dirty="0" smtClean="0"/>
          </a:p>
          <a:p>
            <a:pPr>
              <a:buNone/>
            </a:pPr>
            <a:r>
              <a:rPr lang="cs-CZ" sz="2600" dirty="0" smtClean="0"/>
              <a:t>Umožňuje téměř </a:t>
            </a:r>
            <a:r>
              <a:rPr lang="cs-CZ" sz="2600" b="1" dirty="0" smtClean="0"/>
              <a:t>neomezený rozvoj </a:t>
            </a:r>
            <a:r>
              <a:rPr lang="cs-CZ" sz="2600" b="1" dirty="0" smtClean="0"/>
              <a:t>výpovědí </a:t>
            </a:r>
            <a:r>
              <a:rPr lang="cs-CZ" sz="2600" dirty="0" smtClean="0"/>
              <a:t>(cyklická semióza)</a:t>
            </a:r>
            <a:endParaRPr lang="cs-CZ" sz="2600" b="1" dirty="0" smtClean="0"/>
          </a:p>
          <a:p>
            <a:pPr>
              <a:buNone/>
            </a:pPr>
            <a:r>
              <a:rPr lang="cs-CZ" sz="2600" dirty="0" smtClean="0"/>
              <a:t>Umožňuje hovořit o entitách, které nemají smyslovou kvalitu (</a:t>
            </a:r>
            <a:r>
              <a:rPr lang="cs-CZ" sz="2600" b="1" dirty="0" smtClean="0"/>
              <a:t>abstrakce, negace, novotvary, vynálezy </a:t>
            </a:r>
            <a:r>
              <a:rPr lang="cs-CZ" sz="2600" dirty="0" smtClean="0"/>
              <a:t>atp.)</a:t>
            </a:r>
          </a:p>
          <a:p>
            <a:pPr>
              <a:buNone/>
            </a:pPr>
            <a:r>
              <a:rPr lang="cs-CZ" sz="2600" dirty="0" smtClean="0"/>
              <a:t>Umožňuje zápis do jiných médií (písmo, Braillovo písmo, znaková řeč, </a:t>
            </a:r>
            <a:r>
              <a:rPr lang="cs-CZ" sz="2600" dirty="0" err="1" smtClean="0"/>
              <a:t>Morseova</a:t>
            </a:r>
            <a:r>
              <a:rPr lang="cs-CZ" sz="2600" dirty="0" smtClean="0"/>
              <a:t> abeceda, šifry aj.).</a:t>
            </a:r>
          </a:p>
          <a:p>
            <a:pPr>
              <a:buNone/>
            </a:pPr>
            <a:r>
              <a:rPr lang="cs-CZ" sz="2600" dirty="0" smtClean="0"/>
              <a:t>Umožňuje rozvoj </a:t>
            </a:r>
            <a:r>
              <a:rPr lang="cs-CZ" sz="2600" dirty="0" smtClean="0"/>
              <a:t>konceptuálních systémů.</a:t>
            </a:r>
          </a:p>
          <a:p>
            <a:pPr>
              <a:buNone/>
            </a:pPr>
            <a:r>
              <a:rPr lang="cs-CZ" sz="2600" dirty="0" smtClean="0"/>
              <a:t>Má </a:t>
            </a:r>
            <a:r>
              <a:rPr lang="cs-CZ" sz="2600" b="1" dirty="0" err="1" smtClean="0"/>
              <a:t>metakognitivní</a:t>
            </a:r>
            <a:r>
              <a:rPr lang="cs-CZ" sz="2600" b="1" dirty="0" smtClean="0"/>
              <a:t> funkci</a:t>
            </a:r>
            <a:r>
              <a:rPr lang="cs-CZ" sz="2600" dirty="0" smtClean="0"/>
              <a:t>.</a:t>
            </a:r>
            <a:endParaRPr lang="cs-CZ" sz="2600" dirty="0" smtClean="0"/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67278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lidské komunikace</a:t>
            </a:r>
            <a:endParaRPr lang="cs-CZ" dirty="0"/>
          </a:p>
        </p:txBody>
      </p:sp>
      <p:graphicFrame>
        <p:nvGraphicFramePr>
          <p:cNvPr id="24" name="Zástupný symbol pro obsah 23"/>
          <p:cNvGraphicFramePr>
            <a:graphicFrameLocks noGrp="1" noChangeAspect="1"/>
          </p:cNvGraphicFramePr>
          <p:nvPr>
            <p:ph idx="1"/>
          </p:nvPr>
        </p:nvGraphicFramePr>
        <p:xfrm>
          <a:off x="3065463" y="1555750"/>
          <a:ext cx="3125787" cy="445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kument" r:id="rId3" imgW="7124074" imgH="10154822" progId="Word.Document.12">
                  <p:embed/>
                </p:oleObj>
              </mc:Choice>
              <mc:Fallback>
                <p:oleObj name="Dokument" r:id="rId3" imgW="7124074" imgH="10154822" progId="Word.Documen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5463" y="1555750"/>
                        <a:ext cx="3125787" cy="445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Tabulk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45544"/>
              </p:ext>
            </p:extLst>
          </p:nvPr>
        </p:nvGraphicFramePr>
        <p:xfrm>
          <a:off x="107504" y="1484784"/>
          <a:ext cx="8856984" cy="4917506"/>
        </p:xfrm>
        <a:graphic>
          <a:graphicData uri="http://schemas.openxmlformats.org/drawingml/2006/table">
            <a:tbl>
              <a:tblPr/>
              <a:tblGrid>
                <a:gridCol w="144016"/>
                <a:gridCol w="1152128"/>
                <a:gridCol w="1440160"/>
                <a:gridCol w="2400602"/>
                <a:gridCol w="1020821"/>
                <a:gridCol w="912019"/>
                <a:gridCol w="720015"/>
                <a:gridCol w="1067223"/>
              </a:tblGrid>
              <a:tr h="561129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900">
                          <a:latin typeface="Times New Roman"/>
                          <a:cs typeface="Times New Roman"/>
                        </a:rPr>
                        <a:t/>
                      </a:r>
                      <a:br>
                        <a:rPr lang="cs-CZ" sz="900">
                          <a:latin typeface="Times New Roman"/>
                          <a:cs typeface="Times New Roman"/>
                        </a:rPr>
                      </a:b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7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5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rovnováha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C9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hmat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0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zrak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FEB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sluch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chuť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0B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latin typeface="Times New Roman"/>
                          <a:ea typeface="Times New Roman"/>
                          <a:cs typeface="Times New Roman"/>
                        </a:rPr>
                        <a:t>čich</a:t>
                      </a:r>
                      <a:endParaRPr lang="cs-CZ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0B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583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dotyky,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podání ruky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polibky,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Braillovo písmo</a:t>
                      </a: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4C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dopravní značky, vlajky, semafor, znaková řeč, gesta, mimika, </a:t>
                      </a:r>
                      <a:r>
                        <a:rPr lang="cs-CZ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prestižní předměty, pantomima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početní hůl,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písmo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kniha,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web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TV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piktogramy,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fotografie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film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oděv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účes, tělesné zdobení a mutilace (tetování, </a:t>
                      </a:r>
                      <a:r>
                        <a:rPr lang="cs-CZ" sz="1800" dirty="0" err="1">
                          <a:latin typeface="Times New Roman"/>
                          <a:ea typeface="Times New Roman"/>
                          <a:cs typeface="Times New Roman"/>
                        </a:rPr>
                        <a:t>zjizvování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 aj.), šperk2, symbol, </a:t>
                      </a: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mapa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nákres, turistické značky</a:t>
                      </a:r>
                      <a:r>
                        <a:rPr lang="cs-CZ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fasáda domu aj.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E9A0E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latin typeface="Times New Roman"/>
                          <a:ea typeface="Times New Roman"/>
                          <a:cs typeface="Times New Roman"/>
                        </a:rPr>
                        <a:t>řeč</a:t>
                      </a: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, křik, rozhlas, zvony, klakson, píseň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E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18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X</a:t>
                      </a:r>
                      <a:endParaRPr lang="cs-CZ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841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latin typeface="Times New Roman"/>
                          <a:ea typeface="Times New Roman"/>
                          <a:cs typeface="Times New Roman"/>
                        </a:rPr>
                        <a:t>snad marketingové vůně, snad parfémy</a:t>
                      </a:r>
                    </a:p>
                  </a:txBody>
                  <a:tcPr marL="57010" marR="5701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9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komunikační </a:t>
                      </a:r>
                      <a:r>
                        <a:rPr lang="cs-CZ" sz="1600" b="1" dirty="0">
                          <a:latin typeface="Times New Roman"/>
                          <a:ea typeface="Times New Roman"/>
                          <a:cs typeface="Times New Roman"/>
                        </a:rPr>
                        <a:t>díla</a:t>
                      </a:r>
                      <a:endParaRPr lang="cs-CZ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7010" marR="57010" marT="0" marB="0">
                    <a:lnL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97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cs-CZ" dirty="0" smtClean="0"/>
              <a:t>Otázky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5040560"/>
          </a:xfrm>
        </p:spPr>
        <p:txBody>
          <a:bodyPr/>
          <a:lstStyle/>
          <a:p>
            <a:pPr>
              <a:buNone/>
            </a:pPr>
            <a:r>
              <a:rPr lang="cs-CZ" sz="2800" dirty="0"/>
              <a:t>Jsou i jiné kanály komunikace</a:t>
            </a:r>
            <a:r>
              <a:rPr lang="cs-CZ" sz="2800" dirty="0" smtClean="0"/>
              <a:t>? ESP</a:t>
            </a:r>
            <a:r>
              <a:rPr lang="cs-CZ" sz="2800" dirty="0"/>
              <a:t>? </a:t>
            </a:r>
            <a:r>
              <a:rPr lang="cs-CZ" sz="2800" dirty="0" smtClean="0"/>
              <a:t>Živočichové např. mají </a:t>
            </a:r>
            <a:r>
              <a:rPr lang="cs-CZ" sz="2800" dirty="0"/>
              <a:t>i smysly, kterými člověk nedisponuje, a tedy mohou komunikovat z našeho hlediska mimosmyslově!</a:t>
            </a:r>
          </a:p>
          <a:p>
            <a:pPr>
              <a:buNone/>
            </a:pPr>
            <a:r>
              <a:rPr lang="cs-CZ" sz="2800" dirty="0" smtClean="0"/>
              <a:t>Jak vznikl moderní jazyk?</a:t>
            </a:r>
          </a:p>
          <a:p>
            <a:pPr>
              <a:buNone/>
            </a:pPr>
            <a:r>
              <a:rPr lang="cs-CZ" sz="2800" dirty="0" smtClean="0"/>
              <a:t>Kam </a:t>
            </a:r>
            <a:r>
              <a:rPr lang="cs-CZ" sz="2800" dirty="0" smtClean="0"/>
              <a:t>se vyvine moderní jazyk?</a:t>
            </a:r>
          </a:p>
          <a:p>
            <a:pPr>
              <a:buNone/>
            </a:pPr>
            <a:r>
              <a:rPr lang="cs-CZ" sz="2800" dirty="0" smtClean="0"/>
              <a:t>Umí jiní tvorové lhát?</a:t>
            </a:r>
          </a:p>
          <a:p>
            <a:pPr>
              <a:buNone/>
            </a:pPr>
            <a:r>
              <a:rPr lang="cs-CZ" sz="2400" dirty="0" smtClean="0"/>
              <a:t>Otázka evoluce mimolidských komunikačních systémů? Např.: narodily se včely již se schopností včelího tance nebo tento komunikační systém lopotně rozvíjely podobně jako člověk svoji řeč?</a:t>
            </a:r>
          </a:p>
          <a:p>
            <a:pPr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453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Dotaz na minulou přednášku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Jaké jsou 2 funkce emocí?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86800" cy="838200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005064"/>
            <a:ext cx="8229600" cy="239573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56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Sociálnost </a:t>
            </a:r>
            <a:r>
              <a:rPr lang="cs-CZ" dirty="0"/>
              <a:t>– oční kontakt </a:t>
            </a:r>
            <a:r>
              <a:rPr lang="cs-CZ" dirty="0" smtClean="0"/>
              <a:t>(</a:t>
            </a:r>
            <a:r>
              <a:rPr lang="cs-CZ" dirty="0" err="1" smtClean="0"/>
              <a:t>vizika</a:t>
            </a:r>
            <a:r>
              <a:rPr lang="cs-CZ" dirty="0" smtClean="0"/>
              <a:t> </a:t>
            </a:r>
            <a:r>
              <a:rPr lang="cs-CZ" dirty="0"/>
              <a:t>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cs-CZ" dirty="0" smtClean="0"/>
              <a:t>Dítě upřednostňuje lidské tváře (déle se na ně dívá), než jiné tvary či zamíchané tváře. (svět má lidskou tvář?)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Oči hrají významnou roli (viz minule): </a:t>
            </a:r>
          </a:p>
          <a:p>
            <a:pPr marL="118872" indent="0">
              <a:buNone/>
            </a:pPr>
            <a:r>
              <a:rPr lang="cs-CZ" dirty="0" smtClean="0"/>
              <a:t>+ láska na první pohled + dívání se do očí</a:t>
            </a:r>
          </a:p>
          <a:p>
            <a:pPr marL="118872" indent="0">
              <a:buNone/>
            </a:pPr>
            <a:r>
              <a:rPr lang="cs-CZ" dirty="0" smtClean="0"/>
              <a:t>+ ? studu (malé děti) a známého pohledu (před rodičem se dítě nestydí) </a:t>
            </a:r>
          </a:p>
          <a:p>
            <a:pPr marL="118872" indent="0">
              <a:buNone/>
            </a:pPr>
            <a:r>
              <a:rPr lang="cs-CZ" dirty="0" smtClean="0"/>
              <a:t>+ ? oko do duše okno</a:t>
            </a:r>
          </a:p>
          <a:p>
            <a:pPr marL="118872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201666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</a:t>
            </a:r>
            <a:r>
              <a:rPr lang="cs-CZ" dirty="0" smtClean="0"/>
              <a:t>komunikačních systémů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r>
              <a:rPr lang="cs-CZ" dirty="0" smtClean="0"/>
              <a:t>Druhy komunikace:</a:t>
            </a:r>
          </a:p>
          <a:p>
            <a:pPr marL="118872" indent="0">
              <a:buNone/>
            </a:pP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1. </a:t>
            </a:r>
            <a:r>
              <a:rPr lang="cs-CZ" b="1" dirty="0" smtClean="0"/>
              <a:t>neverbální</a:t>
            </a:r>
            <a:r>
              <a:rPr lang="cs-CZ" dirty="0" smtClean="0"/>
              <a:t> – </a:t>
            </a:r>
            <a:r>
              <a:rPr lang="cs-CZ" dirty="0" err="1" smtClean="0"/>
              <a:t>vizika</a:t>
            </a:r>
            <a:r>
              <a:rPr lang="cs-CZ" dirty="0" smtClean="0"/>
              <a:t>, mimika, </a:t>
            </a:r>
            <a:r>
              <a:rPr lang="cs-CZ" dirty="0" err="1" smtClean="0"/>
              <a:t>posturologie</a:t>
            </a:r>
            <a:endParaRPr lang="cs-CZ" dirty="0" smtClean="0"/>
          </a:p>
          <a:p>
            <a:pPr marL="118872" indent="0">
              <a:buNone/>
            </a:pPr>
            <a:r>
              <a:rPr lang="cs-CZ" dirty="0" smtClean="0"/>
              <a:t>2. </a:t>
            </a:r>
            <a:r>
              <a:rPr lang="cs-CZ" b="1" dirty="0" smtClean="0"/>
              <a:t>verbální</a:t>
            </a:r>
            <a:r>
              <a:rPr lang="cs-CZ" dirty="0" smtClean="0"/>
              <a:t> – řeč, písmo, kódy</a:t>
            </a:r>
          </a:p>
          <a:p>
            <a:pPr marL="118872" indent="0">
              <a:buNone/>
            </a:pPr>
            <a:r>
              <a:rPr lang="cs-CZ" dirty="0" smtClean="0"/>
              <a:t>3. </a:t>
            </a:r>
            <a:r>
              <a:rPr lang="cs-CZ" b="1" dirty="0"/>
              <a:t>pomocí </a:t>
            </a:r>
            <a:r>
              <a:rPr lang="cs-CZ" b="1" dirty="0" smtClean="0"/>
              <a:t>artefaktů </a:t>
            </a:r>
            <a:r>
              <a:rPr lang="cs-CZ" dirty="0" smtClean="0"/>
              <a:t>– ozdoby, prestižní předměty, oděv, uniformy atd.</a:t>
            </a:r>
          </a:p>
          <a:p>
            <a:pPr marL="118872" indent="0">
              <a:buNone/>
            </a:pPr>
            <a:r>
              <a:rPr lang="cs-CZ" dirty="0" smtClean="0"/>
              <a:t>4. </a:t>
            </a:r>
            <a:r>
              <a:rPr lang="cs-CZ" b="1" dirty="0" smtClean="0"/>
              <a:t>pomocí médií </a:t>
            </a:r>
            <a:r>
              <a:rPr lang="cs-CZ" dirty="0" smtClean="0"/>
              <a:t>– kniha, rádio, televize, internet, obrazy, tanec, hudba atd.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84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7200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Vývoj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686800" cy="5184576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cs-CZ" sz="2100" dirty="0" smtClean="0"/>
              <a:t>Komunikace se rozvíjela pravděpodobně v tomto sledu:</a:t>
            </a:r>
          </a:p>
          <a:p>
            <a:pPr marL="914400" lvl="1" indent="-514350">
              <a:buNone/>
            </a:pPr>
            <a:r>
              <a:rPr lang="cs-CZ" sz="2100" b="1" dirty="0" smtClean="0"/>
              <a:t>1. (Komunikace mezibuněčná)</a:t>
            </a:r>
          </a:p>
          <a:p>
            <a:pPr marL="914400" lvl="1" indent="-514350">
              <a:buNone/>
            </a:pPr>
            <a:r>
              <a:rPr lang="cs-CZ" sz="2100" b="1" dirty="0" smtClean="0"/>
              <a:t>2. Komunikace mezi samotářskými tvory</a:t>
            </a:r>
          </a:p>
          <a:p>
            <a:pPr marL="914400" lvl="1" indent="-514350">
              <a:buNone/>
            </a:pPr>
            <a:r>
              <a:rPr lang="cs-CZ" sz="2100" b="1" dirty="0" smtClean="0"/>
              <a:t>3. Komunikace v </a:t>
            </a:r>
            <a:r>
              <a:rPr lang="cs-CZ" sz="2100" b="1" dirty="0" err="1" smtClean="0"/>
              <a:t>nehierarchických</a:t>
            </a:r>
            <a:r>
              <a:rPr lang="cs-CZ" sz="2100" b="1" dirty="0" smtClean="0"/>
              <a:t> </a:t>
            </a:r>
            <a:r>
              <a:rPr lang="cs-CZ" sz="2100" b="1" dirty="0" smtClean="0"/>
              <a:t>skupinách (např. ryby)</a:t>
            </a:r>
            <a:endParaRPr lang="cs-CZ" sz="2100" b="1" dirty="0" smtClean="0"/>
          </a:p>
          <a:p>
            <a:pPr marL="914400" lvl="1" indent="-514350">
              <a:buNone/>
            </a:pPr>
            <a:r>
              <a:rPr lang="cs-CZ" sz="2100" b="1" dirty="0" smtClean="0"/>
              <a:t>4. Komunikace v hierarchických skupinách 1 (u sociálního hmyzu)</a:t>
            </a:r>
          </a:p>
          <a:p>
            <a:pPr marL="914400" lvl="1" indent="-514350">
              <a:buNone/>
            </a:pPr>
            <a:r>
              <a:rPr lang="cs-CZ" sz="2100" b="1" dirty="0" smtClean="0"/>
              <a:t>5. Komunikace v hierarchických skupinách 2 (savci)</a:t>
            </a:r>
          </a:p>
          <a:p>
            <a:pPr marL="914400" lvl="1" indent="-514350">
              <a:buNone/>
            </a:pPr>
            <a:r>
              <a:rPr lang="cs-CZ" sz="2100" b="1" dirty="0" smtClean="0"/>
              <a:t>6. Proto-jazyk prvních </a:t>
            </a:r>
            <a:r>
              <a:rPr lang="cs-CZ" sz="2100" b="1" dirty="0" smtClean="0"/>
              <a:t>hominidů (nápodoba světa, </a:t>
            </a:r>
            <a:r>
              <a:rPr lang="cs-CZ" sz="2100" b="1" dirty="0" err="1" smtClean="0"/>
              <a:t>pidžin</a:t>
            </a:r>
            <a:r>
              <a:rPr lang="cs-CZ" sz="2100" b="1" dirty="0" smtClean="0"/>
              <a:t>)</a:t>
            </a:r>
            <a:endParaRPr lang="cs-CZ" sz="2100" b="1" dirty="0" smtClean="0"/>
          </a:p>
          <a:p>
            <a:pPr marL="914400" lvl="1" indent="-514350">
              <a:buNone/>
            </a:pPr>
            <a:r>
              <a:rPr lang="cs-CZ" sz="2100" dirty="0" smtClean="0">
                <a:ln>
                  <a:solidFill>
                    <a:schemeClr val="tx1"/>
                  </a:solidFill>
                </a:ln>
              </a:rPr>
              <a:t>7.</a:t>
            </a:r>
            <a:r>
              <a:rPr lang="cs-CZ" sz="2100" dirty="0" smtClean="0"/>
              <a:t> </a:t>
            </a:r>
            <a:r>
              <a:rPr lang="cs-CZ" sz="2100" dirty="0" smtClean="0">
                <a:ln>
                  <a:solidFill>
                    <a:schemeClr val="tx1"/>
                  </a:solidFill>
                </a:ln>
              </a:rPr>
              <a:t>Jazyk moderního člověka, který dokáže napodobit </a:t>
            </a:r>
            <a:r>
              <a:rPr lang="cs-CZ" sz="2100" dirty="0" smtClean="0">
                <a:ln>
                  <a:solidFill>
                    <a:schemeClr val="tx1"/>
                  </a:solidFill>
                </a:ln>
              </a:rPr>
              <a:t>svět (cyklická semióza, vytváří konceptuální systémy, má </a:t>
            </a:r>
            <a:r>
              <a:rPr lang="cs-CZ" sz="2100" dirty="0" err="1" smtClean="0">
                <a:ln>
                  <a:solidFill>
                    <a:schemeClr val="tx1"/>
                  </a:solidFill>
                </a:ln>
              </a:rPr>
              <a:t>metakognitivní</a:t>
            </a:r>
            <a:r>
              <a:rPr lang="cs-CZ" sz="2100" dirty="0" smtClean="0">
                <a:ln>
                  <a:solidFill>
                    <a:schemeClr val="tx1"/>
                  </a:solidFill>
                </a:ln>
              </a:rPr>
              <a:t> </a:t>
            </a:r>
            <a:r>
              <a:rPr lang="cs-CZ" sz="2100" dirty="0" err="1" smtClean="0">
                <a:ln>
                  <a:solidFill>
                    <a:schemeClr val="tx1"/>
                  </a:solidFill>
                </a:ln>
              </a:rPr>
              <a:t>fci</a:t>
            </a:r>
            <a:r>
              <a:rPr lang="cs-CZ" sz="2100" dirty="0" smtClean="0">
                <a:ln>
                  <a:solidFill>
                    <a:schemeClr val="tx1"/>
                  </a:solidFill>
                </a:ln>
              </a:rPr>
              <a:t>)</a:t>
            </a:r>
          </a:p>
          <a:p>
            <a:pPr marL="0" indent="0">
              <a:buNone/>
            </a:pPr>
            <a:endParaRPr lang="cs-CZ" sz="2100" dirty="0" smtClean="0"/>
          </a:p>
          <a:p>
            <a:pPr marL="0" indent="0">
              <a:buNone/>
            </a:pPr>
            <a:r>
              <a:rPr lang="cs-CZ" sz="2100" dirty="0" smtClean="0"/>
              <a:t>Každá ze jmenovaných úrovní naplňuje specifické funkce, jejichž počet s každou úrovní narůstá.</a:t>
            </a:r>
          </a:p>
          <a:p>
            <a:pPr marL="0" indent="0">
              <a:buNone/>
            </a:pPr>
            <a:r>
              <a:rPr lang="cs-CZ" sz="2100" dirty="0" smtClean="0"/>
              <a:t>Všimněte </a:t>
            </a:r>
            <a:r>
              <a:rPr lang="cs-CZ" sz="2100" dirty="0"/>
              <a:t>si, že funkce z nižších úrovní jsou </a:t>
            </a:r>
            <a:r>
              <a:rPr lang="cs-CZ" sz="2100" dirty="0" smtClean="0"/>
              <a:t>(nutně!) obsaženy </a:t>
            </a:r>
            <a:r>
              <a:rPr lang="cs-CZ" sz="2100" dirty="0"/>
              <a:t>i ve vyšších úrovních komunikace: např. </a:t>
            </a:r>
            <a:r>
              <a:rPr lang="cs-CZ" sz="2100" dirty="0" err="1"/>
              <a:t>prosexuální</a:t>
            </a:r>
            <a:r>
              <a:rPr lang="cs-CZ" sz="2100" dirty="0"/>
              <a:t> </a:t>
            </a:r>
            <a:r>
              <a:rPr lang="cs-CZ" sz="2100" dirty="0" smtClean="0"/>
              <a:t>komunikace samotářských tvorů </a:t>
            </a:r>
            <a:r>
              <a:rPr lang="cs-CZ" sz="2100" dirty="0"/>
              <a:t>je začleněna také do lidské verbální komunikace</a:t>
            </a:r>
            <a:r>
              <a:rPr lang="cs-CZ" sz="2100" dirty="0" smtClean="0"/>
              <a:t>.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328180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86800" cy="838200"/>
          </a:xfrm>
        </p:spPr>
        <p:txBody>
          <a:bodyPr/>
          <a:lstStyle/>
          <a:p>
            <a:r>
              <a:rPr lang="cs-CZ" dirty="0" smtClean="0"/>
              <a:t>Vývoj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/>
          <a:lstStyle/>
          <a:p>
            <a:pPr>
              <a:buNone/>
            </a:pPr>
            <a:r>
              <a:rPr lang="cs-CZ" sz="2400" b="1" dirty="0" smtClean="0"/>
              <a:t>1. Komunikace mezibuněčná</a:t>
            </a:r>
          </a:p>
          <a:p>
            <a:pPr>
              <a:buNone/>
            </a:pPr>
            <a:r>
              <a:rPr lang="cs-CZ" sz="2400" i="1" dirty="0" smtClean="0"/>
              <a:t>1.1 Komunikace genetická </a:t>
            </a:r>
            <a:r>
              <a:rPr lang="cs-CZ" sz="2400" dirty="0" smtClean="0"/>
              <a:t>- několik druhů: </a:t>
            </a:r>
            <a:r>
              <a:rPr lang="cs-CZ" sz="2400" b="1" dirty="0" smtClean="0"/>
              <a:t>pohlavní </a:t>
            </a:r>
            <a:r>
              <a:rPr lang="cs-CZ" sz="2400" b="1" dirty="0" smtClean="0"/>
              <a:t>splynutí haploidních buněk</a:t>
            </a:r>
            <a:r>
              <a:rPr lang="cs-CZ" sz="2400" dirty="0" smtClean="0"/>
              <a:t> (živočichové i rostliny</a:t>
            </a:r>
            <a:r>
              <a:rPr lang="cs-CZ" sz="2400" dirty="0"/>
              <a:t>), virová „infekce“, konjugace prvoků </a:t>
            </a:r>
            <a:r>
              <a:rPr lang="cs-CZ" sz="2400" dirty="0" smtClean="0"/>
              <a:t>a baktérií.</a:t>
            </a:r>
            <a:endParaRPr lang="cs-CZ" sz="2400" dirty="0" smtClean="0"/>
          </a:p>
          <a:p>
            <a:pPr>
              <a:spcBef>
                <a:spcPts val="0"/>
              </a:spcBef>
              <a:buNone/>
            </a:pPr>
            <a:r>
              <a:rPr lang="cs-CZ" sz="2400" i="1" dirty="0" smtClean="0"/>
              <a:t>1.2 Mezibuněčná komunikace - </a:t>
            </a:r>
            <a:r>
              <a:rPr lang="cs-CZ" sz="2400" dirty="0" smtClean="0"/>
              <a:t>mezi stejnými i mezi odlišnými druhy buněk stejného organismu (komunikace mezi neurony a </a:t>
            </a:r>
            <a:r>
              <a:rPr lang="cs-CZ" sz="2400" dirty="0" smtClean="0"/>
              <a:t>hormonální </a:t>
            </a:r>
            <a:r>
              <a:rPr lang="cs-CZ" sz="2400" dirty="0" smtClean="0"/>
              <a:t>komunikace)</a:t>
            </a:r>
          </a:p>
          <a:p>
            <a:pPr>
              <a:spcBef>
                <a:spcPts val="0"/>
              </a:spcBef>
              <a:buNone/>
            </a:pPr>
            <a:r>
              <a:rPr lang="cs-CZ" sz="2400" dirty="0" smtClean="0"/>
              <a:t>1.3 </a:t>
            </a:r>
            <a:r>
              <a:rPr lang="cs-CZ" sz="2400" i="1" dirty="0" smtClean="0"/>
              <a:t>Mezibuněčná komunikace </a:t>
            </a:r>
            <a:r>
              <a:rPr lang="cs-CZ" sz="2400" dirty="0" smtClean="0"/>
              <a:t>mezi odlišnými organismy (např. </a:t>
            </a:r>
            <a:r>
              <a:rPr lang="cs-CZ" sz="2400" dirty="0" smtClean="0"/>
              <a:t>mykorhiza stromů a hub).</a:t>
            </a:r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37112"/>
            <a:ext cx="3249166" cy="269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79846" y="4437112"/>
            <a:ext cx="3419872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437112"/>
            <a:ext cx="3141049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20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12776"/>
            <a:ext cx="8686800" cy="52565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b="1" dirty="0" smtClean="0"/>
              <a:t>2. Komunikace mezi samotářskými tvory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 smtClean="0"/>
              <a:t>Mezi </a:t>
            </a:r>
            <a:r>
              <a:rPr lang="cs-CZ" sz="2000" dirty="0" smtClean="0"/>
              <a:t>velmi </a:t>
            </a:r>
            <a:r>
              <a:rPr lang="cs-CZ" sz="2000" dirty="0" smtClean="0"/>
              <a:t>primitivními </a:t>
            </a:r>
            <a:r>
              <a:rPr lang="cs-CZ" sz="2000" dirty="0" smtClean="0"/>
              <a:t>nebo </a:t>
            </a:r>
            <a:r>
              <a:rPr lang="cs-CZ" sz="2000" dirty="0" smtClean="0"/>
              <a:t>dravými organismy. </a:t>
            </a:r>
            <a:r>
              <a:rPr lang="cs-CZ" sz="2000" dirty="0" smtClean="0"/>
              <a:t>Jejich vzájemná komunikace vychází především z potřeby rozmnožování.</a:t>
            </a:r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  <a:buNone/>
            </a:pPr>
            <a:endParaRPr lang="cs-CZ" dirty="0" smtClean="0"/>
          </a:p>
          <a:p>
            <a:pPr>
              <a:spcBef>
                <a:spcPts val="0"/>
              </a:spcBef>
              <a:buNone/>
            </a:pPr>
            <a:endParaRPr lang="cs-CZ" sz="2000" dirty="0" smtClean="0"/>
          </a:p>
          <a:p>
            <a:pPr>
              <a:spcBef>
                <a:spcPts val="0"/>
              </a:spcBef>
              <a:buNone/>
            </a:pPr>
            <a:r>
              <a:rPr lang="cs-CZ" sz="2000" dirty="0" smtClean="0"/>
              <a:t>Je velice jednoduchá (asi typu: „</a:t>
            </a:r>
            <a:r>
              <a:rPr lang="cs-CZ" sz="2000" dirty="0" err="1" smtClean="0"/>
              <a:t>Héj</a:t>
            </a:r>
            <a:r>
              <a:rPr lang="cs-CZ" sz="2000" dirty="0" smtClean="0"/>
              <a:t>, já jsem zde!“). Může probíhat v jakémkoli smyslovém kanále (srov. žába, cvrček, světluška, můry atd</a:t>
            </a:r>
            <a:r>
              <a:rPr lang="cs-CZ" sz="2000" dirty="0" smtClean="0"/>
              <a:t>.)</a:t>
            </a: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585176"/>
            <a:ext cx="4001882" cy="31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72600"/>
            <a:ext cx="4248472" cy="318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57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pPr>
              <a:buNone/>
            </a:pPr>
            <a:r>
              <a:rPr lang="cs-CZ" sz="3000" b="1" dirty="0" smtClean="0"/>
              <a:t>3. Komunikace v nehierarchických skupinách</a:t>
            </a:r>
          </a:p>
          <a:p>
            <a:pPr>
              <a:spcBef>
                <a:spcPts val="0"/>
              </a:spcBef>
              <a:buNone/>
            </a:pPr>
            <a:r>
              <a:rPr lang="cs-CZ" sz="2000" dirty="0" smtClean="0"/>
              <a:t>Větší počet docela jednoduchých signálů (kupředu, stop, zpět, cíl, nebezpečí atp.). Tyto signály lze opět sdělovat zrakem (pohybem těla), sluchem (zvukem) i čichem (pachovými signály). </a:t>
            </a:r>
            <a:r>
              <a:rPr lang="cs-CZ" sz="2000" dirty="0" err="1" smtClean="0"/>
              <a:t>Nehierarchickou</a:t>
            </a:r>
            <a:r>
              <a:rPr lang="cs-CZ" sz="2000" dirty="0" smtClean="0"/>
              <a:t> skupinou je také lidský </a:t>
            </a:r>
            <a:r>
              <a:rPr lang="cs-CZ" sz="2000" b="1" dirty="0" smtClean="0"/>
              <a:t>dav</a:t>
            </a:r>
            <a:r>
              <a:rPr lang="cs-CZ" sz="2000" dirty="0" smtClean="0"/>
              <a:t>. (Srov. dále nediferencovanost u klaksonu auta, zvonku u kola apod.)</a:t>
            </a:r>
            <a:endParaRPr lang="cs-C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3067" y="3000761"/>
            <a:ext cx="361840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70684"/>
            <a:ext cx="5472608" cy="3677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340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WeaverAntsNe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8241" y="3431255"/>
            <a:ext cx="3417555" cy="341755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komunikace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844008"/>
          </a:xfrm>
        </p:spPr>
        <p:txBody>
          <a:bodyPr/>
          <a:lstStyle/>
          <a:p>
            <a:pPr>
              <a:buNone/>
            </a:pPr>
            <a:r>
              <a:rPr lang="cs-CZ" b="1" dirty="0" smtClean="0"/>
              <a:t>4. Komunikace sociálního hmyzu</a:t>
            </a:r>
          </a:p>
          <a:p>
            <a:pPr>
              <a:buNone/>
            </a:pPr>
            <a:r>
              <a:rPr lang="cs-CZ" sz="1800" dirty="0" smtClean="0"/>
              <a:t>Jedná se o zvláštní podskupinu komunikace v hierarchických skupinách</a:t>
            </a:r>
          </a:p>
          <a:p>
            <a:pPr>
              <a:buNone/>
            </a:pPr>
            <a:r>
              <a:rPr lang="cs-CZ" sz="1800" dirty="0" smtClean="0"/>
              <a:t>Probíhá hlavně skrze feromony (všichni sem, poplach, následuj mě aj</a:t>
            </a:r>
            <a:r>
              <a:rPr lang="cs-CZ" sz="1800" dirty="0" smtClean="0"/>
              <a:t>.)</a:t>
            </a:r>
          </a:p>
          <a:p>
            <a:pPr>
              <a:buNone/>
            </a:pPr>
            <a:r>
              <a:rPr lang="cs-CZ" sz="1800" dirty="0" smtClean="0"/>
              <a:t>Mravenci znají několik pokročilých technologií (zemědělství, chovatelství, otrokářství).</a:t>
            </a:r>
            <a:endParaRPr lang="cs-CZ" sz="1800" dirty="0"/>
          </a:p>
        </p:txBody>
      </p:sp>
      <p:pic>
        <p:nvPicPr>
          <p:cNvPr id="4" name="Obrázek 3" descr="harvester ant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3454119"/>
            <a:ext cx="5178110" cy="341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8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10293</TotalTime>
  <Words>1328</Words>
  <Application>Microsoft Office PowerPoint</Application>
  <PresentationFormat>Předvádění na obrazovce (4:3)</PresentationFormat>
  <Paragraphs>144</Paragraphs>
  <Slides>20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Modul</vt:lpstr>
      <vt:lpstr>Dokument</vt:lpstr>
      <vt:lpstr>Sociální psychologie  Historie lidské komunikace</vt:lpstr>
      <vt:lpstr>Dotaz na minulou přednášku</vt:lpstr>
      <vt:lpstr>Sociálnost – oční kontakt (vizika ) </vt:lpstr>
      <vt:lpstr>Vývoj komunikačních systémů</vt:lpstr>
      <vt:lpstr>Vývoj komunikace</vt:lpstr>
      <vt:lpstr>Vývoj komunikace</vt:lpstr>
      <vt:lpstr>Vývoj komunikace</vt:lpstr>
      <vt:lpstr>Vývoj komunikace</vt:lpstr>
      <vt:lpstr>Vývoj komunikace</vt:lpstr>
      <vt:lpstr>Vývoj komunikace</vt:lpstr>
      <vt:lpstr>Vývoj komunikace</vt:lpstr>
      <vt:lpstr>Vývoj komunikace</vt:lpstr>
      <vt:lpstr>Vývoj komunikace</vt:lpstr>
      <vt:lpstr>Limity zvířecí komunikace</vt:lpstr>
      <vt:lpstr>Limity zvířecí komunikace</vt:lpstr>
      <vt:lpstr>Vývoj komunikace</vt:lpstr>
      <vt:lpstr>Vývoj komunikace</vt:lpstr>
      <vt:lpstr>Druhy lidské komunikace</vt:lpstr>
      <vt:lpstr>Otázky </vt:lpstr>
      <vt:lpstr>Děkuji za pozornost</vt:lpstr>
    </vt:vector>
  </TitlesOfParts>
  <Company>Pedagogicka fakulta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psychologie 1</dc:title>
  <dc:creator>Krasa</dc:creator>
  <cp:lastModifiedBy>ucitel</cp:lastModifiedBy>
  <cp:revision>68</cp:revision>
  <dcterms:created xsi:type="dcterms:W3CDTF">2015-10-20T07:43:33Z</dcterms:created>
  <dcterms:modified xsi:type="dcterms:W3CDTF">2016-10-02T16:33:58Z</dcterms:modified>
</cp:coreProperties>
</file>