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56" r:id="rId2"/>
    <p:sldId id="338" r:id="rId3"/>
    <p:sldId id="360" r:id="rId4"/>
    <p:sldId id="397" r:id="rId5"/>
    <p:sldId id="425" r:id="rId6"/>
    <p:sldId id="382" r:id="rId7"/>
    <p:sldId id="398" r:id="rId8"/>
    <p:sldId id="399" r:id="rId9"/>
    <p:sldId id="406" r:id="rId10"/>
    <p:sldId id="407" r:id="rId11"/>
    <p:sldId id="409" r:id="rId12"/>
    <p:sldId id="408" r:id="rId13"/>
    <p:sldId id="426" r:id="rId14"/>
    <p:sldId id="410" r:id="rId15"/>
    <p:sldId id="411" r:id="rId16"/>
    <p:sldId id="413" r:id="rId17"/>
    <p:sldId id="414" r:id="rId18"/>
    <p:sldId id="415" r:id="rId19"/>
    <p:sldId id="416" r:id="rId20"/>
    <p:sldId id="418" r:id="rId21"/>
    <p:sldId id="419" r:id="rId22"/>
    <p:sldId id="420" r:id="rId23"/>
    <p:sldId id="421" r:id="rId24"/>
    <p:sldId id="422" r:id="rId25"/>
    <p:sldId id="423" r:id="rId26"/>
    <p:sldId id="424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31.10.2016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 smtClean="0"/>
              <a:t>2.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Desires</a:t>
            </a:r>
            <a:r>
              <a:rPr lang="cs-CZ" baseline="0" dirty="0" smtClean="0"/>
              <a:t> &amp; </a:t>
            </a:r>
            <a:r>
              <a:rPr lang="cs-CZ" baseline="0" dirty="0" err="1" smtClean="0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74560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</a:t>
            </a:r>
            <a:r>
              <a:rPr lang="cs-CZ" baseline="0" dirty="0" smtClean="0"/>
              <a:t> národ?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27169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31.10.2016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31.10.2016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 smtClean="0"/>
              <a:t>Sociální psychologie 7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Sociální skupina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r>
              <a:rPr lang="cs-CZ" dirty="0" smtClean="0"/>
              <a:t>Mgr. Jan Krása, Ph.D., Katedra psychologie, Pedagogická fakulta, MU. 2016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  <a:endParaRPr lang="cs-CZ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5191"/>
            <a:ext cx="5987008" cy="4625609"/>
          </a:xfrm>
        </p:spPr>
        <p:txBody>
          <a:bodyPr/>
          <a:lstStyle/>
          <a:p>
            <a:r>
              <a:rPr lang="cs-CZ" b="1" dirty="0" err="1" smtClean="0"/>
              <a:t>Solomon</a:t>
            </a:r>
            <a:r>
              <a:rPr lang="cs-CZ" b="1" dirty="0" smtClean="0"/>
              <a:t> </a:t>
            </a:r>
            <a:r>
              <a:rPr lang="cs-CZ" b="1" dirty="0" err="1" smtClean="0"/>
              <a:t>Asch</a:t>
            </a:r>
            <a:r>
              <a:rPr lang="cs-CZ" dirty="0" smtClean="0"/>
              <a:t>  v roce 1951 (1952, 1956) zkoumal vliv tlaku skupiny na odpovědi jedince týkajících se délky zobrazovaných čar.</a:t>
            </a:r>
          </a:p>
          <a:p>
            <a:r>
              <a:rPr lang="cs-CZ" dirty="0" smtClean="0"/>
              <a:t>Experiment byl proveden metodou falešné skupiny.</a:t>
            </a:r>
          </a:p>
          <a:p>
            <a:r>
              <a:rPr lang="cs-CZ" dirty="0" smtClean="0"/>
              <a:t>Skupiny měly 7-9 členů.</a:t>
            </a:r>
          </a:p>
        </p:txBody>
      </p:sp>
      <p:pic>
        <p:nvPicPr>
          <p:cNvPr id="25602" name="Picture 2" descr="Výsledek obrázku pro asch solom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3204" y="2276872"/>
            <a:ext cx="2870796" cy="36344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69812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  <a:endParaRPr lang="cs-CZ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Lidé byli rozděleni do dvou skupin: experimentální a kontrolní.</a:t>
            </a:r>
          </a:p>
          <a:p>
            <a:endParaRPr lang="cs-CZ" dirty="0" smtClean="0"/>
          </a:p>
          <a:p>
            <a:r>
              <a:rPr lang="cs-CZ" dirty="0" smtClean="0"/>
              <a:t>Měli 18x rozhodnout, která ze tří čar je stejně dlouhá jako standardní. Čáry se různě lišily, ale vždy jedna byla stejně dlouhá. 12 rozhodování bylo tzv. </a:t>
            </a:r>
            <a:r>
              <a:rPr lang="cs-CZ" dirty="0" err="1" smtClean="0"/>
              <a:t>kruciálních</a:t>
            </a:r>
            <a:r>
              <a:rPr lang="cs-CZ" dirty="0" smtClean="0"/>
              <a:t>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93933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  <a:endParaRPr lang="cs-CZ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557338"/>
            <a:ext cx="6192838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6905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Konformita ve skupině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0178" name="Picture 2" descr="Výsledek obrázku pro asch conform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348880"/>
            <a:ext cx="7164288" cy="36883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3072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Zatímco v kontrolní skupině, ve které lidé odpovídali sami za sebe, neudělalo 35 ze 37 účastníků žádnou chybu (chybovost byla 0,7%)</a:t>
            </a:r>
          </a:p>
          <a:p>
            <a:r>
              <a:rPr lang="cs-CZ" dirty="0" smtClean="0"/>
              <a:t>V experimentální skupině byli lidé (7) rozsazeni do půlkruhu a měli vyslovit svoji volbu. Pozice 1-6 byla obsazena </a:t>
            </a:r>
            <a:r>
              <a:rPr lang="cs-CZ" dirty="0" err="1" smtClean="0"/>
              <a:t>Aschovými</a:t>
            </a:r>
            <a:r>
              <a:rPr lang="cs-CZ" dirty="0" smtClean="0"/>
              <a:t> spolupracovníky, kteří v 12 případech odpovídali shodně špatně. Poslední odpovídala zkoumaná osoba.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400364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3072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Jen tyto 7. osoby jevily zjevně nervozitu, rozčílení, potily se, gestikulovaly a pokukovaly se po experimentátorovi.</a:t>
            </a:r>
          </a:p>
          <a:p>
            <a:r>
              <a:rPr lang="cs-CZ" dirty="0" smtClean="0"/>
              <a:t>V této skupině dosáhla vlivem sociálního tlaku </a:t>
            </a:r>
            <a:r>
              <a:rPr lang="cs-CZ" b="1" dirty="0" smtClean="0"/>
              <a:t>chybovost 37%</a:t>
            </a:r>
            <a:r>
              <a:rPr lang="cs-CZ" dirty="0" smtClean="0"/>
              <a:t>.</a:t>
            </a:r>
          </a:p>
          <a:p>
            <a:r>
              <a:rPr lang="cs-CZ" dirty="0" smtClean="0"/>
              <a:t>25% neudělalo chybu nikdy (oproti 95% z kontrolní skupiny), 28% udělalo chybu v 8mi a více případech a ostatní udělali 1-7 chyb.</a:t>
            </a:r>
          </a:p>
          <a:p>
            <a:r>
              <a:rPr lang="cs-CZ" dirty="0"/>
              <a:t>I ti, co odpověděli správně, uváděli, že pro ně nebylo lehké skupině odolat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457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Jak ovlivňují skupiny svoje členy? ()</a:t>
            </a:r>
            <a:endParaRPr lang="cs-CZ" dirty="0"/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Když lidé hodnotí nějakou stránku reality za přítomnosti ostatních, jde jim o dvě věci: </a:t>
            </a:r>
            <a:r>
              <a:rPr lang="cs-CZ" b="1" dirty="0" smtClean="0"/>
              <a:t>chtějí mít pravdu a chtějí na druhé udělat dobrý dojem</a:t>
            </a:r>
            <a:r>
              <a:rPr lang="cs-CZ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K určení toho, co je pravdivé, mají lidé dva zdroje informací: 1. to, co jim říká jejich úsudek a jejich vnímání a 2. to, co jim říkají ostatní.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Lidé se naučili oceňovat v průběhu vývoje nejen vlastní rozum, ale i úsudky ostatních.</a:t>
            </a:r>
          </a:p>
        </p:txBody>
      </p:sp>
    </p:spTree>
    <p:extLst>
      <p:ext uri="{BB962C8B-B14F-4D97-AF65-F5344CB8AC3E}">
        <p14:creationId xmlns="" xmlns:p14="http://schemas.microsoft.com/office/powerpoint/2010/main" val="45233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Ve většině případů se naše úsudky překrývají s úsudky ostatních a tvoří tak stabilní obraz světa.</a:t>
            </a:r>
          </a:p>
          <a:p>
            <a:r>
              <a:rPr lang="cs-CZ" smtClean="0"/>
              <a:t>Experimentální situace však proti sobě staví oba tyto zdroje informací a jedinec si musí vybrat.</a:t>
            </a:r>
          </a:p>
          <a:p>
            <a:r>
              <a:rPr lang="cs-CZ" smtClean="0"/>
              <a:t>Hovoříme o </a:t>
            </a:r>
            <a:r>
              <a:rPr lang="cs-CZ" b="1" smtClean="0"/>
              <a:t>informačním vlivu</a:t>
            </a:r>
            <a:r>
              <a:rPr lang="cs-CZ" smtClean="0"/>
              <a:t>, jestliže se člověk vzdává ostatním, protože více důvěřuje jejich úsudku než vlastnímu.</a:t>
            </a:r>
          </a:p>
        </p:txBody>
      </p:sp>
    </p:spTree>
    <p:extLst>
      <p:ext uri="{BB962C8B-B14F-4D97-AF65-F5344CB8AC3E}">
        <p14:creationId xmlns="" xmlns:p14="http://schemas.microsoft.com/office/powerpoint/2010/main" val="70058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518457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Existuje však i druhý důvod konformity, kdy se jedinec podrobí názoru většiny, protože se chce zůstat oblíbeným, resp. nechce se stát neoblíbeným.</a:t>
            </a:r>
          </a:p>
          <a:p>
            <a:r>
              <a:rPr lang="cs-CZ" dirty="0" smtClean="0"/>
              <a:t>Pak hovoříme o </a:t>
            </a:r>
            <a:r>
              <a:rPr lang="cs-CZ" b="1" dirty="0" smtClean="0"/>
              <a:t>normativním vlivu</a:t>
            </a:r>
            <a:r>
              <a:rPr lang="cs-CZ" dirty="0" smtClean="0"/>
              <a:t>.</a:t>
            </a:r>
          </a:p>
          <a:p>
            <a:r>
              <a:rPr lang="cs-CZ" dirty="0" smtClean="0"/>
              <a:t>Na ostatních závisíme v naplňování svých potřeb, je pro nás proto důležité, aby nás měli co nejraději. </a:t>
            </a:r>
            <a:r>
              <a:rPr lang="cs-CZ" b="1" dirty="0" smtClean="0"/>
              <a:t>Protože nesouhlas s ostatními může vést k nesympatiím či přímo odmítnutí a souhlas naopak k pozitivnějšímu hodnocení, jsou lidé vedeni k tomu, aby byli s názory ostatních konformní z normativních důvodů</a:t>
            </a:r>
            <a:r>
              <a:rPr lang="cs-CZ" dirty="0" smtClean="0"/>
              <a:t>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Konformita ve skupině</a:t>
            </a:r>
          </a:p>
        </p:txBody>
      </p:sp>
    </p:spTree>
    <p:extLst>
      <p:ext uri="{BB962C8B-B14F-4D97-AF65-F5344CB8AC3E}">
        <p14:creationId xmlns="" xmlns:p14="http://schemas.microsoft.com/office/powerpoint/2010/main" val="1181235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Normativní a informační vliv tedy představují dva obecné mechanismy, kterými skupina ovlivňuje svoje členy.</a:t>
            </a:r>
          </a:p>
          <a:p>
            <a:r>
              <a:rPr lang="cs-CZ" dirty="0" smtClean="0"/>
              <a:t>Váha těchto mechanismů se pochopitelně napříč situacemi  a </a:t>
            </a:r>
            <a:r>
              <a:rPr lang="cs-CZ" dirty="0"/>
              <a:t>u každého </a:t>
            </a:r>
            <a:r>
              <a:rPr lang="cs-CZ" dirty="0" smtClean="0"/>
              <a:t>jednotlivce </a:t>
            </a:r>
            <a:r>
              <a:rPr lang="cs-CZ" dirty="0"/>
              <a:t>liší</a:t>
            </a:r>
            <a:r>
              <a:rPr lang="cs-CZ" dirty="0" smtClean="0"/>
              <a:t>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078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>
              <a:defRPr/>
            </a:pPr>
            <a:r>
              <a:rPr lang="cs-CZ" dirty="0" smtClean="0"/>
              <a:t>Konformita ve skupině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16418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Dotaz na minulou přednášku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Jak </a:t>
            </a:r>
            <a:r>
              <a:rPr lang="cs-CZ" dirty="0" smtClean="0"/>
              <a:t>popíšete </a:t>
            </a:r>
            <a:r>
              <a:rPr lang="cs-CZ" i="1" dirty="0" err="1" smtClean="0"/>
              <a:t>Pygmalion</a:t>
            </a:r>
            <a:r>
              <a:rPr lang="cs-CZ" i="1" dirty="0" smtClean="0"/>
              <a:t> </a:t>
            </a:r>
            <a:r>
              <a:rPr lang="cs-CZ" i="1" dirty="0"/>
              <a:t>efekt</a:t>
            </a:r>
            <a:r>
              <a:rPr lang="cs-CZ" dirty="0"/>
              <a:t>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Jaké atribuce umíte rozlišit?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</a:t>
            </a:r>
            <a:r>
              <a:rPr lang="cs-CZ" dirty="0" smtClean="0"/>
              <a:t>skupině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Typy konformity:</a:t>
            </a:r>
          </a:p>
          <a:p>
            <a:r>
              <a:rPr lang="cs-CZ" b="1" dirty="0" smtClean="0"/>
              <a:t>Vyhovění</a:t>
            </a:r>
            <a:r>
              <a:rPr lang="cs-CZ" dirty="0" smtClean="0"/>
              <a:t> - Je typem vnějšího přizpůsobení (díky </a:t>
            </a:r>
            <a:r>
              <a:rPr lang="cs-CZ" b="1" dirty="0" smtClean="0"/>
              <a:t>normativnímu vlivu</a:t>
            </a:r>
            <a:r>
              <a:rPr lang="cs-CZ" dirty="0" smtClean="0"/>
              <a:t>), které je pouze dočasné.</a:t>
            </a:r>
          </a:p>
          <a:p>
            <a:r>
              <a:rPr lang="cs-CZ" dirty="0" smtClean="0"/>
              <a:t>Příklad: </a:t>
            </a:r>
            <a:endParaRPr lang="cs-CZ" dirty="0"/>
          </a:p>
          <a:p>
            <a:r>
              <a:rPr lang="cs-CZ" dirty="0"/>
              <a:t>Jestliže je osoba konformní především z normativních důvodů, tedy proto, že ji záleží na tom, co si o ní budou druzí myslet, pak změní sice svoje vnější chování, ale uvnitř si zachová své původní přesvědčení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22624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</a:t>
            </a:r>
            <a:r>
              <a:rPr lang="cs-CZ" dirty="0" smtClean="0"/>
              <a:t>skupině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Typy konformity:</a:t>
            </a:r>
          </a:p>
          <a:p>
            <a:r>
              <a:rPr lang="cs-CZ" b="1" dirty="0" smtClean="0"/>
              <a:t>Akceptace (konverze)</a:t>
            </a:r>
            <a:r>
              <a:rPr lang="cs-CZ" dirty="0" smtClean="0"/>
              <a:t> - je vnitřní přijetí (díky </a:t>
            </a:r>
            <a:r>
              <a:rPr lang="cs-CZ" b="1" dirty="0" smtClean="0"/>
              <a:t>informačnímu vlivu</a:t>
            </a:r>
            <a:r>
              <a:rPr lang="cs-CZ" dirty="0" smtClean="0"/>
              <a:t>), podle kterého se člověk bude řídit už napořád.</a:t>
            </a:r>
          </a:p>
          <a:p>
            <a:r>
              <a:rPr lang="cs-CZ" dirty="0" smtClean="0"/>
              <a:t>Příklad: </a:t>
            </a:r>
            <a:endParaRPr lang="cs-CZ" dirty="0"/>
          </a:p>
          <a:p>
            <a:r>
              <a:rPr lang="cs-CZ" dirty="0"/>
              <a:t>Jestliže </a:t>
            </a:r>
            <a:r>
              <a:rPr lang="cs-CZ" dirty="0" smtClean="0"/>
              <a:t>jedinec důvěřuje </a:t>
            </a:r>
            <a:r>
              <a:rPr lang="cs-CZ" dirty="0"/>
              <a:t>informacím ostatních, změní navíc i svůj vnitřní názor.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084829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</a:t>
            </a:r>
            <a:r>
              <a:rPr lang="cs-CZ" dirty="0" smtClean="0"/>
              <a:t>skupině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1"/>
            <a:ext cx="8229600" cy="4574133"/>
          </a:xfrm>
        </p:spPr>
        <p:txBody>
          <a:bodyPr/>
          <a:lstStyle/>
          <a:p>
            <a:r>
              <a:rPr lang="cs-CZ" dirty="0" smtClean="0"/>
              <a:t>V rámci </a:t>
            </a:r>
            <a:r>
              <a:rPr lang="cs-CZ" dirty="0" err="1" smtClean="0"/>
              <a:t>Aschova</a:t>
            </a:r>
            <a:r>
              <a:rPr lang="cs-CZ" dirty="0" smtClean="0"/>
              <a:t> experimentu se ukázalo, že normativní vliv byl silnější než informační.</a:t>
            </a:r>
          </a:p>
          <a:p>
            <a:r>
              <a:rPr lang="cs-CZ" dirty="0" smtClean="0"/>
              <a:t>Dále byly učiněny další pokusy a tzv</a:t>
            </a:r>
            <a:r>
              <a:rPr lang="cs-CZ" dirty="0"/>
              <a:t>.</a:t>
            </a:r>
            <a:r>
              <a:rPr lang="cs-CZ" dirty="0" smtClean="0"/>
              <a:t> </a:t>
            </a:r>
            <a:r>
              <a:rPr lang="cs-CZ" dirty="0" err="1" smtClean="0"/>
              <a:t>metaanalýzy</a:t>
            </a:r>
            <a:r>
              <a:rPr lang="cs-CZ" dirty="0" smtClean="0"/>
              <a:t> daného jevu.</a:t>
            </a:r>
          </a:p>
          <a:p>
            <a:r>
              <a:rPr lang="cs-CZ" dirty="0" smtClean="0"/>
              <a:t>Konformita vzrůstá s větší </a:t>
            </a:r>
            <a:r>
              <a:rPr lang="cs-CZ" b="1" dirty="0" smtClean="0"/>
              <a:t>soudržností</a:t>
            </a:r>
            <a:r>
              <a:rPr lang="cs-CZ" dirty="0" smtClean="0"/>
              <a:t>; liší se vzájemně kultury; informační vliv roste s kompetencí druhých (role vědce, profesora); větší obtížnost úkolu posiluje informační vliv...</a:t>
            </a:r>
          </a:p>
        </p:txBody>
      </p:sp>
    </p:spTree>
    <p:extLst>
      <p:ext uri="{BB962C8B-B14F-4D97-AF65-F5344CB8AC3E}">
        <p14:creationId xmlns="" xmlns:p14="http://schemas.microsoft.com/office/powerpoint/2010/main" val="18218333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</a:t>
            </a:r>
            <a:r>
              <a:rPr lang="cs-CZ" dirty="0" smtClean="0"/>
              <a:t>skupině</a:t>
            </a:r>
            <a:endParaRPr lang="cs-CZ" dirty="0"/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Vliv má i velikost skupiny!</a:t>
            </a:r>
          </a:p>
          <a:p>
            <a:r>
              <a:rPr lang="cs-CZ" smtClean="0"/>
              <a:t>1 neměl žádný vliv</a:t>
            </a:r>
          </a:p>
          <a:p>
            <a:r>
              <a:rPr lang="cs-CZ" smtClean="0"/>
              <a:t>2 vyprodukovali 13% chyb</a:t>
            </a:r>
          </a:p>
          <a:p>
            <a:r>
              <a:rPr lang="cs-CZ" smtClean="0"/>
              <a:t>S 3mi dosáhla konformita své plné síly, tj. 33% chyb.</a:t>
            </a:r>
          </a:p>
          <a:p>
            <a:r>
              <a:rPr lang="cs-CZ" smtClean="0"/>
              <a:t>Více osob zvyšuje konformitu, ale stále o menší díl.</a:t>
            </a:r>
          </a:p>
        </p:txBody>
      </p:sp>
    </p:spTree>
    <p:extLst>
      <p:ext uri="{BB962C8B-B14F-4D97-AF65-F5344CB8AC3E}">
        <p14:creationId xmlns="" xmlns:p14="http://schemas.microsoft.com/office/powerpoint/2010/main" val="4134743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Konformita ve </a:t>
            </a:r>
            <a:r>
              <a:rPr lang="cs-CZ" dirty="0" smtClean="0"/>
              <a:t>skupině</a:t>
            </a:r>
            <a:endParaRPr lang="cs-CZ" dirty="0"/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30725"/>
          </a:xfrm>
        </p:spPr>
        <p:txBody>
          <a:bodyPr/>
          <a:lstStyle/>
          <a:p>
            <a:r>
              <a:rPr lang="cs-CZ" dirty="0" smtClean="0"/>
              <a:t>Když dal </a:t>
            </a:r>
            <a:r>
              <a:rPr lang="cs-CZ" dirty="0" err="1" smtClean="0"/>
              <a:t>Asch</a:t>
            </a:r>
            <a:r>
              <a:rPr lang="cs-CZ" dirty="0" smtClean="0"/>
              <a:t> účastníkům „podporu“ (odpovídal před 7. vždy dobře), chybovost byla jen 5,5%.</a:t>
            </a:r>
          </a:p>
          <a:p>
            <a:r>
              <a:rPr lang="cs-CZ" dirty="0" smtClean="0"/>
              <a:t>Pokud „podpora“ narušila jednotnost skupiny, ale odlišně od názoru účastníka, pak byla konformita stejně nízká. To ovšem platí jen pro jednoznačné názory, u složitějších konformitu narušuje jen „sociální podpora“ (=stejný názor).</a:t>
            </a:r>
          </a:p>
        </p:txBody>
      </p:sp>
    </p:spTree>
    <p:extLst>
      <p:ext uri="{BB962C8B-B14F-4D97-AF65-F5344CB8AC3E}">
        <p14:creationId xmlns="" xmlns:p14="http://schemas.microsoft.com/office/powerpoint/2010/main" val="24085486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Ovlivnění většiny menšinou</a:t>
            </a:r>
            <a:endParaRPr lang="cs-CZ" dirty="0"/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Existuje i opačný vliv, kdy menšina ovlivňuje většinu.</a:t>
            </a:r>
          </a:p>
          <a:p>
            <a:r>
              <a:rPr lang="cs-CZ" dirty="0" smtClean="0"/>
              <a:t>Většina má ovšem přístup k normativním i informačním zdrojům kontroly. Přesto menšina dokáže většinu ovlivnit (Galileo, Darwin, Freud, nové proudy v hudbě či umění, vliv ekologických či feministických hnutí apod.).</a:t>
            </a:r>
          </a:p>
        </p:txBody>
      </p:sp>
    </p:spTree>
    <p:extLst>
      <p:ext uri="{BB962C8B-B14F-4D97-AF65-F5344CB8AC3E}">
        <p14:creationId xmlns="" xmlns:p14="http://schemas.microsoft.com/office/powerpoint/2010/main" val="3201316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Ovlivnění většiny menšinou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 ovlivnění většiny dojde, jen pokud je názor menšiny konzistentní: tj. když je stabilní v čase (=diachronní stabilita) a když je stabilní v rámci menšinové skupiny (=synchronní stabilita).</a:t>
            </a:r>
          </a:p>
        </p:txBody>
      </p:sp>
    </p:spTree>
    <p:extLst>
      <p:ext uri="{BB962C8B-B14F-4D97-AF65-F5344CB8AC3E}">
        <p14:creationId xmlns="" xmlns:p14="http://schemas.microsoft.com/office/powerpoint/2010/main" val="3323186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 (SS)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363272" cy="462560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= základní a klíčový termín sociální psychologie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Sociálnost člověka nutně znamená existenci nějaké </a:t>
            </a:r>
            <a:r>
              <a:rPr lang="cs-CZ" b="1" dirty="0" smtClean="0"/>
              <a:t>skupiny</a:t>
            </a:r>
            <a:r>
              <a:rPr lang="cs-CZ" dirty="0" smtClean="0"/>
              <a:t>! (rodina, pracovní skupina, školní třída, národ …)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DEF: sociální </a:t>
            </a:r>
            <a:r>
              <a:rPr lang="cs-CZ" dirty="0"/>
              <a:t>skupina je soubor osob, mezi kterými existuje sociální interakce, a to jak </a:t>
            </a:r>
            <a:r>
              <a:rPr lang="cs-CZ" dirty="0" smtClean="0"/>
              <a:t>bezprostřední (face-to-face), tak </a:t>
            </a:r>
            <a:r>
              <a:rPr lang="cs-CZ" dirty="0"/>
              <a:t>zprostředkovaná.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SS má schopnost </a:t>
            </a:r>
            <a:r>
              <a:rPr lang="cs-CZ" dirty="0"/>
              <a:t>společného jednání a </a:t>
            </a:r>
            <a:r>
              <a:rPr lang="cs-CZ" dirty="0" smtClean="0"/>
              <a:t>chování členů je podřízeno </a:t>
            </a:r>
            <a:r>
              <a:rPr lang="cs-CZ" dirty="0"/>
              <a:t>cílům skupiny.</a:t>
            </a:r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160622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5191"/>
            <a:ext cx="8640960" cy="462560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Každá SS se vymezuje většinou několika atributy. Nestačí např. říci, že Češi jsou ti, kdo mluví česky. (co bohemisté, Moravští bratři v Karibiku aj.?) </a:t>
            </a:r>
          </a:p>
          <a:p>
            <a:pPr>
              <a:buNone/>
            </a:pPr>
            <a:r>
              <a:rPr lang="cs-CZ" dirty="0"/>
              <a:t>Č= řeč, lokalita, rodové linie, zvyky …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Hranice některých SS jsou ostré (naše kapela), jiné jsou celkem vágní (národ).</a:t>
            </a:r>
          </a:p>
          <a:p>
            <a:pPr>
              <a:buNone/>
            </a:pPr>
            <a:r>
              <a:rPr lang="cs-CZ" dirty="0" smtClean="0"/>
              <a:t>Ovšem každá SS nějak odlišuje ty </a:t>
            </a:r>
            <a:r>
              <a:rPr lang="cs-CZ" i="1" dirty="0" smtClean="0"/>
              <a:t>uvnitř</a:t>
            </a:r>
            <a:r>
              <a:rPr lang="cs-CZ" dirty="0" smtClean="0"/>
              <a:t> a </a:t>
            </a:r>
            <a:r>
              <a:rPr lang="cs-CZ" i="1" dirty="0" smtClean="0"/>
              <a:t>venku.</a:t>
            </a:r>
          </a:p>
          <a:p>
            <a:pPr>
              <a:buNone/>
            </a:pPr>
            <a:r>
              <a:rPr lang="cs-CZ" dirty="0" smtClean="0"/>
              <a:t>(</a:t>
            </a:r>
            <a:r>
              <a:rPr lang="cs-CZ" i="1" dirty="0" err="1" smtClean="0"/>
              <a:t>insider</a:t>
            </a:r>
            <a:r>
              <a:rPr lang="cs-CZ" i="1" dirty="0" smtClean="0"/>
              <a:t> x outsider</a:t>
            </a:r>
            <a:r>
              <a:rPr lang="cs-CZ" dirty="0" smtClean="0"/>
              <a:t>)</a:t>
            </a:r>
            <a:endParaRPr lang="cs-CZ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40152" y="1775191"/>
            <a:ext cx="2746648" cy="482216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cs-CZ" dirty="0" err="1" smtClean="0"/>
              <a:t>Haploskupiny</a:t>
            </a:r>
            <a:r>
              <a:rPr lang="cs-CZ" dirty="0" smtClean="0"/>
              <a:t> a národy:</a:t>
            </a:r>
          </a:p>
          <a:p>
            <a:pPr>
              <a:lnSpc>
                <a:spcPct val="120000"/>
              </a:lnSpc>
              <a:buNone/>
            </a:pPr>
            <a:r>
              <a:rPr lang="cs-CZ" dirty="0" smtClean="0"/>
              <a:t>R1B: </a:t>
            </a:r>
            <a:r>
              <a:rPr lang="cs-CZ" dirty="0" err="1" smtClean="0"/>
              <a:t>Celtic</a:t>
            </a:r>
            <a:r>
              <a:rPr lang="cs-CZ" dirty="0" smtClean="0"/>
              <a:t>, </a:t>
            </a:r>
            <a:r>
              <a:rPr lang="cs-CZ" dirty="0" err="1" smtClean="0"/>
              <a:t>Germanic</a:t>
            </a:r>
            <a:r>
              <a:rPr lang="cs-CZ" dirty="0" smtClean="0"/>
              <a:t>, </a:t>
            </a:r>
            <a:r>
              <a:rPr lang="cs-CZ" dirty="0" err="1" smtClean="0"/>
              <a:t>Alpine</a:t>
            </a:r>
            <a:endParaRPr lang="cs-CZ" dirty="0" smtClean="0"/>
          </a:p>
          <a:p>
            <a:pPr>
              <a:lnSpc>
                <a:spcPct val="120000"/>
              </a:lnSpc>
              <a:buNone/>
            </a:pPr>
            <a:r>
              <a:rPr lang="cs-CZ" dirty="0" smtClean="0"/>
              <a:t>R1a : </a:t>
            </a:r>
            <a:r>
              <a:rPr lang="cs-CZ" dirty="0" err="1" smtClean="0"/>
              <a:t>Slavs</a:t>
            </a:r>
            <a:r>
              <a:rPr lang="cs-CZ" dirty="0" smtClean="0"/>
              <a:t>, </a:t>
            </a:r>
            <a:r>
              <a:rPr lang="cs-CZ" dirty="0" err="1" smtClean="0"/>
              <a:t>Kurgan</a:t>
            </a:r>
            <a:endParaRPr lang="cs-CZ" dirty="0" smtClean="0"/>
          </a:p>
          <a:p>
            <a:pPr>
              <a:lnSpc>
                <a:spcPct val="120000"/>
              </a:lnSpc>
              <a:buNone/>
            </a:pPr>
            <a:r>
              <a:rPr lang="cs-CZ" dirty="0" smtClean="0"/>
              <a:t>I1a: </a:t>
            </a:r>
            <a:r>
              <a:rPr lang="cs-CZ" dirty="0" err="1" smtClean="0"/>
              <a:t>Nordic</a:t>
            </a:r>
            <a:r>
              <a:rPr lang="cs-CZ" dirty="0" smtClean="0"/>
              <a:t>- Viking</a:t>
            </a:r>
          </a:p>
          <a:p>
            <a:pPr>
              <a:lnSpc>
                <a:spcPct val="120000"/>
              </a:lnSpc>
              <a:buNone/>
            </a:pPr>
            <a:r>
              <a:rPr lang="cs-CZ" dirty="0" smtClean="0"/>
              <a:t>I1c: </a:t>
            </a:r>
            <a:r>
              <a:rPr lang="cs-CZ" dirty="0" err="1" smtClean="0"/>
              <a:t>Germanic</a:t>
            </a:r>
            <a:r>
              <a:rPr lang="cs-CZ" dirty="0" smtClean="0"/>
              <a:t> / </a:t>
            </a:r>
            <a:r>
              <a:rPr lang="cs-CZ" dirty="0" err="1" smtClean="0"/>
              <a:t>Central</a:t>
            </a:r>
            <a:r>
              <a:rPr lang="cs-CZ" dirty="0" smtClean="0"/>
              <a:t>-</a:t>
            </a:r>
            <a:r>
              <a:rPr lang="cs-CZ" dirty="0" err="1" smtClean="0"/>
              <a:t>Nordic</a:t>
            </a:r>
            <a:endParaRPr lang="cs-CZ" dirty="0" smtClean="0"/>
          </a:p>
          <a:p>
            <a:pPr>
              <a:lnSpc>
                <a:spcPct val="120000"/>
              </a:lnSpc>
              <a:buNone/>
            </a:pPr>
            <a:r>
              <a:rPr lang="cs-CZ" dirty="0" smtClean="0"/>
              <a:t>I1b: </a:t>
            </a:r>
            <a:r>
              <a:rPr lang="cs-CZ" dirty="0" err="1" smtClean="0"/>
              <a:t>South</a:t>
            </a:r>
            <a:r>
              <a:rPr lang="cs-CZ" dirty="0" smtClean="0"/>
              <a:t> Slavic</a:t>
            </a:r>
          </a:p>
          <a:p>
            <a:pPr>
              <a:lnSpc>
                <a:spcPct val="120000"/>
              </a:lnSpc>
              <a:buNone/>
            </a:pPr>
            <a:r>
              <a:rPr lang="cs-CZ" dirty="0" smtClean="0"/>
              <a:t>J : </a:t>
            </a:r>
            <a:r>
              <a:rPr lang="cs-CZ" dirty="0" err="1" smtClean="0"/>
              <a:t>Mediterranian</a:t>
            </a:r>
            <a:r>
              <a:rPr lang="cs-CZ" dirty="0" smtClean="0"/>
              <a:t> (</a:t>
            </a:r>
            <a:r>
              <a:rPr lang="cs-CZ" dirty="0" err="1" smtClean="0"/>
              <a:t>Ancient</a:t>
            </a:r>
            <a:r>
              <a:rPr lang="cs-CZ" dirty="0" smtClean="0"/>
              <a:t> </a:t>
            </a:r>
            <a:r>
              <a:rPr lang="cs-CZ" dirty="0" err="1" smtClean="0"/>
              <a:t>Greeks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Romans</a:t>
            </a:r>
            <a:r>
              <a:rPr lang="cs-CZ" dirty="0" smtClean="0"/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cs-CZ" dirty="0" smtClean="0"/>
              <a:t>G : </a:t>
            </a:r>
            <a:r>
              <a:rPr lang="cs-CZ" dirty="0" err="1" smtClean="0"/>
              <a:t>Caucasian</a:t>
            </a:r>
            <a:endParaRPr lang="cs-CZ" dirty="0" smtClean="0"/>
          </a:p>
          <a:p>
            <a:pPr>
              <a:lnSpc>
                <a:spcPct val="120000"/>
              </a:lnSpc>
              <a:buNone/>
            </a:pPr>
            <a:r>
              <a:rPr lang="cs-CZ" dirty="0" smtClean="0"/>
              <a:t>E3b : </a:t>
            </a:r>
            <a:r>
              <a:rPr lang="cs-CZ" dirty="0" err="1" smtClean="0"/>
              <a:t>Balkanic</a:t>
            </a:r>
            <a:endParaRPr lang="cs-CZ" dirty="0" smtClean="0"/>
          </a:p>
          <a:p>
            <a:pPr>
              <a:lnSpc>
                <a:spcPct val="120000"/>
              </a:lnSpc>
              <a:buNone/>
            </a:pPr>
            <a:r>
              <a:rPr lang="cs-CZ" dirty="0" smtClean="0"/>
              <a:t>Q: </a:t>
            </a:r>
            <a:r>
              <a:rPr lang="cs-CZ" dirty="0" err="1" smtClean="0"/>
              <a:t>Hunnic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N : </a:t>
            </a:r>
            <a:r>
              <a:rPr lang="cs-CZ" dirty="0" err="1" smtClean="0"/>
              <a:t>Uralic</a:t>
            </a:r>
            <a:r>
              <a:rPr lang="cs-CZ" dirty="0" smtClean="0"/>
              <a:t>- </a:t>
            </a:r>
            <a:r>
              <a:rPr lang="cs-CZ" dirty="0" err="1" smtClean="0"/>
              <a:t>Siberian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https://i1.wp.com/media1.mistecko.cz/images/media1:50f828b25cb00.jpg/R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9896"/>
            <a:ext cx="5727825" cy="6508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59"/>
          </a:xfrm>
        </p:spPr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Dle různých kritérií lze vydělit </a:t>
            </a:r>
            <a:r>
              <a:rPr lang="cs-CZ" b="1" dirty="0" smtClean="0"/>
              <a:t>různé typy SS</a:t>
            </a:r>
            <a:r>
              <a:rPr lang="cs-CZ" dirty="0" smtClean="0"/>
              <a:t>:</a:t>
            </a:r>
            <a:r>
              <a:rPr lang="cs-CZ" b="1" dirty="0" smtClean="0"/>
              <a:t> </a:t>
            </a: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-	velké x </a:t>
            </a:r>
            <a:r>
              <a:rPr lang="cs-CZ" b="1" dirty="0" smtClean="0"/>
              <a:t>malé</a:t>
            </a:r>
            <a:r>
              <a:rPr lang="cs-CZ" dirty="0" smtClean="0"/>
              <a:t> (do cca 30 členů)</a:t>
            </a:r>
          </a:p>
          <a:p>
            <a:pPr marL="118872" indent="0">
              <a:buNone/>
            </a:pPr>
            <a:r>
              <a:rPr lang="cs-CZ" dirty="0" smtClean="0"/>
              <a:t>- 	krátkodobé x dlouhodobé</a:t>
            </a:r>
          </a:p>
          <a:p>
            <a:pPr marL="118872" indent="0">
              <a:buNone/>
            </a:pPr>
            <a:r>
              <a:rPr lang="cs-CZ" dirty="0" smtClean="0"/>
              <a:t>-	vysoce organizované (=formální)</a:t>
            </a:r>
          </a:p>
          <a:p>
            <a:pPr marL="118872" indent="0">
              <a:buNone/>
            </a:pPr>
            <a:r>
              <a:rPr lang="cs-CZ" dirty="0" smtClean="0"/>
              <a:t>	málo </a:t>
            </a:r>
            <a:r>
              <a:rPr lang="cs-CZ" dirty="0" err="1" smtClean="0"/>
              <a:t>org</a:t>
            </a:r>
            <a:r>
              <a:rPr lang="cs-CZ" dirty="0" smtClean="0"/>
              <a:t>. (=neformální) </a:t>
            </a:r>
          </a:p>
          <a:p>
            <a:pPr marL="118872" indent="0">
              <a:buNone/>
            </a:pPr>
            <a:r>
              <a:rPr lang="cs-CZ" dirty="0" smtClean="0"/>
              <a:t>-	s jasnými cíly x s obecnějšími cíly</a:t>
            </a:r>
          </a:p>
          <a:p>
            <a:pPr marL="118872" indent="0">
              <a:buNone/>
            </a:pPr>
            <a:r>
              <a:rPr lang="cs-CZ" dirty="0" smtClean="0"/>
              <a:t>- 	lokalizované x rozptýlené</a:t>
            </a:r>
          </a:p>
          <a:p>
            <a:pPr marL="118872" indent="0">
              <a:buNone/>
            </a:pPr>
            <a:r>
              <a:rPr lang="cs-CZ" dirty="0" smtClean="0"/>
              <a:t>-	s automatickým členstvím x záměrné 							(volené)</a:t>
            </a:r>
          </a:p>
          <a:p>
            <a:pPr marL="118872" indent="0">
              <a:buNone/>
            </a:pPr>
            <a:r>
              <a:rPr lang="cs-CZ" dirty="0" smtClean="0"/>
              <a:t>-	otevřené x uzavřené</a:t>
            </a:r>
          </a:p>
          <a:p>
            <a:pPr marL="118872" indent="0">
              <a:buNone/>
            </a:pPr>
            <a:r>
              <a:rPr lang="cs-CZ" dirty="0" smtClean="0"/>
              <a:t>- 	</a:t>
            </a:r>
            <a:r>
              <a:rPr lang="cs-CZ" b="1" dirty="0" smtClean="0"/>
              <a:t>referenční</a:t>
            </a:r>
            <a:r>
              <a:rPr lang="cs-CZ" dirty="0" smtClean="0"/>
              <a:t> </a:t>
            </a:r>
            <a:r>
              <a:rPr lang="cs-CZ" dirty="0" err="1" smtClean="0"/>
              <a:t>sk</a:t>
            </a:r>
            <a:r>
              <a:rPr lang="cs-CZ" dirty="0" smtClean="0"/>
              <a:t>. </a:t>
            </a:r>
            <a:r>
              <a:rPr lang="cs-CZ" dirty="0"/>
              <a:t>má na jedince vliv, </a:t>
            </a:r>
            <a:r>
              <a:rPr lang="cs-CZ" dirty="0" smtClean="0"/>
              <a:t>jedinec 	se k</a:t>
            </a:r>
            <a:r>
              <a:rPr lang="cs-CZ" dirty="0"/>
              <a:t> ní vztahuje </a:t>
            </a:r>
            <a:r>
              <a:rPr lang="cs-CZ" dirty="0" smtClean="0"/>
              <a:t>jako </a:t>
            </a:r>
            <a:r>
              <a:rPr lang="cs-CZ" dirty="0"/>
              <a:t>k ideálu či </a:t>
            </a:r>
            <a:r>
              <a:rPr lang="cs-CZ" dirty="0" smtClean="0"/>
              <a:t>vzoru</a:t>
            </a:r>
          </a:p>
          <a:p>
            <a:pPr marL="118872" indent="0">
              <a:buNone/>
            </a:pPr>
            <a:r>
              <a:rPr lang="cs-CZ" dirty="0" smtClean="0"/>
              <a:t>- ad.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925076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Agregáty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Ne všechna shromáždění lidí jsou SS: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lidé na zastávce</a:t>
            </a:r>
          </a:p>
          <a:p>
            <a:pPr>
              <a:buNone/>
            </a:pPr>
            <a:r>
              <a:rPr lang="cs-CZ" dirty="0" smtClean="0"/>
              <a:t>lidé na pláži</a:t>
            </a:r>
          </a:p>
          <a:p>
            <a:pPr>
              <a:buNone/>
            </a:pPr>
            <a:r>
              <a:rPr lang="cs-CZ" dirty="0" smtClean="0"/>
              <a:t>Jsou to tzv. </a:t>
            </a:r>
            <a:r>
              <a:rPr lang="cs-CZ" b="1" dirty="0"/>
              <a:t>agregáty</a:t>
            </a:r>
            <a:r>
              <a:rPr lang="cs-CZ" dirty="0"/>
              <a:t>. </a:t>
            </a:r>
            <a:r>
              <a:rPr lang="cs-CZ" dirty="0" smtClean="0"/>
              <a:t>Dav je specifický </a:t>
            </a:r>
            <a:r>
              <a:rPr lang="cs-CZ" dirty="0"/>
              <a:t>druh </a:t>
            </a:r>
            <a:r>
              <a:rPr lang="cs-CZ" dirty="0" smtClean="0"/>
              <a:t>agregátu.</a:t>
            </a: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Sociální kategorie </a:t>
            </a:r>
            <a:r>
              <a:rPr lang="cs-CZ" dirty="0" smtClean="0"/>
              <a:t>je </a:t>
            </a:r>
            <a:r>
              <a:rPr lang="cs-CZ" dirty="0"/>
              <a:t>skupina osob, které vykazují </a:t>
            </a:r>
            <a:r>
              <a:rPr lang="cs-CZ" dirty="0" smtClean="0"/>
              <a:t>jeden či více </a:t>
            </a:r>
            <a:r>
              <a:rPr lang="cs-CZ" dirty="0"/>
              <a:t>společných </a:t>
            </a:r>
            <a:r>
              <a:rPr lang="cs-CZ" dirty="0" smtClean="0"/>
              <a:t>znaků</a:t>
            </a:r>
            <a:r>
              <a:rPr lang="cs-CZ" dirty="0"/>
              <a:t>, přičemž mezi těmito osobami neexistuje </a:t>
            </a:r>
            <a:r>
              <a:rPr lang="cs-CZ" dirty="0" smtClean="0"/>
              <a:t>přímá </a:t>
            </a:r>
            <a:r>
              <a:rPr lang="cs-CZ" dirty="0"/>
              <a:t>interakce a </a:t>
            </a:r>
            <a:r>
              <a:rPr lang="cs-CZ" dirty="0" smtClean="0"/>
              <a:t>komunikace. SK jsou výsledkem operacionalizace ve výzkumu. (např. nezletilé děti, studenti, ženy na mateřské dovolené.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skupiny na jednice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Máme vrozenou tendenci napodobovat pohyby a gesta rodičů (resp. okolí).</a:t>
            </a:r>
          </a:p>
          <a:p>
            <a:pPr marL="118872" indent="0">
              <a:buNone/>
            </a:pPr>
            <a:r>
              <a:rPr lang="cs-CZ" dirty="0" smtClean="0"/>
              <a:t>Navíc většina lidských potřeb (srov. např. </a:t>
            </a:r>
            <a:r>
              <a:rPr lang="cs-CZ" dirty="0" err="1" smtClean="0"/>
              <a:t>Maslowovu</a:t>
            </a:r>
            <a:r>
              <a:rPr lang="cs-CZ" dirty="0" smtClean="0"/>
              <a:t> hierarchii potřeb) se naplňuje v sociálním kontextu (často včetně seberealizace). </a:t>
            </a:r>
          </a:p>
          <a:p>
            <a:pPr marL="118872" indent="0">
              <a:buNone/>
            </a:pPr>
            <a:r>
              <a:rPr lang="cs-CZ" dirty="0" smtClean="0"/>
              <a:t>SS (primární SS=rodina) </a:t>
            </a:r>
            <a:r>
              <a:rPr lang="cs-CZ" b="1" dirty="0" smtClean="0"/>
              <a:t>má na jedince značný vliv </a:t>
            </a:r>
            <a:r>
              <a:rPr lang="cs-CZ" dirty="0" smtClean="0"/>
              <a:t>(pokud se tohoto úkolu nezřekne).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Konformita ve skupině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dirty="0" smtClean="0"/>
              <a:t>je přizpůsobení se převažujícím či dominantním názorům, požadavkům a normám skupiny či společnosti, v níž člověk žije, a potlačení projevů vlastních. </a:t>
            </a:r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dirty="0" smtClean="0"/>
              <a:t>Určitá míra </a:t>
            </a:r>
            <a:r>
              <a:rPr lang="cs-CZ" b="1" dirty="0" smtClean="0"/>
              <a:t>konformity</a:t>
            </a:r>
            <a:r>
              <a:rPr lang="cs-CZ" dirty="0" smtClean="0"/>
              <a:t> je jedním z logických důsledků socializace a je podmínkou pro bezkonfliktní fungování společnosti (srov. pravidla chování na silnicích).</a:t>
            </a:r>
          </a:p>
        </p:txBody>
      </p:sp>
    </p:spTree>
    <p:extLst>
      <p:ext uri="{BB962C8B-B14F-4D97-AF65-F5344CB8AC3E}">
        <p14:creationId xmlns="" xmlns:p14="http://schemas.microsoft.com/office/powerpoint/2010/main" val="280798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15013</TotalTime>
  <Words>1292</Words>
  <Application>Microsoft Office PowerPoint</Application>
  <PresentationFormat>Předvádění na obrazovce (4:3)</PresentationFormat>
  <Paragraphs>126</Paragraphs>
  <Slides>26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Modul</vt:lpstr>
      <vt:lpstr>Sociální psychologie 7 Sociální skupina</vt:lpstr>
      <vt:lpstr>Dotaz na minulou přednášku</vt:lpstr>
      <vt:lpstr>SOCIÁLNÍ SKUPINA (SS)</vt:lpstr>
      <vt:lpstr>SOCIÁLNÍ SKUPINA</vt:lpstr>
      <vt:lpstr>Snímek 5</vt:lpstr>
      <vt:lpstr>SOCIÁLNÍ SKUPINA</vt:lpstr>
      <vt:lpstr>Agregáty</vt:lpstr>
      <vt:lpstr>Vliv skupiny na jednice</vt:lpstr>
      <vt:lpstr>Konformita ve skupině</vt:lpstr>
      <vt:lpstr>Konformita ve skupině</vt:lpstr>
      <vt:lpstr>Konformita ve skupině</vt:lpstr>
      <vt:lpstr>Konformita ve skupině</vt:lpstr>
      <vt:lpstr>Konformita ve skupině</vt:lpstr>
      <vt:lpstr>Konformita ve skupině</vt:lpstr>
      <vt:lpstr>Konformita ve skupině</vt:lpstr>
      <vt:lpstr>Jak ovlivňují skupiny svoje členy? ()</vt:lpstr>
      <vt:lpstr>Konformita ve skupině</vt:lpstr>
      <vt:lpstr>Konformita ve skupině</vt:lpstr>
      <vt:lpstr> </vt:lpstr>
      <vt:lpstr>Konformita ve skupině</vt:lpstr>
      <vt:lpstr>Konformita ve skupině</vt:lpstr>
      <vt:lpstr>Konformita ve skupině</vt:lpstr>
      <vt:lpstr>Konformita ve skupině</vt:lpstr>
      <vt:lpstr>Konformita ve skupině</vt:lpstr>
      <vt:lpstr>Ovlivnění většiny menšinou</vt:lpstr>
      <vt:lpstr>Ovlivnění většiny menšinou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Krasa</cp:lastModifiedBy>
  <cp:revision>210</cp:revision>
  <dcterms:created xsi:type="dcterms:W3CDTF">2015-10-20T07:43:33Z</dcterms:created>
  <dcterms:modified xsi:type="dcterms:W3CDTF">2016-10-31T14:58:03Z</dcterms:modified>
</cp:coreProperties>
</file>