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0" r:id="rId6"/>
    <p:sldId id="269" r:id="rId7"/>
    <p:sldId id="271" r:id="rId8"/>
    <p:sldId id="272" r:id="rId9"/>
    <p:sldId id="273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3" r:id="rId18"/>
    <p:sldId id="26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1D8E3-754A-46C9-AF8B-5D3D99A8EFCC}" type="datetimeFigureOut">
              <a:rPr lang="cs-CZ" smtClean="0"/>
              <a:t>22.09.2016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D3750-535C-4828-A6E7-F67803C714A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DIDAKTIKA MATEMATIKY</a:t>
            </a:r>
            <a:br>
              <a:rPr lang="cs-CZ" dirty="0" smtClean="0"/>
            </a:br>
            <a:r>
              <a:rPr lang="cs-CZ" dirty="0" smtClean="0"/>
              <a:t>Studium učitelství pro 1. stupeň ZŠ</a:t>
            </a:r>
            <a:br>
              <a:rPr lang="cs-CZ" dirty="0" smtClean="0"/>
            </a:br>
            <a:r>
              <a:rPr lang="cs-CZ" dirty="0" smtClean="0"/>
              <a:t>P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Růžena Blažková, </a:t>
            </a:r>
            <a:r>
              <a:rPr lang="cs-CZ" dirty="0" err="1" smtClean="0">
                <a:solidFill>
                  <a:schemeClr val="tx1"/>
                </a:solidFill>
              </a:rPr>
              <a:t>PdF</a:t>
            </a:r>
            <a:r>
              <a:rPr lang="cs-CZ" dirty="0" smtClean="0">
                <a:solidFill>
                  <a:schemeClr val="tx1"/>
                </a:solidFill>
              </a:rPr>
              <a:t> MU Brno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2016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i="1" dirty="0" smtClean="0"/>
              <a:t>Interaktivní výukové metody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Staví do popředí vzájemnou spolupráci učitele a žáka</a:t>
            </a:r>
          </a:p>
          <a:p>
            <a:r>
              <a:rPr lang="cs-CZ" dirty="0" smtClean="0"/>
              <a:t>Počítá s aktivní účastí žáka</a:t>
            </a:r>
          </a:p>
          <a:p>
            <a:endParaRPr lang="cs-CZ" dirty="0"/>
          </a:p>
          <a:p>
            <a:pPr algn="just"/>
            <a:r>
              <a:rPr lang="cs-CZ" dirty="0" err="1" smtClean="0"/>
              <a:t>J.A.Komenský</a:t>
            </a:r>
            <a:r>
              <a:rPr lang="cs-CZ" dirty="0" smtClean="0"/>
              <a:t>: Učícímu se náleží práce, vyučujícímu její řízení (Analytická didaktika)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Modely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Model </a:t>
            </a:r>
            <a:r>
              <a:rPr lang="cs-CZ" dirty="0" err="1" smtClean="0"/>
              <a:t>pedeutologický</a:t>
            </a:r>
            <a:r>
              <a:rPr lang="cs-CZ" dirty="0" smtClean="0"/>
              <a:t> – učitel je rozhodující činitel, který organizuje a zajišťuje všechny výukové aktivity         </a:t>
            </a:r>
            <a:r>
              <a:rPr lang="cs-CZ" b="1" dirty="0" smtClean="0"/>
              <a:t>U                Ž</a:t>
            </a:r>
          </a:p>
          <a:p>
            <a:pPr algn="just"/>
            <a:r>
              <a:rPr lang="cs-CZ" dirty="0" smtClean="0"/>
              <a:t>Model pedocentrický – středem edukačního dění je žák, učitel je jen poradce   </a:t>
            </a:r>
            <a:r>
              <a:rPr lang="cs-CZ" b="1" dirty="0" smtClean="0"/>
              <a:t>Ž</a:t>
            </a:r>
            <a:r>
              <a:rPr lang="cs-CZ" dirty="0" smtClean="0"/>
              <a:t>              </a:t>
            </a:r>
            <a:r>
              <a:rPr lang="cs-CZ" b="1" dirty="0" smtClean="0"/>
              <a:t>U</a:t>
            </a:r>
          </a:p>
          <a:p>
            <a:pPr algn="just"/>
            <a:r>
              <a:rPr lang="cs-CZ" dirty="0" smtClean="0"/>
              <a:t>Model interaktivní (komunikativní) – staví do popředí vzájemnou spolupráci učitele a žáka</a:t>
            </a:r>
          </a:p>
          <a:p>
            <a:pPr algn="just"/>
            <a:r>
              <a:rPr lang="cs-CZ" b="1" dirty="0"/>
              <a:t> </a:t>
            </a:r>
            <a:r>
              <a:rPr lang="cs-CZ" b="1" dirty="0" smtClean="0"/>
              <a:t>                U                       Ž</a:t>
            </a:r>
            <a:endParaRPr lang="cs-CZ" b="1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4499992" y="292494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6444208" y="4005064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2771800" y="5661248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Model humanisticko-kreativní – hlavním posláním je celková kultivace člověka (nejen osvojování si vědomostí)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	    seberealizace	</a:t>
            </a:r>
          </a:p>
          <a:p>
            <a:pPr>
              <a:buNone/>
            </a:pPr>
            <a:r>
              <a:rPr lang="cs-CZ" dirty="0" smtClean="0"/>
              <a:t>			    kreativita</a:t>
            </a:r>
            <a:endParaRPr lang="cs-CZ" dirty="0"/>
          </a:p>
          <a:p>
            <a:pPr>
              <a:buNone/>
            </a:pPr>
            <a:r>
              <a:rPr lang="cs-CZ" dirty="0" smtClean="0"/>
              <a:t>			    spolupráce</a:t>
            </a:r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b="1" dirty="0" smtClean="0"/>
              <a:t>  U                       Ž</a:t>
            </a:r>
          </a:p>
          <a:p>
            <a:pPr>
              <a:buNone/>
            </a:pPr>
            <a:r>
              <a:rPr lang="cs-CZ" dirty="0" smtClean="0"/>
              <a:t>			     komunikace</a:t>
            </a:r>
          </a:p>
          <a:p>
            <a:pPr>
              <a:buNone/>
            </a:pPr>
            <a:r>
              <a:rPr lang="cs-CZ" dirty="0" smtClean="0"/>
              <a:t>			     interakce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kultivace osobnosti	</a:t>
            </a:r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2699792" y="4221088"/>
            <a:ext cx="14401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Je tomu tak?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Žáci jsou ve výuce pasivní</a:t>
            </a:r>
          </a:p>
          <a:p>
            <a:r>
              <a:rPr lang="cs-CZ" dirty="0" smtClean="0"/>
              <a:t>Předává se velké množství informací, aniž by žáci pochopili jejich podstatu</a:t>
            </a:r>
          </a:p>
          <a:p>
            <a:pPr algn="just"/>
            <a:r>
              <a:rPr lang="cs-CZ" dirty="0" smtClean="0"/>
              <a:t>Informace přecházejí z poznámek na papíru učitele do sešitů žáků, aniž by prošly mozkem jednoho či druhého</a:t>
            </a:r>
          </a:p>
          <a:p>
            <a:pPr algn="just"/>
            <a:r>
              <a:rPr lang="cs-CZ" dirty="0" smtClean="0"/>
              <a:t>Žáci neumí použít poznatků v nových, změněných situacích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Problémy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Převažuje pamětné učení nad pochopením?</a:t>
            </a:r>
          </a:p>
          <a:p>
            <a:pPr algn="just"/>
            <a:r>
              <a:rPr lang="cs-CZ" dirty="0" smtClean="0"/>
              <a:t>Převažuje forma nad obsahem?</a:t>
            </a:r>
          </a:p>
          <a:p>
            <a:pPr algn="just"/>
            <a:r>
              <a:rPr lang="cs-CZ" dirty="0" smtClean="0"/>
              <a:t>Projevuje se formalismus ve výuce?</a:t>
            </a:r>
          </a:p>
          <a:p>
            <a:pPr algn="just"/>
            <a:r>
              <a:rPr lang="cs-CZ" dirty="0" smtClean="0"/>
              <a:t>Je výuka spíše reproduktivní než produktivní?</a:t>
            </a:r>
          </a:p>
          <a:p>
            <a:pPr algn="just"/>
            <a:r>
              <a:rPr lang="cs-CZ" dirty="0" smtClean="0"/>
              <a:t>Jak zajistit, aby si žáci pamatovali základní učivo?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Co platí?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Člověk si pamatuje:</a:t>
            </a:r>
          </a:p>
          <a:p>
            <a:r>
              <a:rPr lang="cs-CZ" dirty="0" smtClean="0"/>
              <a:t>20% toho, co slyší</a:t>
            </a:r>
          </a:p>
          <a:p>
            <a:r>
              <a:rPr lang="cs-CZ" dirty="0" smtClean="0"/>
              <a:t>30% toho, co vidí,</a:t>
            </a:r>
          </a:p>
          <a:p>
            <a:r>
              <a:rPr lang="cs-CZ" dirty="0" smtClean="0"/>
              <a:t>50% toho, co vidí a slyší</a:t>
            </a:r>
          </a:p>
          <a:p>
            <a:r>
              <a:rPr lang="cs-CZ" dirty="0" smtClean="0"/>
              <a:t>80% toho, co dělá</a:t>
            </a:r>
          </a:p>
          <a:p>
            <a:r>
              <a:rPr lang="cs-CZ" dirty="0" smtClean="0"/>
              <a:t>90% toho, co musí někomu vysvětlit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Cíle interaktivní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Nabídnout žákům zábavnější a méně stereotypní formu výuky a tím zvýšit jejich motivaci k učení</a:t>
            </a:r>
          </a:p>
          <a:p>
            <a:pPr algn="just"/>
            <a:r>
              <a:rPr lang="cs-CZ" dirty="0" smtClean="0"/>
              <a:t>Zapojit do procesu samotné žáky, aby nebyli jen pasivními posluchači, ale aby si vytvářeli matematické poznatky vlastní činností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Některé zásady interaktivní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Tvůrčí atmosféra</a:t>
            </a:r>
          </a:p>
          <a:p>
            <a:r>
              <a:rPr lang="cs-CZ" dirty="0" smtClean="0"/>
              <a:t>Prostor pro vlastní názory a myšlenky</a:t>
            </a:r>
          </a:p>
          <a:p>
            <a:r>
              <a:rPr lang="cs-CZ" dirty="0" smtClean="0"/>
              <a:t>Zapojení všech žáků</a:t>
            </a:r>
          </a:p>
          <a:p>
            <a:r>
              <a:rPr lang="cs-CZ" dirty="0" smtClean="0"/>
              <a:t>Volba přitažlivých témat</a:t>
            </a:r>
          </a:p>
          <a:p>
            <a:r>
              <a:rPr lang="cs-CZ" dirty="0" smtClean="0"/>
              <a:t>Úkoly jasně, stručně, konkrétně formulované</a:t>
            </a:r>
          </a:p>
          <a:p>
            <a:r>
              <a:rPr lang="cs-CZ" dirty="0" smtClean="0"/>
              <a:t>Pocit zodpovědnosti při plnění úkolů</a:t>
            </a:r>
          </a:p>
          <a:p>
            <a:r>
              <a:rPr lang="cs-CZ" dirty="0" smtClean="0"/>
              <a:t>Pozitivní zpětná vazba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Geometrie pomocí překládání papíru</a:t>
            </a:r>
          </a:p>
          <a:p>
            <a:r>
              <a:rPr lang="cs-CZ" dirty="0" smtClean="0"/>
              <a:t>Myšlení, polovina práce</a:t>
            </a:r>
          </a:p>
          <a:p>
            <a:r>
              <a:rPr lang="cs-CZ" dirty="0" smtClean="0"/>
              <a:t>Optické klamy</a:t>
            </a:r>
          </a:p>
          <a:p>
            <a:r>
              <a:rPr lang="cs-CZ" dirty="0" smtClean="0"/>
              <a:t>Obvody a obsahy geometrických útvarů</a:t>
            </a:r>
          </a:p>
          <a:p>
            <a:r>
              <a:rPr lang="cs-CZ" dirty="0" smtClean="0"/>
              <a:t>Povrchy a objemy těles</a:t>
            </a:r>
          </a:p>
          <a:p>
            <a:r>
              <a:rPr lang="cs-CZ" smtClean="0"/>
              <a:t>Hříčky s čísly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 smtClean="0"/>
              <a:t>J.A.Komenský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Didaktika jest umění jak dobře učiti. </a:t>
            </a:r>
          </a:p>
          <a:p>
            <a:r>
              <a:rPr lang="cs-CZ" i="1" dirty="0" smtClean="0"/>
              <a:t>Učiti značí působiti, aby tomu, kdo něco zná, se naučil také někdo jiný a znal to.</a:t>
            </a:r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K zamyšlení:</a:t>
            </a:r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Sám se něčemu učit</a:t>
            </a:r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Někoho něco učit</a:t>
            </a:r>
          </a:p>
          <a:p>
            <a:r>
              <a:rPr lang="cs-CZ" i="1" dirty="0" smtClean="0">
                <a:solidFill>
                  <a:schemeClr val="accent5">
                    <a:lumMod val="50000"/>
                  </a:schemeClr>
                </a:solidFill>
              </a:rPr>
              <a:t>Někoho něčemu naučit</a:t>
            </a:r>
            <a:endParaRPr lang="cs-CZ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2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matematiky a didaktiky matematiky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Matematika:</a:t>
            </a:r>
            <a:r>
              <a:rPr lang="cs-CZ" dirty="0" smtClean="0"/>
              <a:t> Poznatky jsou uspořádány v logické celky, pojmy jsou budovány deduktivním způsobem ze systému axiomů.</a:t>
            </a:r>
          </a:p>
          <a:p>
            <a:pPr algn="just"/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Didaktika matematiky</a:t>
            </a:r>
            <a:r>
              <a:rPr lang="cs-CZ" dirty="0" smtClean="0"/>
              <a:t>: </a:t>
            </a:r>
          </a:p>
          <a:p>
            <a:pPr algn="just"/>
            <a:r>
              <a:rPr lang="cs-CZ" dirty="0" smtClean="0"/>
              <a:t>Stanovení, co z matematické teorie  bude obsahem učiva příslušného stupně základní školy, které poznatky budou vybrány</a:t>
            </a:r>
          </a:p>
          <a:p>
            <a:pPr algn="just"/>
            <a:r>
              <a:rPr lang="cs-CZ" dirty="0" smtClean="0"/>
              <a:t>Jak budou poznatky prezentovány – srozumitelně a přiměřeně věku žáků</a:t>
            </a:r>
          </a:p>
          <a:p>
            <a:pPr algn="just"/>
            <a:r>
              <a:rPr lang="cs-CZ" dirty="0" smtClean="0"/>
              <a:t>Jaké metody a prostředky budou využívány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1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didaktiky matematiky a dalších disciplín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Pedagogika</a:t>
            </a:r>
          </a:p>
          <a:p>
            <a:r>
              <a:rPr lang="cs-CZ" sz="2600" i="1" dirty="0" smtClean="0">
                <a:solidFill>
                  <a:srgbClr val="0070C0"/>
                </a:solidFill>
              </a:rPr>
              <a:t>Věda zabývající se vzděláváním a výchovou v nejrůznějších sférách života společnosti</a:t>
            </a:r>
            <a:r>
              <a:rPr lang="cs-CZ" sz="26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dirty="0" smtClean="0"/>
              <a:t>Psychologie</a:t>
            </a:r>
          </a:p>
          <a:p>
            <a:r>
              <a:rPr lang="cs-CZ" sz="2600" i="1" dirty="0" smtClean="0">
                <a:solidFill>
                  <a:srgbClr val="0070C0"/>
                </a:solidFill>
              </a:rPr>
              <a:t>Věda o duševním životě, o myšlení, o chování, zákonitostech rozvoje a fungování psychiky (psychologie dítěte, osobnosti, učení aj.)</a:t>
            </a:r>
          </a:p>
          <a:p>
            <a:r>
              <a:rPr lang="cs-CZ" dirty="0" smtClean="0"/>
              <a:t>Obecná didaktika</a:t>
            </a:r>
          </a:p>
          <a:p>
            <a:r>
              <a:rPr lang="cs-CZ" sz="2600" i="1" dirty="0" smtClean="0">
                <a:solidFill>
                  <a:schemeClr val="accent5">
                    <a:lumMod val="50000"/>
                  </a:schemeClr>
                </a:solidFill>
              </a:rPr>
              <a:t>Obecné řešení cílů, obsahu, metod a organizačních forem ve vyučování </a:t>
            </a:r>
          </a:p>
          <a:p>
            <a:r>
              <a:rPr lang="cs-CZ" dirty="0" smtClean="0"/>
              <a:t>Sociologie</a:t>
            </a:r>
          </a:p>
          <a:p>
            <a:r>
              <a:rPr lang="cs-CZ" sz="2400" i="1" dirty="0" smtClean="0">
                <a:solidFill>
                  <a:srgbClr val="0070C0"/>
                </a:solidFill>
              </a:rPr>
              <a:t>Věda o společnosti, její struktuře a fungování, o sociálních skupinách, institucích, sociálních jevech a procesech </a:t>
            </a:r>
            <a:endParaRPr lang="cs-CZ" sz="2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7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Zaměření didaktiky matematiky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DM zaměřená na obsah učiva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DM zaměřená na poznávací procesy žáka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DM zaměřená na metody práce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3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Principy plynoucí z výchovně vzdělávacích cílů a rozvoje kompetencí žáků:</a:t>
            </a:r>
          </a:p>
          <a:p>
            <a:r>
              <a:rPr lang="cs-CZ" b="1" dirty="0" smtClean="0"/>
              <a:t>Princip vědeckosti</a:t>
            </a:r>
          </a:p>
          <a:p>
            <a:r>
              <a:rPr lang="cs-CZ" dirty="0" smtClean="0"/>
              <a:t>Princip cílevědomosti</a:t>
            </a:r>
          </a:p>
          <a:p>
            <a:r>
              <a:rPr lang="cs-CZ" dirty="0" smtClean="0"/>
              <a:t>Princip výchovnosti vyučování</a:t>
            </a:r>
          </a:p>
          <a:p>
            <a:r>
              <a:rPr lang="cs-CZ" dirty="0" smtClean="0"/>
              <a:t>Princip spojení školy se životem</a:t>
            </a:r>
          </a:p>
          <a:p>
            <a:r>
              <a:rPr lang="cs-CZ" dirty="0" smtClean="0"/>
              <a:t>Princip spojení teorie s praxí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83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B) Principy týkající se obsahu výuky matematiky</a:t>
            </a:r>
          </a:p>
          <a:p>
            <a:r>
              <a:rPr lang="cs-CZ" dirty="0" smtClean="0"/>
              <a:t>Princip přiměřenosti</a:t>
            </a:r>
          </a:p>
          <a:p>
            <a:r>
              <a:rPr lang="cs-CZ" dirty="0" smtClean="0"/>
              <a:t>Princip soustavnosti</a:t>
            </a:r>
          </a:p>
          <a:p>
            <a:r>
              <a:rPr lang="cs-CZ" dirty="0" smtClean="0"/>
              <a:t>Princip postupnosti</a:t>
            </a:r>
          </a:p>
          <a:p>
            <a:r>
              <a:rPr lang="cs-CZ" b="1" dirty="0" smtClean="0"/>
              <a:t>Princip názornosti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244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C) Principy, které prostřednictvím učiva ovlivňují proces učení a vyučování matematice</a:t>
            </a:r>
          </a:p>
          <a:p>
            <a:r>
              <a:rPr lang="cs-CZ" dirty="0" smtClean="0"/>
              <a:t>Princip uvědomělosti</a:t>
            </a:r>
          </a:p>
          <a:p>
            <a:r>
              <a:rPr lang="cs-CZ" dirty="0" smtClean="0"/>
              <a:t>Princip aktivnosti</a:t>
            </a:r>
          </a:p>
          <a:p>
            <a:r>
              <a:rPr lang="cs-CZ" b="1" dirty="0" smtClean="0"/>
              <a:t>Princip trvalosti</a:t>
            </a:r>
          </a:p>
          <a:p>
            <a:r>
              <a:rPr lang="cs-CZ" b="1" dirty="0" smtClean="0"/>
              <a:t>Princip individuálního přístupu k žákům</a:t>
            </a:r>
          </a:p>
          <a:p>
            <a:r>
              <a:rPr lang="cs-CZ" dirty="0" smtClean="0"/>
              <a:t>Princip zpětné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55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Klasické</a:t>
            </a:r>
          </a:p>
          <a:p>
            <a:r>
              <a:rPr lang="cs-CZ" dirty="0" smtClean="0"/>
              <a:t>Aktivizující</a:t>
            </a:r>
          </a:p>
          <a:p>
            <a:r>
              <a:rPr lang="cs-CZ" dirty="0" smtClean="0"/>
              <a:t>Komplexní</a:t>
            </a:r>
          </a:p>
          <a:p>
            <a:endParaRPr lang="cs-CZ" dirty="0"/>
          </a:p>
          <a:p>
            <a:r>
              <a:rPr lang="cs-CZ" smtClean="0"/>
              <a:t>Interaktivní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Přístupy:</a:t>
            </a:r>
          </a:p>
          <a:p>
            <a:r>
              <a:rPr lang="cs-CZ" dirty="0" err="1" smtClean="0"/>
              <a:t>Transmisivní</a:t>
            </a:r>
            <a:endParaRPr lang="cs-CZ" dirty="0" smtClean="0"/>
          </a:p>
          <a:p>
            <a:r>
              <a:rPr lang="cs-CZ" dirty="0" smtClean="0"/>
              <a:t>Konstruktivistický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17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615</Words>
  <Application>Microsoft Office PowerPoint</Application>
  <PresentationFormat>Předvádění na obrazovce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DIDAKTIKA MATEMATIKY Studium učitelství pro 1. stupeň ZŠ P 1</vt:lpstr>
      <vt:lpstr>J.A.Komenský:</vt:lpstr>
      <vt:lpstr>Vztah matematiky a didaktiky matematiky</vt:lpstr>
      <vt:lpstr>Vztah didaktiky matematiky a dalších disciplín</vt:lpstr>
      <vt:lpstr>Zaměření didaktiky matematiky</vt:lpstr>
      <vt:lpstr>Didaktické principy</vt:lpstr>
      <vt:lpstr>Didaktické principy</vt:lpstr>
      <vt:lpstr>Didaktické principy</vt:lpstr>
      <vt:lpstr>Výukové metody</vt:lpstr>
      <vt:lpstr>Interaktivní výukové metody</vt:lpstr>
      <vt:lpstr>Modely výuky</vt:lpstr>
      <vt:lpstr>Modely</vt:lpstr>
      <vt:lpstr>Je tomu tak?</vt:lpstr>
      <vt:lpstr>Problémy ?</vt:lpstr>
      <vt:lpstr>Co platí? </vt:lpstr>
      <vt:lpstr>Cíle interaktivní výuky</vt:lpstr>
      <vt:lpstr>Některé zásady interaktivní výuky</vt:lpstr>
      <vt:lpstr>Činnosti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Interaktivní metody ve výuce matematiky na 2. stupni ZŠ</dc:title>
  <dc:creator>BLAZKOVA</dc:creator>
  <cp:lastModifiedBy>Blazkova</cp:lastModifiedBy>
  <cp:revision>11</cp:revision>
  <dcterms:created xsi:type="dcterms:W3CDTF">2013-01-15T15:12:04Z</dcterms:created>
  <dcterms:modified xsi:type="dcterms:W3CDTF">2016-09-22T11:56:30Z</dcterms:modified>
</cp:coreProperties>
</file>