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omments/comment2.xml" ContentType="application/vnd.openxmlformats-officedocument.presentationml.comment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>
  <p:sldMasterIdLst>
    <p:sldMasterId id="2147483659" r:id="rId1"/>
  </p:sldMasterIdLst>
  <p:notesMasterIdLst>
    <p:notesMasterId r:id="rId6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</p:sldIdLst>
  <p:sldSz cx="9144000" cy="5143500" type="screen16x9"/>
  <p:notesSz cx="6858000" cy="9144000"/>
  <p:embeddedFontLst>
    <p:embeddedFont>
      <p:font typeface="Roboto Slab" panose="020B0604020202020204" charset="0"/>
      <p:regular r:id="rId69"/>
      <p:bold r:id="rId70"/>
    </p:embeddedFont>
    <p:embeddedFont>
      <p:font typeface="Roboto" panose="020B0604020202020204" charset="0"/>
      <p:regular r:id="rId71"/>
      <p:bold r:id="rId72"/>
      <p:italic r:id="rId73"/>
      <p:boldItalic r:id="rId7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Kateřina Hvězdová" initials="" lastIdx="6" clrIdx="0"/>
  <p:cmAuthor id="1" name="saidtpn" initials="" lastIdx="4" clrIdx="1"/>
  <p:cmAuthor id="2" name="Petra Petříková" initials="" lastIdx="1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114" y="58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font" Target="fonts/font6.fntdata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font" Target="fonts/font5.fntdata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font" Target="fonts/font1.fntdata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4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font" Target="fonts/font2.fntdata"/><Relationship Id="rId75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idx="4">
    <p:pos x="6000" y="700"/>
    <p:text>Dal bych to asi do úvodu. Stejně, jako pak ty popisy cest, které jsme měli rozebrané. Taky bych to prostě vložil chronologicky.</p:text>
  </p:cm>
  <p:cm authorId="1" idx="3">
    <p:pos x="6000" y="600"/>
    <p:text>_Re-opened_</p:text>
  </p:cm>
  <p:cm authorId="1" idx="2">
    <p:pos x="6000" y="500"/>
    <p:text>_Marked as resolved_</p:text>
  </p:cm>
  <p:cm authorId="0" idx="6">
    <p:pos x="6000" y="400"/>
    <p:text>vložíme sem i ten dopis rodičům a ostatní materiály, co po nás Eda chtěl? Kam?</p:text>
  </p:cm>
  <p:cm authorId="0" idx="3">
    <p:pos x="6000" y="300"/>
    <p:text>aha aha, to jsem nevěděla. Myslela jsem spíš, že formát prezentace jaksi divně používal 2 typy písma...</p:text>
  </p:cm>
  <p:cm authorId="1" idx="1">
    <p:pos x="6000" y="200"/>
    <p:text>soráč, já to přehazoval na Times, protože Arial blbě píše háčky, čárky a rumunskou diakritiku</p:text>
  </p:cm>
  <p:cm authorId="0" idx="2">
    <p:pos x="6000" y="100"/>
    <p:text>Pište prosím Arialem
(v prezentaci nevím proč divně přeskakuje písmo)</p:text>
  </p:cm>
  <p:cm authorId="0" idx="1">
    <p:pos x="6000" y="0"/>
    <p:text>Psala jsem Romanovi - jeho fotky můžeme volně používat v prezentaci.</p:tex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idx="5">
    <p:pos x="6000" y="200"/>
    <p:text>google to udělal modře, nechce se mi to přemalovávat...</p:text>
  </p:cm>
  <p:cm authorId="2" idx="1">
    <p:pos x="6000" y="100"/>
    <p:text>To nevím, ale asi měl...všechny trasy byly zadané, ne? :) ...btw. nechtelo by to tu trasu na mape vyznacit spis cervene? modra vypada jak reka :)</p:text>
  </p:cm>
  <p:cm authorId="0" idx="4">
    <p:pos x="6000" y="0"/>
    <p:text>Chybí nám část trasy na území Slovenska a Maďarska, ujme se toho někdo? Měl to někdo zadané od Edy?</p:tex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67826877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Shape 6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233834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Shape 12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793001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Shape 1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650628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Shape 13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150609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Shape 14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417161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Shape 1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04513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Shape 1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77317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Shape 17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547768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Shape 1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9708674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Shape 19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0073116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Shape 208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Shape 2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663840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0022486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Shape 215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Shape 2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6309702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hape 225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Shape 2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4830151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hape 236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1298331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Shape 24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3883683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Shape 252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Shape 25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2655489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Shape 260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Shape 26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8363246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Shape 269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Shape 27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3501328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Shape 2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2195102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" name="Shape 28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cs"/>
              <a:t>plovatky, okružáci, kuňky, rosničky, konopí, rákos, krtonožky, vážka modrá, pijavice koňská, doplnit foto okruzaka</a:t>
            </a:r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2614620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Shape 29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cs"/>
              <a:t>želva bahenní, pijavice lékařská</a:t>
            </a:r>
          </a:p>
        </p:txBody>
      </p:sp>
    </p:spTree>
    <p:extLst>
      <p:ext uri="{BB962C8B-B14F-4D97-AF65-F5344CB8AC3E}">
        <p14:creationId xmlns:p14="http://schemas.microsoft.com/office/powerpoint/2010/main" val="41318077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Shape 7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7816354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Shape 30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Shape 30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cs"/>
              <a:t>želva bahenní, pijavice lékařská, doplnit foto krtonozky</a:t>
            </a:r>
          </a:p>
        </p:txBody>
      </p:sp>
    </p:spTree>
    <p:extLst>
      <p:ext uri="{BB962C8B-B14F-4D97-AF65-F5344CB8AC3E}">
        <p14:creationId xmlns:p14="http://schemas.microsoft.com/office/powerpoint/2010/main" val="327433638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Shape 316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Shape 3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1630212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5" name="Shape 3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4650399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Shape 332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" name="Shape 33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cs"/>
              <a:t>vážka jaká? těžko říct takhle z hlavy, ale dohledám to ;-)</a:t>
            </a:r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9205118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Shape 341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Shape 3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2210153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Shape 348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" name="Shape 34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4038921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Shape 357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8" name="Shape 3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2065609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4" name="Shape 3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5108955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Shape 375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6" name="Shape 37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7844837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Shape 381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2" name="Shape 38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244615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Shape 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2109586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Shape 389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0" name="Shape 39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0517867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Shape 395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6" name="Shape 3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5999704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Shape 40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4" name="Shape 40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3680725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Shape 414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5" name="Shape 41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7366164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Shape 42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4" name="Shape 42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6585235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Shape 434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5" name="Shape 43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7877299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Shape 441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2" name="Shape 4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9690844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1" name="Shape 45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684169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Shape 458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9" name="Shape 4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0433400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Shape 465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6" name="Shape 4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586990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Shape 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5530050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Shape 477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8" name="Shape 4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4151290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Shape 485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6" name="Shape 4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8622778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Shape 496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7" name="Shape 49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5356212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Shape 511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2" name="Shape 51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0266831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9" name="Shape 5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5293641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Shape 524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5" name="Shape 5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3015997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Shape 536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7" name="Shape 5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48445203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Shape 542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3" name="Shape 54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48157837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Shape 552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3" name="Shape 55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42156760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Shape 561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2" name="Shape 5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364101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Shape 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13725935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Shape 570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1" name="Shape 5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92345371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Shape 576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7" name="Shape 5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82720905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Shape 584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5" name="Shape 5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24283344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Shape 590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1" name="Shape 59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83164828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Shape 597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8" name="Shape 59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776303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Shape 612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3" name="Shape 61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40044233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Shape 618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9" name="Shape 6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148241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Shape 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947397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Shape 10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529377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Shape 11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765253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/>
          <p:nvPr/>
        </p:nvSpPr>
        <p:spPr>
          <a:xfrm>
            <a:off x="1524800" y="672605"/>
            <a:ext cx="1081625" cy="1124949"/>
          </a:xfrm>
          <a:custGeom>
            <a:avLst/>
            <a:gdLst/>
            <a:ahLst/>
            <a:cxnLst/>
            <a:rect l="0" t="0" r="0" b="0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28575" cap="flat" cmpd="sng">
            <a:solidFill>
              <a:schemeClr val="accent5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11" name="Shape 11"/>
          <p:cNvSpPr/>
          <p:nvPr/>
        </p:nvSpPr>
        <p:spPr>
          <a:xfrm rot="10800000">
            <a:off x="6537562" y="3342925"/>
            <a:ext cx="1081625" cy="1124950"/>
          </a:xfrm>
          <a:custGeom>
            <a:avLst/>
            <a:gdLst/>
            <a:ahLst/>
            <a:cxnLst/>
            <a:rect l="0" t="0" r="0" b="0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28575" cap="flat" cmpd="sng">
            <a:solidFill>
              <a:schemeClr val="accent5"/>
            </a:solidFill>
            <a:prstDash val="solid"/>
            <a:miter/>
            <a:headEnd type="none" w="med" len="med"/>
            <a:tailEnd type="none" w="med" len="med"/>
          </a:ln>
        </p:spPr>
      </p:sp>
      <p:cxnSp>
        <p:nvCxnSpPr>
          <p:cNvPr id="12" name="Shape 12"/>
          <p:cNvCxnSpPr/>
          <p:nvPr/>
        </p:nvCxnSpPr>
        <p:spPr>
          <a:xfrm>
            <a:off x="4359601" y="2817463"/>
            <a:ext cx="424800" cy="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" name="Shape 13"/>
          <p:cNvSpPr txBox="1">
            <a:spLocks noGrp="1"/>
          </p:cNvSpPr>
          <p:nvPr>
            <p:ph type="ctrTitle"/>
          </p:nvPr>
        </p:nvSpPr>
        <p:spPr>
          <a:xfrm>
            <a:off x="1680301" y="1188925"/>
            <a:ext cx="5783400" cy="14573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4000"/>
            </a:lvl1pPr>
            <a:lvl2pPr lvl="1" algn="ctr">
              <a:spcBef>
                <a:spcPts val="0"/>
              </a:spcBef>
              <a:buSzPct val="100000"/>
              <a:defRPr sz="4000"/>
            </a:lvl2pPr>
            <a:lvl3pPr lvl="2" algn="ctr">
              <a:spcBef>
                <a:spcPts val="0"/>
              </a:spcBef>
              <a:buSzPct val="100000"/>
              <a:defRPr sz="4000"/>
            </a:lvl3pPr>
            <a:lvl4pPr lvl="3" algn="ctr">
              <a:spcBef>
                <a:spcPts val="0"/>
              </a:spcBef>
              <a:buSzPct val="100000"/>
              <a:defRPr sz="4000"/>
            </a:lvl4pPr>
            <a:lvl5pPr lvl="4" algn="ctr">
              <a:spcBef>
                <a:spcPts val="0"/>
              </a:spcBef>
              <a:buSzPct val="100000"/>
              <a:defRPr sz="4000"/>
            </a:lvl5pPr>
            <a:lvl6pPr lvl="5" algn="ctr">
              <a:spcBef>
                <a:spcPts val="0"/>
              </a:spcBef>
              <a:buSzPct val="100000"/>
              <a:defRPr sz="4000"/>
            </a:lvl6pPr>
            <a:lvl7pPr lvl="6" algn="ctr">
              <a:spcBef>
                <a:spcPts val="0"/>
              </a:spcBef>
              <a:buSzPct val="100000"/>
              <a:defRPr sz="4000"/>
            </a:lvl7pPr>
            <a:lvl8pPr lvl="7" algn="ctr">
              <a:spcBef>
                <a:spcPts val="0"/>
              </a:spcBef>
              <a:buSzPct val="100000"/>
              <a:defRPr sz="4000"/>
            </a:lvl8pPr>
            <a:lvl9pPr lvl="8" algn="ctr">
              <a:spcBef>
                <a:spcPts val="0"/>
              </a:spcBef>
              <a:buSzPct val="100000"/>
              <a:defRPr sz="4000"/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subTitle" idx="1"/>
          </p:nvPr>
        </p:nvSpPr>
        <p:spPr>
          <a:xfrm>
            <a:off x="1680301" y="3049450"/>
            <a:ext cx="5783400" cy="9090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cs"/>
              <a:pPr lvl="0">
                <a:spcBef>
                  <a:spcPts val="0"/>
                </a:spcBef>
                <a:buNone/>
              </a:pPr>
              <a:t>‹#›</a:t>
            </a:fld>
            <a:endParaRPr lang="c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/>
          <p:nvPr/>
        </p:nvSpPr>
        <p:spPr>
          <a:xfrm>
            <a:off x="150" y="5076825"/>
            <a:ext cx="9143700" cy="66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title"/>
          </p:nvPr>
        </p:nvSpPr>
        <p:spPr>
          <a:xfrm>
            <a:off x="387900" y="1152450"/>
            <a:ext cx="8368200" cy="15384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>
              <a:spcBef>
                <a:spcPts val="0"/>
              </a:spcBef>
              <a:buClr>
                <a:schemeClr val="accent5"/>
              </a:buClr>
              <a:buSzPct val="100000"/>
              <a:defRPr sz="13000">
                <a:solidFill>
                  <a:schemeClr val="accent5"/>
                </a:solidFill>
              </a:defRPr>
            </a:lvl1pPr>
            <a:lvl2pPr lvl="1" algn="ctr">
              <a:spcBef>
                <a:spcPts val="0"/>
              </a:spcBef>
              <a:buClr>
                <a:schemeClr val="accent5"/>
              </a:buClr>
              <a:buSzPct val="100000"/>
              <a:defRPr sz="13000">
                <a:solidFill>
                  <a:schemeClr val="accent5"/>
                </a:solidFill>
              </a:defRPr>
            </a:lvl2pPr>
            <a:lvl3pPr lvl="2" algn="ctr">
              <a:spcBef>
                <a:spcPts val="0"/>
              </a:spcBef>
              <a:buClr>
                <a:schemeClr val="accent5"/>
              </a:buClr>
              <a:buSzPct val="100000"/>
              <a:defRPr sz="13000">
                <a:solidFill>
                  <a:schemeClr val="accent5"/>
                </a:solidFill>
              </a:defRPr>
            </a:lvl3pPr>
            <a:lvl4pPr lvl="3" algn="ctr">
              <a:spcBef>
                <a:spcPts val="0"/>
              </a:spcBef>
              <a:buClr>
                <a:schemeClr val="accent5"/>
              </a:buClr>
              <a:buSzPct val="100000"/>
              <a:defRPr sz="13000">
                <a:solidFill>
                  <a:schemeClr val="accent5"/>
                </a:solidFill>
              </a:defRPr>
            </a:lvl4pPr>
            <a:lvl5pPr lvl="4" algn="ctr">
              <a:spcBef>
                <a:spcPts val="0"/>
              </a:spcBef>
              <a:buClr>
                <a:schemeClr val="accent5"/>
              </a:buClr>
              <a:buSzPct val="100000"/>
              <a:defRPr sz="13000">
                <a:solidFill>
                  <a:schemeClr val="accent5"/>
                </a:solidFill>
              </a:defRPr>
            </a:lvl5pPr>
            <a:lvl6pPr lvl="5" algn="ctr">
              <a:spcBef>
                <a:spcPts val="0"/>
              </a:spcBef>
              <a:buClr>
                <a:schemeClr val="accent5"/>
              </a:buClr>
              <a:buSzPct val="100000"/>
              <a:defRPr sz="13000">
                <a:solidFill>
                  <a:schemeClr val="accent5"/>
                </a:solidFill>
              </a:defRPr>
            </a:lvl6pPr>
            <a:lvl7pPr lvl="6" algn="ctr">
              <a:spcBef>
                <a:spcPts val="0"/>
              </a:spcBef>
              <a:buClr>
                <a:schemeClr val="accent5"/>
              </a:buClr>
              <a:buSzPct val="100000"/>
              <a:defRPr sz="13000">
                <a:solidFill>
                  <a:schemeClr val="accent5"/>
                </a:solidFill>
              </a:defRPr>
            </a:lvl7pPr>
            <a:lvl8pPr lvl="7" algn="ctr">
              <a:spcBef>
                <a:spcPts val="0"/>
              </a:spcBef>
              <a:buClr>
                <a:schemeClr val="accent5"/>
              </a:buClr>
              <a:buSzPct val="100000"/>
              <a:defRPr sz="13000">
                <a:solidFill>
                  <a:schemeClr val="accent5"/>
                </a:solidFill>
              </a:defRPr>
            </a:lvl8pPr>
            <a:lvl9pPr lvl="8" algn="ctr">
              <a:spcBef>
                <a:spcPts val="0"/>
              </a:spcBef>
              <a:buClr>
                <a:schemeClr val="accent5"/>
              </a:buClr>
              <a:buSzPct val="100000"/>
              <a:defRPr sz="130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body" idx="1"/>
          </p:nvPr>
        </p:nvSpPr>
        <p:spPr>
          <a:xfrm>
            <a:off x="387900" y="2919450"/>
            <a:ext cx="8368200" cy="1071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cs"/>
              <a:pPr lvl="0">
                <a:spcBef>
                  <a:spcPts val="0"/>
                </a:spcBef>
                <a:buNone/>
              </a:pPr>
              <a:t>‹#›</a:t>
            </a:fld>
            <a:endParaRPr lang="c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cs"/>
              <a:pPr lvl="0">
                <a:spcBef>
                  <a:spcPts val="0"/>
                </a:spcBef>
                <a:buNone/>
              </a:pPr>
              <a:t>‹#›</a:t>
            </a:fld>
            <a:endParaRPr lang="c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hape 17"/>
          <p:cNvCxnSpPr/>
          <p:nvPr/>
        </p:nvCxnSpPr>
        <p:spPr>
          <a:xfrm>
            <a:off x="4359601" y="2817463"/>
            <a:ext cx="424800" cy="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8" name="Shape 18"/>
          <p:cNvSpPr txBox="1">
            <a:spLocks noGrp="1"/>
          </p:cNvSpPr>
          <p:nvPr>
            <p:ph type="title"/>
          </p:nvPr>
        </p:nvSpPr>
        <p:spPr>
          <a:xfrm>
            <a:off x="480750" y="1764950"/>
            <a:ext cx="8222100" cy="9075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4800"/>
            </a:lvl1pPr>
            <a:lvl2pPr lvl="1" algn="ctr">
              <a:spcBef>
                <a:spcPts val="0"/>
              </a:spcBef>
              <a:buSzPct val="100000"/>
              <a:defRPr sz="4800"/>
            </a:lvl2pPr>
            <a:lvl3pPr lvl="2" algn="ctr">
              <a:spcBef>
                <a:spcPts val="0"/>
              </a:spcBef>
              <a:buSzPct val="100000"/>
              <a:defRPr sz="4800"/>
            </a:lvl3pPr>
            <a:lvl4pPr lvl="3" algn="ctr">
              <a:spcBef>
                <a:spcPts val="0"/>
              </a:spcBef>
              <a:buSzPct val="100000"/>
              <a:defRPr sz="4800"/>
            </a:lvl4pPr>
            <a:lvl5pPr lvl="4" algn="ctr">
              <a:spcBef>
                <a:spcPts val="0"/>
              </a:spcBef>
              <a:buSzPct val="100000"/>
              <a:defRPr sz="4800"/>
            </a:lvl5pPr>
            <a:lvl6pPr lvl="5" algn="ctr">
              <a:spcBef>
                <a:spcPts val="0"/>
              </a:spcBef>
              <a:buSzPct val="100000"/>
              <a:defRPr sz="4800"/>
            </a:lvl6pPr>
            <a:lvl7pPr lvl="6" algn="ctr">
              <a:spcBef>
                <a:spcPts val="0"/>
              </a:spcBef>
              <a:buSzPct val="100000"/>
              <a:defRPr sz="4800"/>
            </a:lvl7pPr>
            <a:lvl8pPr lvl="7" algn="ctr">
              <a:spcBef>
                <a:spcPts val="0"/>
              </a:spcBef>
              <a:buSzPct val="100000"/>
              <a:defRPr sz="4800"/>
            </a:lvl8pPr>
            <a:lvl9pPr lvl="8" algn="ctr"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cs"/>
              <a:pPr lvl="0">
                <a:spcBef>
                  <a:spcPts val="0"/>
                </a:spcBef>
                <a:buNone/>
              </a:pPr>
              <a:t>‹#›</a:t>
            </a:fld>
            <a:endParaRPr lang="c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hape 21"/>
          <p:cNvCxnSpPr/>
          <p:nvPr/>
        </p:nvCxnSpPr>
        <p:spPr>
          <a:xfrm>
            <a:off x="492562" y="1260283"/>
            <a:ext cx="424800" cy="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1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cs"/>
              <a:pPr lvl="0">
                <a:spcBef>
                  <a:spcPts val="0"/>
                </a:spcBef>
                <a:buNone/>
              </a:pPr>
              <a:t>‹#›</a:t>
            </a:fld>
            <a:endParaRPr lang="c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Shape 26"/>
          <p:cNvCxnSpPr/>
          <p:nvPr/>
        </p:nvCxnSpPr>
        <p:spPr>
          <a:xfrm>
            <a:off x="492562" y="1260283"/>
            <a:ext cx="424800" cy="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7" name="Shape 27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1"/>
          </p:nvPr>
        </p:nvSpPr>
        <p:spPr>
          <a:xfrm>
            <a:off x="387900" y="1489825"/>
            <a:ext cx="3999900" cy="30789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body" idx="2"/>
          </p:nvPr>
        </p:nvSpPr>
        <p:spPr>
          <a:xfrm>
            <a:off x="4756200" y="1489825"/>
            <a:ext cx="3999900" cy="30789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cs"/>
              <a:pPr lvl="0">
                <a:spcBef>
                  <a:spcPts val="0"/>
                </a:spcBef>
                <a:buNone/>
              </a:pPr>
              <a:t>‹#›</a:t>
            </a:fld>
            <a:endParaRPr lang="c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3" name="Shape 33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cs"/>
              <a:pPr lvl="0">
                <a:spcBef>
                  <a:spcPts val="0"/>
                </a:spcBef>
                <a:buNone/>
              </a:pPr>
              <a:t>‹#›</a:t>
            </a:fld>
            <a:endParaRPr lang="c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" name="Shape 35"/>
          <p:cNvCxnSpPr/>
          <p:nvPr/>
        </p:nvCxnSpPr>
        <p:spPr>
          <a:xfrm>
            <a:off x="489218" y="1412276"/>
            <a:ext cx="331500" cy="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6" name="Shape 36"/>
          <p:cNvSpPr txBox="1">
            <a:spLocks noGrp="1"/>
          </p:cNvSpPr>
          <p:nvPr>
            <p:ph type="title"/>
          </p:nvPr>
        </p:nvSpPr>
        <p:spPr>
          <a:xfrm>
            <a:off x="387900" y="555600"/>
            <a:ext cx="2808000" cy="7557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SzPct val="100000"/>
              <a:defRPr sz="2400"/>
            </a:lvl1pPr>
            <a:lvl2pPr lvl="1">
              <a:spcBef>
                <a:spcPts val="0"/>
              </a:spcBef>
              <a:buSzPct val="100000"/>
              <a:defRPr sz="2400"/>
            </a:lvl2pPr>
            <a:lvl3pPr lvl="2">
              <a:spcBef>
                <a:spcPts val="0"/>
              </a:spcBef>
              <a:buSzPct val="100000"/>
              <a:defRPr sz="2400"/>
            </a:lvl3pPr>
            <a:lvl4pPr lvl="3">
              <a:spcBef>
                <a:spcPts val="0"/>
              </a:spcBef>
              <a:buSzPct val="100000"/>
              <a:defRPr sz="2400"/>
            </a:lvl4pPr>
            <a:lvl5pPr lvl="4">
              <a:spcBef>
                <a:spcPts val="0"/>
              </a:spcBef>
              <a:buSzPct val="100000"/>
              <a:defRPr sz="2400"/>
            </a:lvl5pPr>
            <a:lvl6pPr lvl="5">
              <a:spcBef>
                <a:spcPts val="0"/>
              </a:spcBef>
              <a:buSzPct val="100000"/>
              <a:defRPr sz="2400"/>
            </a:lvl6pPr>
            <a:lvl7pPr lvl="6">
              <a:spcBef>
                <a:spcPts val="0"/>
              </a:spcBef>
              <a:buSzPct val="100000"/>
              <a:defRPr sz="2400"/>
            </a:lvl7pPr>
            <a:lvl8pPr lvl="7">
              <a:spcBef>
                <a:spcPts val="0"/>
              </a:spcBef>
              <a:buSzPct val="100000"/>
              <a:defRPr sz="2400"/>
            </a:lvl8pPr>
            <a:lvl9pPr lvl="8">
              <a:spcBef>
                <a:spcPts val="0"/>
              </a:spcBef>
              <a:buSzPct val="100000"/>
              <a:defRPr sz="2400"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body" idx="1"/>
          </p:nvPr>
        </p:nvSpPr>
        <p:spPr>
          <a:xfrm>
            <a:off x="387900" y="1594025"/>
            <a:ext cx="2808000" cy="26811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2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cs"/>
              <a:pPr lvl="0">
                <a:spcBef>
                  <a:spcPts val="0"/>
                </a:spcBef>
                <a:buNone/>
              </a:pPr>
              <a:t>‹#›</a:t>
            </a:fld>
            <a:endParaRPr lang="c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SzPct val="100000"/>
              <a:defRPr sz="4800"/>
            </a:lvl1pPr>
            <a:lvl2pPr lvl="1">
              <a:spcBef>
                <a:spcPts val="0"/>
              </a:spcBef>
              <a:buSzPct val="100000"/>
              <a:defRPr sz="4800"/>
            </a:lvl2pPr>
            <a:lvl3pPr lvl="2">
              <a:spcBef>
                <a:spcPts val="0"/>
              </a:spcBef>
              <a:buSzPct val="100000"/>
              <a:defRPr sz="4800"/>
            </a:lvl3pPr>
            <a:lvl4pPr lvl="3">
              <a:spcBef>
                <a:spcPts val="0"/>
              </a:spcBef>
              <a:buSzPct val="100000"/>
              <a:defRPr sz="4800"/>
            </a:lvl4pPr>
            <a:lvl5pPr lvl="4">
              <a:spcBef>
                <a:spcPts val="0"/>
              </a:spcBef>
              <a:buSzPct val="100000"/>
              <a:defRPr sz="4800"/>
            </a:lvl5pPr>
            <a:lvl6pPr lvl="5">
              <a:spcBef>
                <a:spcPts val="0"/>
              </a:spcBef>
              <a:buSzPct val="100000"/>
              <a:defRPr sz="4800"/>
            </a:lvl6pPr>
            <a:lvl7pPr lvl="6">
              <a:spcBef>
                <a:spcPts val="0"/>
              </a:spcBef>
              <a:buSzPct val="100000"/>
              <a:defRPr sz="4800"/>
            </a:lvl7pPr>
            <a:lvl8pPr lvl="7">
              <a:spcBef>
                <a:spcPts val="0"/>
              </a:spcBef>
              <a:buSzPct val="100000"/>
              <a:defRPr sz="4800"/>
            </a:lvl8pPr>
            <a:lvl9pPr lvl="8"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cs"/>
              <a:pPr lvl="0">
                <a:spcBef>
                  <a:spcPts val="0"/>
                </a:spcBef>
                <a:buNone/>
              </a:pPr>
              <a:t>‹#›</a:t>
            </a:fld>
            <a:endParaRPr lang="c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/>
          <p:nvPr/>
        </p:nvSpPr>
        <p:spPr>
          <a:xfrm>
            <a:off x="4572000" y="-7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44" name="Shape 44"/>
          <p:cNvCxnSpPr/>
          <p:nvPr/>
        </p:nvCxnSpPr>
        <p:spPr>
          <a:xfrm>
            <a:off x="5029675" y="4495503"/>
            <a:ext cx="540900" cy="0"/>
          </a:xfrm>
          <a:prstGeom prst="straightConnector1">
            <a:avLst/>
          </a:prstGeom>
          <a:noFill/>
          <a:ln w="38100" cap="flat" cmpd="sng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265500" y="1209075"/>
            <a:ext cx="4045200" cy="15063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3800"/>
            </a:lvl1pPr>
            <a:lvl2pPr lvl="1" algn="ctr">
              <a:spcBef>
                <a:spcPts val="0"/>
              </a:spcBef>
              <a:buSzPct val="100000"/>
              <a:defRPr sz="3800"/>
            </a:lvl2pPr>
            <a:lvl3pPr lvl="2" algn="ctr">
              <a:spcBef>
                <a:spcPts val="0"/>
              </a:spcBef>
              <a:buSzPct val="100000"/>
              <a:defRPr sz="3800"/>
            </a:lvl3pPr>
            <a:lvl4pPr lvl="3" algn="ctr">
              <a:spcBef>
                <a:spcPts val="0"/>
              </a:spcBef>
              <a:buSzPct val="100000"/>
              <a:defRPr sz="3800"/>
            </a:lvl4pPr>
            <a:lvl5pPr lvl="4" algn="ctr">
              <a:spcBef>
                <a:spcPts val="0"/>
              </a:spcBef>
              <a:buSzPct val="100000"/>
              <a:defRPr sz="3800"/>
            </a:lvl5pPr>
            <a:lvl6pPr lvl="5" algn="ctr">
              <a:spcBef>
                <a:spcPts val="0"/>
              </a:spcBef>
              <a:buSzPct val="100000"/>
              <a:defRPr sz="3800"/>
            </a:lvl6pPr>
            <a:lvl7pPr lvl="6" algn="ctr">
              <a:spcBef>
                <a:spcPts val="0"/>
              </a:spcBef>
              <a:buSzPct val="100000"/>
              <a:defRPr sz="3800"/>
            </a:lvl7pPr>
            <a:lvl8pPr lvl="7" algn="ctr">
              <a:spcBef>
                <a:spcPts val="0"/>
              </a:spcBef>
              <a:buSzPct val="100000"/>
              <a:defRPr sz="3800"/>
            </a:lvl8pPr>
            <a:lvl9pPr lvl="8" algn="ctr">
              <a:spcBef>
                <a:spcPts val="0"/>
              </a:spcBef>
              <a:buSzPct val="100000"/>
              <a:defRPr sz="3800"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subTitle" idx="1"/>
          </p:nvPr>
        </p:nvSpPr>
        <p:spPr>
          <a:xfrm>
            <a:off x="265500" y="2769000"/>
            <a:ext cx="4045200" cy="13455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None/>
              <a:defRPr sz="21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None/>
              <a:defRPr sz="21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None/>
              <a:defRPr sz="21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None/>
              <a:defRPr sz="21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None/>
              <a:defRPr sz="21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None/>
              <a:defRPr sz="21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None/>
              <a:defRPr sz="21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None/>
              <a:defRPr sz="21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None/>
              <a:defRPr sz="21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cs"/>
              <a:pPr lvl="0">
                <a:spcBef>
                  <a:spcPts val="0"/>
                </a:spcBef>
                <a:buNone/>
              </a:pPr>
              <a:t>‹#›</a:t>
            </a:fld>
            <a:endParaRPr lang="c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 txBox="1">
            <a:spLocks noGrp="1"/>
          </p:cNvSpPr>
          <p:nvPr>
            <p:ph type="body" idx="1"/>
          </p:nvPr>
        </p:nvSpPr>
        <p:spPr>
          <a:xfrm>
            <a:off x="319500" y="4233725"/>
            <a:ext cx="5998800" cy="598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Roboto Slab"/>
              <a:buNone/>
              <a:defRPr>
                <a:latin typeface="Roboto Slab"/>
                <a:ea typeface="Roboto Slab"/>
                <a:cs typeface="Roboto Slab"/>
                <a:sym typeface="Roboto Slab"/>
              </a:defRPr>
            </a:lvl1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cs"/>
              <a:pPr lvl="0">
                <a:spcBef>
                  <a:spcPts val="0"/>
                </a:spcBef>
                <a:buNone/>
              </a:pPr>
              <a:t>‹#›</a:t>
            </a:fld>
            <a:endParaRPr lang="c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Clr>
                <a:schemeClr val="dk1"/>
              </a:buClr>
              <a:buSzPct val="100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ct val="100000"/>
              <a:buFont typeface="Roboto"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Roboto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Roboto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Roboto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Roboto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Roboto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Roboto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Roboto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Roboto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cs"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pPr lvl="0" algn="r">
                <a:spcBef>
                  <a:spcPts val="0"/>
                </a:spcBef>
                <a:buNone/>
              </a:pPr>
              <a:t>‹#›</a:t>
            </a:fld>
            <a:endParaRPr lang="cs" sz="10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4" Type="http://schemas.openxmlformats.org/officeDocument/2006/relationships/comments" Target="../comments/commen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pn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jpeg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9.jpeg"/><Relationship Id="rId4" Type="http://schemas.openxmlformats.org/officeDocument/2006/relationships/image" Target="../media/image4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6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2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9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7" Type="http://schemas.openxmlformats.org/officeDocument/2006/relationships/image" Target="../media/image84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9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1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3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7" Type="http://schemas.openxmlformats.org/officeDocument/2006/relationships/image" Target="../media/image98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comments" Target="../comments/commen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 txBox="1">
            <a:spLocks noGrp="1"/>
          </p:cNvSpPr>
          <p:nvPr>
            <p:ph type="ctrTitle" idx="4294967295"/>
          </p:nvPr>
        </p:nvSpPr>
        <p:spPr>
          <a:xfrm>
            <a:off x="1744101" y="231700"/>
            <a:ext cx="5783400" cy="14573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cs" sz="3600" b="1">
                <a:latin typeface="Arial"/>
                <a:ea typeface="Arial"/>
                <a:cs typeface="Arial"/>
                <a:sym typeface="Arial"/>
              </a:rPr>
              <a:t>Expedice delta Dunaje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cs" sz="3600" b="1">
                <a:latin typeface="Arial"/>
                <a:ea typeface="Arial"/>
                <a:cs typeface="Arial"/>
                <a:sym typeface="Arial"/>
              </a:rPr>
              <a:t>28.5. - 13.6. 2016</a:t>
            </a:r>
          </a:p>
        </p:txBody>
      </p:sp>
      <p:sp>
        <p:nvSpPr>
          <p:cNvPr id="64" name="Shape 64"/>
          <p:cNvSpPr txBox="1">
            <a:spLocks noGrp="1"/>
          </p:cNvSpPr>
          <p:nvPr>
            <p:ph type="subTitle" idx="4294967295"/>
          </p:nvPr>
        </p:nvSpPr>
        <p:spPr>
          <a:xfrm>
            <a:off x="1744101" y="4044950"/>
            <a:ext cx="5783400" cy="909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cs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ZAHRANIČNÍ INTEGROVANÉ TERÉNNÍ CVIČENÍ RUMUNSKO</a:t>
            </a:r>
          </a:p>
          <a:p>
            <a:pPr lvl="0" algn="ctr">
              <a:spcBef>
                <a:spcPts val="0"/>
              </a:spcBef>
              <a:buNone/>
            </a:pP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" name="Shape 65"/>
          <p:cNvSpPr txBox="1"/>
          <p:nvPr/>
        </p:nvSpPr>
        <p:spPr>
          <a:xfrm>
            <a:off x="7925850" y="4811625"/>
            <a:ext cx="7351500" cy="857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cs" sz="1000">
                <a:solidFill>
                  <a:srgbClr val="FFFFFF"/>
                </a:solidFill>
              </a:rPr>
              <a:t>foto Josef Čmel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cs">
                <a:latin typeface="Arial"/>
                <a:ea typeface="Arial"/>
                <a:cs typeface="Arial"/>
                <a:sym typeface="Arial"/>
              </a:rPr>
              <a:t>Biogeografická charakteristika delty Dunaje</a:t>
            </a:r>
          </a:p>
        </p:txBody>
      </p:sp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139025" y="1361100"/>
            <a:ext cx="4864200" cy="34248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marL="457200" lvl="0" indent="-317500" rtl="0">
              <a:spcBef>
                <a:spcPts val="0"/>
              </a:spcBef>
              <a:buSzPct val="100000"/>
              <a:buFont typeface="Arial"/>
              <a:buChar char="●"/>
            </a:pPr>
            <a:r>
              <a:rPr lang="cs" sz="1400">
                <a:latin typeface="Arial"/>
                <a:ea typeface="Arial"/>
                <a:cs typeface="Arial"/>
                <a:sym typeface="Arial"/>
              </a:rPr>
              <a:t>řeka Dunaj je 2. největším veletokem Evropy (délka 2860  km)</a:t>
            </a:r>
          </a:p>
          <a:p>
            <a:pPr marL="457200" lvl="0" indent="-317500" rtl="0">
              <a:spcBef>
                <a:spcPts val="0"/>
              </a:spcBef>
              <a:buSzPct val="100000"/>
              <a:buFont typeface="Arial"/>
              <a:buChar char="●"/>
            </a:pPr>
            <a:r>
              <a:rPr lang="cs" sz="1400">
                <a:latin typeface="Arial"/>
                <a:ea typeface="Arial"/>
                <a:cs typeface="Arial"/>
                <a:sym typeface="Arial"/>
              </a:rPr>
              <a:t>ústí do Černého moře, před kterým se rozvětvuje na tři hlavní ramena: </a:t>
            </a:r>
          </a:p>
          <a:p>
            <a:pPr marL="914400" lvl="1" indent="-317500" rtl="0">
              <a:spcBef>
                <a:spcPts val="0"/>
              </a:spcBef>
              <a:buSzPct val="100000"/>
              <a:buFont typeface="Arial"/>
              <a:buChar char="○"/>
            </a:pPr>
            <a:r>
              <a:rPr lang="cs">
                <a:latin typeface="Arial"/>
                <a:ea typeface="Arial"/>
                <a:cs typeface="Arial"/>
                <a:sym typeface="Arial"/>
              </a:rPr>
              <a:t>Kiližské (nejsevernější, nejhlubší, nejvodnatější)</a:t>
            </a:r>
          </a:p>
          <a:p>
            <a:pPr marL="914400" lvl="1" indent="-228600" rtl="0">
              <a:spcBef>
                <a:spcPts val="0"/>
              </a:spcBef>
              <a:buFont typeface="Arial"/>
              <a:buChar char="○"/>
            </a:pPr>
            <a:r>
              <a:rPr lang="cs">
                <a:latin typeface="Arial"/>
                <a:ea typeface="Arial"/>
                <a:cs typeface="Arial"/>
                <a:sym typeface="Arial"/>
              </a:rPr>
              <a:t>Sulinské (uměle napřímeno a zkráceno pro účel lodní dopravy)</a:t>
            </a:r>
          </a:p>
          <a:p>
            <a:pPr marL="914400" lvl="1" indent="-228600" rtl="0">
              <a:spcBef>
                <a:spcPts val="0"/>
              </a:spcBef>
              <a:buFont typeface="Arial"/>
              <a:buChar char="○"/>
            </a:pPr>
            <a:r>
              <a:rPr lang="cs">
                <a:latin typeface="Arial"/>
                <a:ea typeface="Arial"/>
                <a:cs typeface="Arial"/>
                <a:sym typeface="Arial"/>
              </a:rPr>
              <a:t>Svatojiřské (nejjižnější, nejstarší)</a:t>
            </a:r>
          </a:p>
          <a:p>
            <a:pPr lvl="0" rtl="0">
              <a:spcBef>
                <a:spcPts val="0"/>
              </a:spcBef>
              <a:buNone/>
            </a:pP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lvl="0">
              <a:spcBef>
                <a:spcPts val="0"/>
              </a:spcBef>
              <a:buNone/>
            </a:pP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26" name="Shape 126" descr="danubedelta.delta-dunarii.info.jpg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8949" y="1525449"/>
            <a:ext cx="4065049" cy="2965924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Shape 127"/>
          <p:cNvSpPr txBox="1"/>
          <p:nvPr/>
        </p:nvSpPr>
        <p:spPr>
          <a:xfrm>
            <a:off x="6192975" y="4630200"/>
            <a:ext cx="6672600" cy="778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cs" b="1">
                <a:solidFill>
                  <a:srgbClr val="FFFFFF"/>
                </a:solidFill>
              </a:rPr>
              <a:t>danubedelta.delta-dunarii.info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cs">
                <a:latin typeface="Arial"/>
                <a:ea typeface="Arial"/>
                <a:cs typeface="Arial"/>
                <a:sym typeface="Arial"/>
              </a:rPr>
              <a:t>Biogeografická charakteristika delty Dunaje</a:t>
            </a:r>
          </a:p>
        </p:txBody>
      </p:sp>
      <p:sp>
        <p:nvSpPr>
          <p:cNvPr id="133" name="Shape 133"/>
          <p:cNvSpPr txBox="1">
            <a:spLocks noGrp="1"/>
          </p:cNvSpPr>
          <p:nvPr>
            <p:ph type="body" idx="1"/>
          </p:nvPr>
        </p:nvSpPr>
        <p:spPr>
          <a:xfrm>
            <a:off x="387900" y="1275606"/>
            <a:ext cx="4500300" cy="3293119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marL="457200" lvl="0" indent="-317500" rtl="0">
              <a:spcBef>
                <a:spcPts val="0"/>
              </a:spcBef>
              <a:buSzPct val="100000"/>
              <a:buFont typeface="Arial"/>
              <a:buChar char="●"/>
            </a:pPr>
            <a:r>
              <a:rPr lang="cs" sz="1400">
                <a:latin typeface="Arial"/>
                <a:ea typeface="Arial"/>
                <a:cs typeface="Arial"/>
                <a:sym typeface="Arial"/>
              </a:rPr>
              <a:t>DD je z velké části bažinaté území</a:t>
            </a:r>
          </a:p>
          <a:p>
            <a:pPr marL="457200" lvl="0" indent="-317500" rtl="0">
              <a:spcBef>
                <a:spcPts val="0"/>
              </a:spcBef>
              <a:buSzPct val="100000"/>
              <a:buFont typeface="Arial"/>
              <a:buChar char="●"/>
            </a:pPr>
            <a:r>
              <a:rPr lang="cs" sz="1400">
                <a:latin typeface="Arial"/>
                <a:ea typeface="Arial"/>
                <a:cs typeface="Arial"/>
                <a:sym typeface="Arial"/>
              </a:rPr>
              <a:t>jeho součástí jsou vyčnívající naplavené valy neboli písečné hrůdy, které mají charakter přesýpavých dun</a:t>
            </a:r>
          </a:p>
          <a:p>
            <a:pPr marL="457200" lvl="0" indent="-317500" rtl="0">
              <a:spcBef>
                <a:spcPts val="0"/>
              </a:spcBef>
              <a:buSzPct val="100000"/>
              <a:buFont typeface="Arial"/>
              <a:buChar char="●"/>
            </a:pPr>
            <a:r>
              <a:rPr lang="cs" sz="1400">
                <a:latin typeface="Arial"/>
                <a:ea typeface="Arial"/>
                <a:cs typeface="Arial"/>
                <a:sym typeface="Arial"/>
              </a:rPr>
              <a:t>po obvodu dun rostou listnaté lesy na okrajích přecházející do lesostepních formací</a:t>
            </a:r>
          </a:p>
          <a:p>
            <a:pPr marL="457200" lvl="0" indent="-317500" rtl="0">
              <a:spcBef>
                <a:spcPts val="0"/>
              </a:spcBef>
              <a:buSzPct val="100000"/>
              <a:buFont typeface="Arial"/>
              <a:buChar char="●"/>
            </a:pPr>
            <a:r>
              <a:rPr lang="cs" sz="1400">
                <a:latin typeface="Arial"/>
                <a:ea typeface="Arial"/>
                <a:cs typeface="Arial"/>
                <a:sym typeface="Arial"/>
              </a:rPr>
              <a:t>v DD žije přes 1200 druhů rostlin, 300 druhů ptáků (významné hnízdište ptáků) a 45 druhů ryb</a:t>
            </a:r>
          </a:p>
          <a:p>
            <a:pPr marL="457200" lvl="0" indent="-317500" rtl="0">
              <a:spcBef>
                <a:spcPts val="0"/>
              </a:spcBef>
              <a:buSzPct val="100000"/>
              <a:buFont typeface="Arial"/>
              <a:buChar char="●"/>
            </a:pPr>
            <a:r>
              <a:rPr lang="cs" sz="1400">
                <a:latin typeface="Arial"/>
                <a:ea typeface="Arial"/>
                <a:cs typeface="Arial"/>
                <a:sym typeface="Arial"/>
              </a:rPr>
              <a:t>DD je od r. 1991 zapsána na Seznam světového dědictví UNESCO</a:t>
            </a:r>
          </a:p>
          <a:p>
            <a:pPr lvl="0" rtl="0">
              <a:spcBef>
                <a:spcPts val="0"/>
              </a:spcBef>
              <a:buNone/>
            </a:pP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rtl="0">
              <a:spcBef>
                <a:spcPts val="0"/>
              </a:spcBef>
              <a:buNone/>
            </a:pPr>
            <a:endParaRPr/>
          </a:p>
        </p:txBody>
      </p:sp>
      <p:pic>
        <p:nvPicPr>
          <p:cNvPr id="134" name="Shape 134" descr="P6030323.jpg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4730" y="1491630"/>
            <a:ext cx="4199270" cy="3149478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Shape 135"/>
          <p:cNvSpPr txBox="1"/>
          <p:nvPr/>
        </p:nvSpPr>
        <p:spPr>
          <a:xfrm>
            <a:off x="7836475" y="4294600"/>
            <a:ext cx="1876500" cy="344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cs" sz="1000" b="1">
                <a:highlight>
                  <a:srgbClr val="FFFFFF"/>
                </a:highlight>
              </a:rPr>
              <a:t>foto Roman Daniel</a:t>
            </a:r>
          </a:p>
        </p:txBody>
      </p:sp>
      <p:cxnSp>
        <p:nvCxnSpPr>
          <p:cNvPr id="136" name="Shape 136"/>
          <p:cNvCxnSpPr/>
          <p:nvPr/>
        </p:nvCxnSpPr>
        <p:spPr>
          <a:xfrm>
            <a:off x="2322875" y="2450500"/>
            <a:ext cx="2310000" cy="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lg" len="lg"/>
            <a:tailEnd type="triangle" w="lg" len="lg"/>
          </a:ln>
        </p:spPr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cs">
                <a:latin typeface="Arial"/>
                <a:ea typeface="Arial"/>
                <a:cs typeface="Arial"/>
                <a:sym typeface="Arial"/>
              </a:rPr>
              <a:t>Bușteni</a:t>
            </a:r>
          </a:p>
        </p:txBody>
      </p:sp>
      <p:sp>
        <p:nvSpPr>
          <p:cNvPr id="142" name="Shape 142"/>
          <p:cNvSpPr txBox="1">
            <a:spLocks noGrp="1"/>
          </p:cNvSpPr>
          <p:nvPr>
            <p:ph type="body" idx="1"/>
          </p:nvPr>
        </p:nvSpPr>
        <p:spPr>
          <a:xfrm>
            <a:off x="387900" y="1521175"/>
            <a:ext cx="4308900" cy="333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  <a:buFont typeface="Arial"/>
            </a:pPr>
            <a:r>
              <a:rPr lang="cs">
                <a:latin typeface="Arial"/>
                <a:ea typeface="Arial"/>
                <a:cs typeface="Arial"/>
                <a:sym typeface="Arial"/>
              </a:rPr>
              <a:t>horské městečko s cca 8 500 obyvateli v údolí Prahova</a:t>
            </a:r>
          </a:p>
          <a:p>
            <a:pPr marL="457200" lvl="0" indent="-228600" rtl="0">
              <a:spcBef>
                <a:spcPts val="0"/>
              </a:spcBef>
              <a:buFont typeface="Arial"/>
            </a:pPr>
            <a:r>
              <a:rPr lang="cs">
                <a:latin typeface="Arial"/>
                <a:ea typeface="Arial"/>
                <a:cs typeface="Arial"/>
                <a:sym typeface="Arial"/>
              </a:rPr>
              <a:t>v pohoří Bucegi</a:t>
            </a:r>
          </a:p>
          <a:p>
            <a:pPr marL="457200" lvl="0" indent="-228600" rtl="0">
              <a:spcBef>
                <a:spcPts val="0"/>
              </a:spcBef>
              <a:buFont typeface="Arial"/>
            </a:pPr>
            <a:r>
              <a:rPr lang="cs">
                <a:latin typeface="Arial"/>
                <a:ea typeface="Arial"/>
                <a:cs typeface="Arial"/>
                <a:sym typeface="Arial"/>
              </a:rPr>
              <a:t>vyhledávané pro horskou turistiku a horolezectví</a:t>
            </a:r>
          </a:p>
          <a:p>
            <a:pPr marL="457200" lvl="0" indent="-228600">
              <a:spcBef>
                <a:spcPts val="0"/>
              </a:spcBef>
              <a:buFont typeface="Arial"/>
            </a:pPr>
            <a:r>
              <a:rPr lang="cs">
                <a:latin typeface="Arial"/>
                <a:ea typeface="Arial"/>
                <a:cs typeface="Arial"/>
                <a:sym typeface="Arial"/>
              </a:rPr>
              <a:t>zajímavost - partnerské město na ostrově Djerba (Tunisko)</a:t>
            </a:r>
          </a:p>
          <a:p>
            <a:pPr lvl="0" rtl="0">
              <a:spcBef>
                <a:spcPts val="0"/>
              </a:spcBef>
              <a:buNone/>
            </a:pP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43" name="Shape 143" descr="hory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98000" y="510074"/>
            <a:ext cx="4189349" cy="4253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cs">
                <a:latin typeface="Arial"/>
                <a:ea typeface="Arial"/>
                <a:cs typeface="Arial"/>
                <a:sym typeface="Arial"/>
              </a:rPr>
              <a:t>Bușteni</a:t>
            </a:r>
          </a:p>
        </p:txBody>
      </p:sp>
      <p:sp>
        <p:nvSpPr>
          <p:cNvPr id="149" name="Shape 149"/>
          <p:cNvSpPr txBox="1">
            <a:spLocks noGrp="1"/>
          </p:cNvSpPr>
          <p:nvPr>
            <p:ph type="body" idx="1"/>
          </p:nvPr>
        </p:nvSpPr>
        <p:spPr>
          <a:xfrm>
            <a:off x="387900" y="4404924"/>
            <a:ext cx="4092600" cy="386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cs">
                <a:latin typeface="Arial"/>
                <a:ea typeface="Arial"/>
                <a:cs typeface="Arial"/>
                <a:sym typeface="Arial"/>
              </a:rPr>
              <a:t>Rumuni = specialisté kabeláři</a:t>
            </a:r>
          </a:p>
        </p:txBody>
      </p:sp>
      <p:pic>
        <p:nvPicPr>
          <p:cNvPr id="150" name="Shape 150" descr="IMG_2705.JPG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900" y="1239812"/>
            <a:ext cx="4092549" cy="3069403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Shape 151"/>
          <p:cNvSpPr txBox="1"/>
          <p:nvPr/>
        </p:nvSpPr>
        <p:spPr>
          <a:xfrm>
            <a:off x="4758775" y="4385125"/>
            <a:ext cx="3603300" cy="426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cs" sz="1800">
                <a:solidFill>
                  <a:srgbClr val="FFFFFF"/>
                </a:solidFill>
              </a:rPr>
              <a:t>Skalnaté vrcholky pohoří Bucegi</a:t>
            </a:r>
          </a:p>
        </p:txBody>
      </p:sp>
      <p:pic>
        <p:nvPicPr>
          <p:cNvPr id="152" name="Shape 152" descr="10 ve směnárenském městečku.JPG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6150" y="1239825"/>
            <a:ext cx="4092599" cy="3069469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Shape 153"/>
          <p:cNvSpPr txBox="1"/>
          <p:nvPr/>
        </p:nvSpPr>
        <p:spPr>
          <a:xfrm>
            <a:off x="387900" y="4084175"/>
            <a:ext cx="7351500" cy="857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cs" sz="1000" b="1">
                <a:highlight>
                  <a:srgbClr val="FFFFFF"/>
                </a:highlight>
              </a:rPr>
              <a:t>foto KH</a:t>
            </a:r>
          </a:p>
        </p:txBody>
      </p:sp>
      <p:sp>
        <p:nvSpPr>
          <p:cNvPr id="154" name="Shape 154"/>
          <p:cNvSpPr txBox="1"/>
          <p:nvPr/>
        </p:nvSpPr>
        <p:spPr>
          <a:xfrm>
            <a:off x="4773375" y="4084175"/>
            <a:ext cx="867900" cy="242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cs" sz="1000" b="1">
                <a:highlight>
                  <a:srgbClr val="FFFFFF"/>
                </a:highlight>
              </a:rPr>
              <a:t>foto PŠ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 txBox="1">
            <a:spLocks noGrp="1"/>
          </p:cNvSpPr>
          <p:nvPr>
            <p:ph type="title"/>
          </p:nvPr>
        </p:nvSpPr>
        <p:spPr>
          <a:xfrm>
            <a:off x="160500" y="515075"/>
            <a:ext cx="8823000" cy="4119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cs" sz="1900">
                <a:latin typeface="Arial"/>
                <a:ea typeface="Arial"/>
                <a:cs typeface="Arial"/>
                <a:sym typeface="Arial"/>
              </a:rPr>
              <a:t>29. 5.  Přejezd z Jižních Karpat do Valašské nížiny a údolí řeky Ialomita v župě Ialomita</a:t>
            </a:r>
          </a:p>
        </p:txBody>
      </p:sp>
      <p:sp>
        <p:nvSpPr>
          <p:cNvPr id="160" name="Shape 160"/>
          <p:cNvSpPr txBox="1">
            <a:spLocks noGrp="1"/>
          </p:cNvSpPr>
          <p:nvPr>
            <p:ph type="body" idx="1"/>
          </p:nvPr>
        </p:nvSpPr>
        <p:spPr>
          <a:xfrm flipH="1">
            <a:off x="242425" y="4579549"/>
            <a:ext cx="8368200" cy="4119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sz="14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61" name="Shape 161" descr="hory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287" y="1001262"/>
            <a:ext cx="9039424" cy="3503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 txBox="1">
            <a:spLocks noGrp="1"/>
          </p:cNvSpPr>
          <p:nvPr>
            <p:ph type="title"/>
          </p:nvPr>
        </p:nvSpPr>
        <p:spPr>
          <a:xfrm>
            <a:off x="387900" y="467525"/>
            <a:ext cx="8368200" cy="6861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cs" sz="2400">
                <a:latin typeface="Arial"/>
                <a:ea typeface="Arial"/>
                <a:cs typeface="Arial"/>
                <a:sym typeface="Arial"/>
              </a:rPr>
              <a:t>29. 5.  Step u řeky Ialomita a městečko Ciochina</a:t>
            </a:r>
          </a:p>
        </p:txBody>
      </p:sp>
      <p:sp>
        <p:nvSpPr>
          <p:cNvPr id="167" name="Shape 167"/>
          <p:cNvSpPr txBox="1">
            <a:spLocks noGrp="1"/>
          </p:cNvSpPr>
          <p:nvPr>
            <p:ph type="body" idx="1"/>
          </p:nvPr>
        </p:nvSpPr>
        <p:spPr>
          <a:xfrm>
            <a:off x="4858275" y="1720850"/>
            <a:ext cx="3983400" cy="30813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  <a:buFont typeface="Arial"/>
            </a:pPr>
            <a:r>
              <a:rPr lang="cs">
                <a:latin typeface="Arial"/>
                <a:ea typeface="Arial"/>
                <a:cs typeface="Arial"/>
                <a:sym typeface="Arial"/>
              </a:rPr>
              <a:t>step Valašské nížiny</a:t>
            </a:r>
          </a:p>
          <a:p>
            <a:pPr marL="457200" lvl="0" indent="-228600" rtl="0">
              <a:spcBef>
                <a:spcPts val="0"/>
              </a:spcBef>
              <a:buFont typeface="Arial"/>
            </a:pPr>
            <a:r>
              <a:rPr lang="cs">
                <a:latin typeface="Arial"/>
                <a:ea typeface="Arial"/>
                <a:cs typeface="Arial"/>
                <a:sym typeface="Arial"/>
              </a:rPr>
              <a:t>městečko Ciochina (3 500 obyv.)</a:t>
            </a:r>
          </a:p>
          <a:p>
            <a:pPr marL="457200" lvl="0" indent="-228600" rtl="0">
              <a:spcBef>
                <a:spcPts val="0"/>
              </a:spcBef>
              <a:buFont typeface="Arial"/>
            </a:pPr>
            <a:r>
              <a:rPr lang="cs">
                <a:latin typeface="Arial"/>
                <a:ea typeface="Arial"/>
                <a:cs typeface="Arial"/>
                <a:sym typeface="Arial"/>
              </a:rPr>
              <a:t>zemědělský kraj</a:t>
            </a:r>
          </a:p>
          <a:p>
            <a:pPr marL="457200" lvl="0" indent="-228600" rtl="0">
              <a:spcBef>
                <a:spcPts val="0"/>
              </a:spcBef>
              <a:buFont typeface="Arial"/>
            </a:pPr>
            <a:r>
              <a:rPr lang="cs">
                <a:latin typeface="Arial"/>
                <a:ea typeface="Arial"/>
                <a:cs typeface="Arial"/>
                <a:sym typeface="Arial"/>
              </a:rPr>
              <a:t>rozšířené pastevectví</a:t>
            </a:r>
          </a:p>
          <a:p>
            <a:pPr lvl="0" rtl="0">
              <a:spcBef>
                <a:spcPts val="0"/>
              </a:spcBef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  <a:p>
            <a:pPr marL="457200" lvl="0" indent="-228600">
              <a:spcBef>
                <a:spcPts val="0"/>
              </a:spcBef>
              <a:buFont typeface="Arial"/>
            </a:pPr>
            <a:r>
              <a:rPr lang="cs">
                <a:latin typeface="Arial"/>
                <a:ea typeface="Arial"/>
                <a:cs typeface="Arial"/>
                <a:sym typeface="Arial"/>
              </a:rPr>
              <a:t>řeka Ialomita - levostranný přítok Dunaje</a:t>
            </a:r>
          </a:p>
        </p:txBody>
      </p:sp>
      <p:pic>
        <p:nvPicPr>
          <p:cNvPr id="168" name="Shape 168" descr="IMG_2715.JPG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325" y="1394400"/>
            <a:ext cx="4675495" cy="3506595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Shape 169"/>
          <p:cNvSpPr txBox="1"/>
          <p:nvPr/>
        </p:nvSpPr>
        <p:spPr>
          <a:xfrm>
            <a:off x="283325" y="4530800"/>
            <a:ext cx="4288500" cy="370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cs" sz="1000" b="1">
                <a:highlight>
                  <a:srgbClr val="FFFFFF"/>
                </a:highlight>
              </a:rPr>
              <a:t>foto KH, step u městečka Ciochina, první tábořiště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cs">
                <a:latin typeface="Arial"/>
                <a:ea typeface="Arial"/>
                <a:cs typeface="Arial"/>
                <a:sym typeface="Arial"/>
              </a:rPr>
              <a:t>Hodnocení “tábořiště step”</a:t>
            </a:r>
          </a:p>
        </p:txBody>
      </p:sp>
      <p:sp>
        <p:nvSpPr>
          <p:cNvPr id="175" name="Shape 175"/>
          <p:cNvSpPr txBox="1">
            <a:spLocks noGrp="1"/>
          </p:cNvSpPr>
          <p:nvPr>
            <p:ph type="body" idx="1"/>
          </p:nvPr>
        </p:nvSpPr>
        <p:spPr>
          <a:xfrm>
            <a:off x="387900" y="1489825"/>
            <a:ext cx="3862200" cy="3487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317500"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Char char="●"/>
            </a:pPr>
            <a:r>
              <a:rPr lang="cs"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poloha: u řeky Ialomita, cca 0,5 km od Ciochiny</a:t>
            </a:r>
          </a:p>
          <a:p>
            <a:pPr marL="457200" lvl="0" indent="-317500"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Char char="●"/>
            </a:pPr>
            <a:r>
              <a:rPr lang="cs"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velikost: celá step</a:t>
            </a:r>
          </a:p>
          <a:p>
            <a:pPr marL="457200" lvl="0" indent="-317500"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Char char="●"/>
            </a:pPr>
            <a:r>
              <a:rPr lang="cs"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nerovnosti: poměrně rovné</a:t>
            </a:r>
          </a:p>
          <a:p>
            <a:pPr marL="457200" lvl="0" indent="-317500"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Char char="●"/>
            </a:pPr>
            <a:r>
              <a:rPr lang="cs"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využívanost: nevyužívané</a:t>
            </a:r>
          </a:p>
          <a:p>
            <a:pPr marL="457200" lvl="0" indent="-317500"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Char char="●"/>
            </a:pPr>
            <a:r>
              <a:rPr lang="cs"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podmáčenost: při větších deštích nebo při vzestupu hladiny</a:t>
            </a:r>
          </a:p>
          <a:p>
            <a:pPr marL="457200" lvl="0" indent="-317500"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Char char="●"/>
            </a:pPr>
            <a:r>
              <a:rPr lang="cs"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počet nocí: 2 (první a poslední)</a:t>
            </a:r>
          </a:p>
          <a:p>
            <a:pPr marL="457200" lvl="0" indent="-317500"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Char char="●"/>
            </a:pPr>
            <a:r>
              <a:rPr lang="cs"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místo využívané k pastvě skotu a ovcí</a:t>
            </a:r>
          </a:p>
          <a:p>
            <a:pPr lvl="0">
              <a:spcBef>
                <a:spcPts val="0"/>
              </a:spcBef>
              <a:buNone/>
            </a:pPr>
            <a:endParaRPr sz="14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6" name="Shape 176" descr="Delta-ostatni_0022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09699" y="1344924"/>
            <a:ext cx="4926550" cy="3696475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Shape 177"/>
          <p:cNvSpPr txBox="1"/>
          <p:nvPr/>
        </p:nvSpPr>
        <p:spPr>
          <a:xfrm>
            <a:off x="4109700" y="4569175"/>
            <a:ext cx="7351500" cy="857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cs" sz="1200" b="1">
                <a:highlight>
                  <a:srgbClr val="FFFFFF"/>
                </a:highlight>
              </a:rPr>
              <a:t>foto Josef Čmel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Shape 182" descr="13 Most přes Dunaj na pomezí kraje Ialomita.JPG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574" y="1769174"/>
            <a:ext cx="4397697" cy="3298273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Shape 183"/>
          <p:cNvSpPr txBox="1">
            <a:spLocks noGrp="1"/>
          </p:cNvSpPr>
          <p:nvPr>
            <p:ph type="title"/>
          </p:nvPr>
        </p:nvSpPr>
        <p:spPr>
          <a:xfrm>
            <a:off x="387900" y="201325"/>
            <a:ext cx="8368200" cy="6861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cs">
                <a:latin typeface="Arial"/>
                <a:ea typeface="Arial"/>
                <a:cs typeface="Arial"/>
                <a:sym typeface="Arial"/>
              </a:rPr>
              <a:t>První pohled na Dunaj v Rumunsku</a:t>
            </a:r>
          </a:p>
        </p:txBody>
      </p:sp>
      <p:pic>
        <p:nvPicPr>
          <p:cNvPr id="184" name="Shape 184" descr="hory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58924" y="887424"/>
            <a:ext cx="5150824" cy="29311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5" name="Shape 185"/>
          <p:cNvCxnSpPr/>
          <p:nvPr/>
        </p:nvCxnSpPr>
        <p:spPr>
          <a:xfrm rot="10800000" flipH="1">
            <a:off x="2633550" y="1730425"/>
            <a:ext cx="1844400" cy="1901400"/>
          </a:xfrm>
          <a:prstGeom prst="straightConnector1">
            <a:avLst/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lg" len="lg"/>
            <a:tailEnd type="stealth" w="lg" len="lg"/>
          </a:ln>
        </p:spPr>
      </p:cxnSp>
      <p:sp>
        <p:nvSpPr>
          <p:cNvPr id="186" name="Shape 186"/>
          <p:cNvSpPr txBox="1"/>
          <p:nvPr/>
        </p:nvSpPr>
        <p:spPr>
          <a:xfrm>
            <a:off x="4715675" y="3983600"/>
            <a:ext cx="4164300" cy="922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cs" sz="1800">
                <a:solidFill>
                  <a:srgbClr val="FFFFFF"/>
                </a:solidFill>
              </a:rPr>
              <a:t>Zpoplatněný přejezd mostu mezi župami Ialomita a Constanța</a:t>
            </a:r>
          </a:p>
        </p:txBody>
      </p:sp>
      <p:sp>
        <p:nvSpPr>
          <p:cNvPr id="187" name="Shape 187"/>
          <p:cNvSpPr txBox="1"/>
          <p:nvPr/>
        </p:nvSpPr>
        <p:spPr>
          <a:xfrm>
            <a:off x="178675" y="4709550"/>
            <a:ext cx="2590800" cy="434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cs" sz="1000" b="1">
                <a:highlight>
                  <a:srgbClr val="FFFFFF"/>
                </a:highlight>
              </a:rPr>
              <a:t>foto PŠ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Shape 192" descr="hory.png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7425" y="2465200"/>
            <a:ext cx="4246575" cy="2678299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Shape 193"/>
          <p:cNvSpPr txBox="1">
            <a:spLocks noGrp="1"/>
          </p:cNvSpPr>
          <p:nvPr>
            <p:ph type="title"/>
          </p:nvPr>
        </p:nvSpPr>
        <p:spPr>
          <a:xfrm>
            <a:off x="293700" y="114100"/>
            <a:ext cx="8556600" cy="5610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cs" sz="2400">
                <a:latin typeface="Arial"/>
                <a:ea typeface="Arial"/>
                <a:cs typeface="Arial"/>
                <a:sym typeface="Arial"/>
              </a:rPr>
              <a:t>30. 5. zastávka u jezera Hazarlic</a:t>
            </a:r>
          </a:p>
        </p:txBody>
      </p:sp>
      <p:pic>
        <p:nvPicPr>
          <p:cNvPr id="194" name="Shape 194" descr="14 První bio zastávka (želva).JPG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272075"/>
            <a:ext cx="3828623" cy="2871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Shape 195" descr="15 První bio zastávka (želva).JPG"/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1732" y="1980199"/>
            <a:ext cx="3571069" cy="26783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Shape 196" descr="IMG_2728.JPG"/>
          <p:cNvPicPr preferRelativeResize="0"/>
          <p:nvPr/>
        </p:nvPicPr>
        <p:blipFill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2042" y="627575"/>
            <a:ext cx="2870461" cy="21528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Shape 197" descr="IMG_2740.JPG"/>
          <p:cNvPicPr preferRelativeResize="0"/>
          <p:nvPr/>
        </p:nvPicPr>
        <p:blipFill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600" y="627563"/>
            <a:ext cx="2870472" cy="21528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Shape 198" descr="IMG_2723.JPG"/>
          <p:cNvPicPr preferRelativeResize="0"/>
          <p:nvPr/>
        </p:nvPicPr>
        <p:blipFill>
          <a:blip r:embed="rId8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1474" y="627574"/>
            <a:ext cx="2870472" cy="2152846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Shape 199"/>
          <p:cNvSpPr txBox="1"/>
          <p:nvPr/>
        </p:nvSpPr>
        <p:spPr>
          <a:xfrm>
            <a:off x="12" y="2522787"/>
            <a:ext cx="3828600" cy="344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cs" sz="1000" b="1">
                <a:highlight>
                  <a:srgbClr val="FFFFFF"/>
                </a:highlight>
              </a:rPr>
              <a:t>foto KH, perleťovec červený (</a:t>
            </a:r>
            <a:r>
              <a:rPr lang="cs" sz="1000" b="1" i="1">
                <a:highlight>
                  <a:srgbClr val="FFFFFF"/>
                </a:highlight>
              </a:rPr>
              <a:t>Argynnis pandora</a:t>
            </a:r>
            <a:r>
              <a:rPr lang="cs" sz="1000" b="1">
                <a:highlight>
                  <a:srgbClr val="FFFFFF"/>
                </a:highlight>
              </a:rPr>
              <a:t>)     </a:t>
            </a:r>
            <a:r>
              <a:rPr lang="cs" sz="1000">
                <a:solidFill>
                  <a:schemeClr val="dk1"/>
                </a:solidFill>
              </a:rPr>
              <a:t>  </a:t>
            </a:r>
          </a:p>
          <a:p>
            <a:pPr lvl="0">
              <a:spcBef>
                <a:spcPts val="0"/>
              </a:spcBef>
              <a:buNone/>
            </a:pPr>
            <a:endParaRPr sz="1200">
              <a:solidFill>
                <a:schemeClr val="dk1"/>
              </a:solidFill>
            </a:endParaRPr>
          </a:p>
          <a:p>
            <a:pPr lvl="0">
              <a:spcBef>
                <a:spcPts val="0"/>
              </a:spcBef>
              <a:buNone/>
            </a:pPr>
            <a:endParaRPr sz="1200">
              <a:solidFill>
                <a:schemeClr val="dk1"/>
              </a:solidFill>
            </a:endParaRPr>
          </a:p>
          <a:p>
            <a:pPr lvl="0">
              <a:spcBef>
                <a:spcPts val="0"/>
              </a:spcBef>
              <a:buNone/>
            </a:pPr>
            <a:endParaRPr sz="1200">
              <a:solidFill>
                <a:schemeClr val="dk1"/>
              </a:solidFill>
            </a:endParaRPr>
          </a:p>
          <a:p>
            <a:pPr lvl="0">
              <a:spcBef>
                <a:spcPts val="0"/>
              </a:spcBef>
              <a:buNone/>
            </a:pPr>
            <a:endParaRPr sz="1200">
              <a:solidFill>
                <a:schemeClr val="dk1"/>
              </a:solidFill>
            </a:endParaRPr>
          </a:p>
          <a:p>
            <a:pPr lvl="0">
              <a:spcBef>
                <a:spcPts val="0"/>
              </a:spcBef>
              <a:buNone/>
            </a:pPr>
            <a:endParaRPr sz="1200">
              <a:solidFill>
                <a:schemeClr val="dk1"/>
              </a:solidFill>
            </a:endParaRPr>
          </a:p>
          <a:p>
            <a:pPr lvl="0">
              <a:spcBef>
                <a:spcPts val="0"/>
              </a:spcBef>
              <a:buNone/>
            </a:pPr>
            <a:endParaRPr sz="1200">
              <a:solidFill>
                <a:schemeClr val="dk1"/>
              </a:solidFill>
            </a:endParaRPr>
          </a:p>
          <a:p>
            <a:pPr lvl="0">
              <a:spcBef>
                <a:spcPts val="0"/>
              </a:spcBef>
              <a:buNone/>
            </a:pPr>
            <a:endParaRPr sz="1200">
              <a:solidFill>
                <a:schemeClr val="dk1"/>
              </a:solidFill>
            </a:endParaRPr>
          </a:p>
          <a:p>
            <a:pPr lvl="0">
              <a:spcBef>
                <a:spcPts val="0"/>
              </a:spcBef>
              <a:buNone/>
            </a:pPr>
            <a:endParaRPr sz="1200">
              <a:solidFill>
                <a:schemeClr val="dk1"/>
              </a:solidFill>
            </a:endParaRPr>
          </a:p>
          <a:p>
            <a:pPr lvl="0">
              <a:spcBef>
                <a:spcPts val="0"/>
              </a:spcBef>
              <a:buNone/>
            </a:pPr>
            <a:r>
              <a:rPr lang="cs" sz="1200">
                <a:solidFill>
                  <a:schemeClr val="dk1"/>
                </a:solidFill>
              </a:rPr>
              <a:t>                                                                                          </a:t>
            </a:r>
          </a:p>
        </p:txBody>
      </p:sp>
      <p:sp>
        <p:nvSpPr>
          <p:cNvPr id="200" name="Shape 200"/>
          <p:cNvSpPr txBox="1"/>
          <p:nvPr/>
        </p:nvSpPr>
        <p:spPr>
          <a:xfrm>
            <a:off x="6331375" y="784000"/>
            <a:ext cx="2613300" cy="344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01" name="Shape 201"/>
          <p:cNvSpPr txBox="1"/>
          <p:nvPr/>
        </p:nvSpPr>
        <p:spPr>
          <a:xfrm>
            <a:off x="7371526" y="2496850"/>
            <a:ext cx="2396400" cy="396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cs" sz="1000" b="1">
                <a:highlight>
                  <a:srgbClr val="FFFFFF"/>
                </a:highlight>
              </a:rPr>
              <a:t>foto KH, šmel okoličnatý</a:t>
            </a:r>
          </a:p>
          <a:p>
            <a:pPr lvl="0">
              <a:spcBef>
                <a:spcPts val="0"/>
              </a:spcBef>
              <a:buNone/>
            </a:pPr>
            <a:endParaRPr b="1">
              <a:highlight>
                <a:srgbClr val="FFFFFF"/>
              </a:highlight>
            </a:endParaRPr>
          </a:p>
        </p:txBody>
      </p:sp>
      <p:sp>
        <p:nvSpPr>
          <p:cNvPr id="202" name="Shape 202"/>
          <p:cNvSpPr txBox="1"/>
          <p:nvPr/>
        </p:nvSpPr>
        <p:spPr>
          <a:xfrm>
            <a:off x="2462175" y="4563400"/>
            <a:ext cx="7425300" cy="86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03" name="Shape 203"/>
          <p:cNvSpPr txBox="1"/>
          <p:nvPr/>
        </p:nvSpPr>
        <p:spPr>
          <a:xfrm>
            <a:off x="3441900" y="4413700"/>
            <a:ext cx="2797200" cy="24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cs" sz="1000" b="1">
                <a:highlight>
                  <a:srgbClr val="FFFFFF"/>
                </a:highlight>
              </a:rPr>
              <a:t>Želva žlutohnědá (</a:t>
            </a:r>
            <a:r>
              <a:rPr lang="cs" sz="1000" b="1" i="1">
                <a:highlight>
                  <a:srgbClr val="FFFFFF"/>
                </a:highlight>
              </a:rPr>
              <a:t>Testudo graeca</a:t>
            </a:r>
            <a:r>
              <a:rPr lang="cs" sz="1000" b="1">
                <a:highlight>
                  <a:srgbClr val="FFFFFF"/>
                </a:highlight>
              </a:rPr>
              <a:t>)</a:t>
            </a:r>
          </a:p>
        </p:txBody>
      </p:sp>
      <p:sp>
        <p:nvSpPr>
          <p:cNvPr id="204" name="Shape 204"/>
          <p:cNvSpPr txBox="1"/>
          <p:nvPr/>
        </p:nvSpPr>
        <p:spPr>
          <a:xfrm>
            <a:off x="76575" y="4824425"/>
            <a:ext cx="1710300" cy="24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cs" sz="1000" b="1">
                <a:highlight>
                  <a:srgbClr val="FFFFFF"/>
                </a:highlight>
              </a:rPr>
              <a:t>foto PŠ pohled na jezero</a:t>
            </a:r>
          </a:p>
        </p:txBody>
      </p:sp>
      <p:sp>
        <p:nvSpPr>
          <p:cNvPr id="205" name="Shape 205"/>
          <p:cNvSpPr txBox="1"/>
          <p:nvPr/>
        </p:nvSpPr>
        <p:spPr>
          <a:xfrm>
            <a:off x="2801725" y="4413700"/>
            <a:ext cx="1710300" cy="24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cs" sz="1000" b="1">
                <a:highlight>
                  <a:srgbClr val="FFFFFF"/>
                </a:highlight>
              </a:rPr>
              <a:t>foto PŠ</a:t>
            </a:r>
          </a:p>
        </p:txBody>
      </p:sp>
      <p:sp>
        <p:nvSpPr>
          <p:cNvPr id="206" name="Shape 206"/>
          <p:cNvSpPr txBox="1"/>
          <p:nvPr/>
        </p:nvSpPr>
        <p:spPr>
          <a:xfrm>
            <a:off x="4254200" y="2496850"/>
            <a:ext cx="2118600" cy="24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cs" sz="1000" b="1">
                <a:highlight>
                  <a:srgbClr val="FFFFFF"/>
                </a:highlight>
              </a:rPr>
              <a:t>foto KH, jezero Harazlic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 txBox="1">
            <a:spLocks noGrp="1"/>
          </p:cNvSpPr>
          <p:nvPr>
            <p:ph type="title"/>
          </p:nvPr>
        </p:nvSpPr>
        <p:spPr>
          <a:xfrm>
            <a:off x="387900" y="330200"/>
            <a:ext cx="8368200" cy="6861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cs">
                <a:latin typeface="Arial"/>
                <a:ea typeface="Arial"/>
                <a:cs typeface="Arial"/>
                <a:sym typeface="Arial"/>
              </a:rPr>
              <a:t>Tulcea - Nufaru (Brațul Sfintu Gheorghe)</a:t>
            </a:r>
          </a:p>
        </p:txBody>
      </p:sp>
      <p:sp>
        <p:nvSpPr>
          <p:cNvPr id="212" name="Shape 212"/>
          <p:cNvSpPr txBox="1">
            <a:spLocks noGrp="1"/>
          </p:cNvSpPr>
          <p:nvPr>
            <p:ph type="body" idx="1"/>
          </p:nvPr>
        </p:nvSpPr>
        <p:spPr>
          <a:xfrm>
            <a:off x="387900" y="4672474"/>
            <a:ext cx="8680200" cy="4329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cs">
                <a:latin typeface="Arial"/>
                <a:ea typeface="Arial"/>
                <a:cs typeface="Arial"/>
                <a:sym typeface="Arial"/>
              </a:rPr>
              <a:t>Zastávka ve městě Tulcea -</a:t>
            </a:r>
            <a:r>
              <a:rPr lang="cs" sz="1400">
                <a:latin typeface="Arial"/>
                <a:ea typeface="Arial"/>
                <a:cs typeface="Arial"/>
                <a:sym typeface="Arial"/>
              </a:rPr>
              <a:t>&gt; </a:t>
            </a:r>
            <a:r>
              <a:rPr lang="cs">
                <a:latin typeface="Arial"/>
                <a:ea typeface="Arial"/>
                <a:cs typeface="Arial"/>
                <a:sym typeface="Arial"/>
              </a:rPr>
              <a:t>táboříme u městečka Nufăru </a:t>
            </a:r>
            <a:r>
              <a:rPr lang="cs" sz="1400">
                <a:latin typeface="Arial"/>
                <a:ea typeface="Arial"/>
                <a:cs typeface="Arial"/>
                <a:sym typeface="Arial"/>
              </a:rPr>
              <a:t>(další den vyplouváme)</a:t>
            </a:r>
          </a:p>
        </p:txBody>
      </p:sp>
      <p:pic>
        <p:nvPicPr>
          <p:cNvPr id="213" name="Shape 213" descr="hory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7900" y="1060449"/>
            <a:ext cx="7387249" cy="3567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cs">
                <a:latin typeface="Arial"/>
                <a:ea typeface="Arial"/>
                <a:cs typeface="Arial"/>
                <a:sym typeface="Arial"/>
              </a:rPr>
              <a:t>Účel a program expedice</a:t>
            </a:r>
          </a:p>
        </p:txBody>
      </p:sp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293550" y="1378399"/>
            <a:ext cx="8462700" cy="3366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30480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</a:pPr>
            <a:r>
              <a:rPr lang="cs" sz="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Zahraniční terénní praxe z geografie a biologie</a:t>
            </a:r>
          </a:p>
          <a:p>
            <a:pPr marL="457200" lvl="0" indent="-30480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/>
              <a:buChar char="●"/>
            </a:pPr>
            <a:r>
              <a:rPr lang="cs" sz="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Pozorování fyzickogeografických podmínek Rumunska a delty</a:t>
            </a:r>
          </a:p>
          <a:p>
            <a:pPr marL="457200" lvl="0" indent="-30480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/>
              <a:buChar char="●"/>
            </a:pPr>
            <a:r>
              <a:rPr lang="cs" sz="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Seznámení se kulturními zvyky a odlišnostmi obyvatel Rumunska, hlavně oblasti Dobrudža a Delty Dunaje</a:t>
            </a:r>
          </a:p>
          <a:p>
            <a:pPr marL="457200" lvl="0" indent="-30480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/>
              <a:buChar char="●"/>
            </a:pPr>
            <a:r>
              <a:rPr lang="cs" sz="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Pozorování a obecně přírodovědný výzkum v biotopech mezinárodní biosférické rezervace Delta Dunarii.</a:t>
            </a:r>
          </a:p>
          <a:p>
            <a:pPr marL="457200" lvl="0" indent="-30480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/>
              <a:buChar char="●"/>
            </a:pPr>
            <a:r>
              <a:rPr lang="cs" sz="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Ornitologická pozorování, včetně srovnávací sledování hnízdění čápa podél trasy (Slovensko, Maďarsko a Rumunsko)</a:t>
            </a:r>
          </a:p>
          <a:p>
            <a:pPr marL="457200" lvl="0" indent="-30480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/>
              <a:buChar char="●"/>
            </a:pPr>
            <a:r>
              <a:rPr lang="cs" sz="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Sledování výskytu drobných savců 	</a:t>
            </a:r>
          </a:p>
          <a:p>
            <a:pPr marL="457200" lvl="0" indent="-30480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/>
              <a:buChar char="●"/>
            </a:pPr>
            <a:r>
              <a:rPr lang="cs" sz="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Sledování výskytu převážně nelétajícího hmyzu</a:t>
            </a:r>
          </a:p>
          <a:p>
            <a:pPr marL="457200" lvl="0" indent="-30480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Char char="●"/>
            </a:pPr>
            <a:r>
              <a:rPr lang="cs" sz="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	+ jejich odlov do zemních pastí</a:t>
            </a:r>
          </a:p>
          <a:p>
            <a:pPr marL="457200" lvl="0" indent="-30480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/>
              <a:buChar char="●"/>
            </a:pPr>
            <a:r>
              <a:rPr lang="cs" sz="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Sledování a odchyt převážně létajícího hmyzu do motýlářské síťky a do smýkací sítě</a:t>
            </a:r>
          </a:p>
          <a:p>
            <a:pPr marL="457200" lvl="0" indent="-30480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/>
              <a:buChar char="●"/>
            </a:pPr>
            <a:r>
              <a:rPr lang="cs" sz="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Obecný floristický výzkum v oblasti</a:t>
            </a:r>
          </a:p>
          <a:p>
            <a:pPr lvl="0">
              <a:spcBef>
                <a:spcPts val="0"/>
              </a:spcBef>
              <a:buNone/>
            </a:pPr>
            <a:endParaRPr sz="120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 txBox="1">
            <a:spLocks noGrp="1"/>
          </p:cNvSpPr>
          <p:nvPr>
            <p:ph type="title"/>
          </p:nvPr>
        </p:nvSpPr>
        <p:spPr>
          <a:xfrm>
            <a:off x="387900" y="229850"/>
            <a:ext cx="8368200" cy="6861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cs">
                <a:latin typeface="Arial"/>
                <a:ea typeface="Arial"/>
                <a:cs typeface="Arial"/>
                <a:sym typeface="Arial"/>
              </a:rPr>
              <a:t>Tulcea</a:t>
            </a:r>
          </a:p>
        </p:txBody>
      </p:sp>
      <p:sp>
        <p:nvSpPr>
          <p:cNvPr id="219" name="Shape 219"/>
          <p:cNvSpPr txBox="1">
            <a:spLocks noGrp="1"/>
          </p:cNvSpPr>
          <p:nvPr>
            <p:ph type="body" idx="1"/>
          </p:nvPr>
        </p:nvSpPr>
        <p:spPr>
          <a:xfrm>
            <a:off x="187800" y="4319899"/>
            <a:ext cx="8768400" cy="738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cs">
                <a:latin typeface="Arial"/>
                <a:ea typeface="Arial"/>
                <a:cs typeface="Arial"/>
                <a:sym typeface="Arial"/>
              </a:rPr>
              <a:t>Hlavní město župy Tulcea. Má přes 90 tis. obyvatel a hned po Constanțě je největším městem historické země Dobrudža </a:t>
            </a:r>
          </a:p>
        </p:txBody>
      </p:sp>
      <p:pic>
        <p:nvPicPr>
          <p:cNvPr id="220" name="Shape 220" descr="IMG_2759.JPG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8550" y="977581"/>
            <a:ext cx="4251121" cy="31883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Shape 221" descr="IMG_2757.JPG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375" y="977580"/>
            <a:ext cx="4251121" cy="3188341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Shape 222"/>
          <p:cNvSpPr txBox="1"/>
          <p:nvPr/>
        </p:nvSpPr>
        <p:spPr>
          <a:xfrm>
            <a:off x="171375" y="3840725"/>
            <a:ext cx="676500" cy="325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cs" sz="1000" b="1">
                <a:highlight>
                  <a:srgbClr val="FFFFFF"/>
                </a:highlight>
              </a:rPr>
              <a:t>foto KH</a:t>
            </a:r>
          </a:p>
        </p:txBody>
      </p:sp>
      <p:sp>
        <p:nvSpPr>
          <p:cNvPr id="223" name="Shape 223"/>
          <p:cNvSpPr txBox="1"/>
          <p:nvPr/>
        </p:nvSpPr>
        <p:spPr>
          <a:xfrm>
            <a:off x="4688550" y="3840725"/>
            <a:ext cx="676500" cy="325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cs" sz="1000" b="1">
                <a:highlight>
                  <a:srgbClr val="FFFFFF"/>
                </a:highlight>
              </a:rPr>
              <a:t>foto KH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Shape 228"/>
          <p:cNvSpPr txBox="1">
            <a:spLocks noGrp="1"/>
          </p:cNvSpPr>
          <p:nvPr>
            <p:ph type="title"/>
          </p:nvPr>
        </p:nvSpPr>
        <p:spPr>
          <a:xfrm>
            <a:off x="247500" y="483550"/>
            <a:ext cx="8368200" cy="6861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cs">
                <a:latin typeface="Arial"/>
                <a:ea typeface="Arial"/>
                <a:cs typeface="Arial"/>
                <a:sym typeface="Arial"/>
              </a:rPr>
              <a:t>Nufaru -poprvé na vodě</a:t>
            </a:r>
          </a:p>
        </p:txBody>
      </p:sp>
      <p:pic>
        <p:nvPicPr>
          <p:cNvPr id="229" name="Shape 229" descr="IMG_2767.JPG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6400" y="126774"/>
            <a:ext cx="4459726" cy="33447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Shape 230" descr="CIMG1112.JPG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8325" y="2918025"/>
            <a:ext cx="3785700" cy="21199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Shape 231" descr="IMG_2769.JPG"/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400" y="1506024"/>
            <a:ext cx="4709329" cy="3531997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Shape 232"/>
          <p:cNvSpPr txBox="1"/>
          <p:nvPr/>
        </p:nvSpPr>
        <p:spPr>
          <a:xfrm>
            <a:off x="145400" y="4712825"/>
            <a:ext cx="1909500" cy="325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cs" sz="1000" b="1">
                <a:highlight>
                  <a:srgbClr val="FFFFFF"/>
                </a:highlight>
              </a:rPr>
              <a:t>tábořiště v Nufaru, foto KH</a:t>
            </a:r>
          </a:p>
        </p:txBody>
      </p:sp>
      <p:sp>
        <p:nvSpPr>
          <p:cNvPr id="233" name="Shape 233"/>
          <p:cNvSpPr txBox="1"/>
          <p:nvPr/>
        </p:nvSpPr>
        <p:spPr>
          <a:xfrm>
            <a:off x="8217525" y="2592825"/>
            <a:ext cx="676500" cy="325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cs" sz="1000" b="1">
                <a:highlight>
                  <a:srgbClr val="FFFFFF"/>
                </a:highlight>
              </a:rPr>
              <a:t>foto KH</a:t>
            </a:r>
          </a:p>
        </p:txBody>
      </p:sp>
      <p:sp>
        <p:nvSpPr>
          <p:cNvPr id="234" name="Shape 234"/>
          <p:cNvSpPr txBox="1"/>
          <p:nvPr/>
        </p:nvSpPr>
        <p:spPr>
          <a:xfrm>
            <a:off x="8398075" y="4818300"/>
            <a:ext cx="1187100" cy="325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cs" sz="1000" b="1">
                <a:highlight>
                  <a:srgbClr val="FFFFFF"/>
                </a:highlight>
              </a:rPr>
              <a:t>foto IZ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cs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Hodnocení “tábořiště Nufaru“</a:t>
            </a:r>
          </a:p>
        </p:txBody>
      </p:sp>
      <p:sp>
        <p:nvSpPr>
          <p:cNvPr id="240" name="Shape 240"/>
          <p:cNvSpPr txBox="1">
            <a:spLocks noGrp="1"/>
          </p:cNvSpPr>
          <p:nvPr>
            <p:ph type="body" idx="1"/>
          </p:nvPr>
        </p:nvSpPr>
        <p:spPr>
          <a:xfrm>
            <a:off x="153150" y="1301825"/>
            <a:ext cx="3930900" cy="3267000"/>
          </a:xfrm>
          <a:prstGeom prst="rect">
            <a:avLst/>
          </a:prstGeom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lvl="0" indent="-317500"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Char char="●"/>
            </a:pPr>
            <a:r>
              <a:rPr lang="cs"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poloha: cca 500 m od Nufaru</a:t>
            </a:r>
          </a:p>
          <a:p>
            <a:pPr marL="457200" lvl="0" indent="-317500"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Char char="●"/>
            </a:pPr>
            <a:r>
              <a:rPr lang="cs"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velikost: cca 70 x 20 m</a:t>
            </a:r>
          </a:p>
          <a:p>
            <a:pPr marL="457200" lvl="0" indent="-317500"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Char char="●"/>
            </a:pPr>
            <a:r>
              <a:rPr lang="cs"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nerovnosti: ano</a:t>
            </a:r>
          </a:p>
          <a:p>
            <a:pPr marL="457200" lvl="0" indent="-317500"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Char char="●"/>
            </a:pPr>
            <a:r>
              <a:rPr lang="cs"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využívanost: nevyužívané</a:t>
            </a:r>
          </a:p>
          <a:p>
            <a:pPr marL="457200" lvl="0" indent="-317500"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Char char="●"/>
            </a:pPr>
            <a:r>
              <a:rPr lang="cs"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podmáčenost: při větších deštích nebo při vzestupu hladiny</a:t>
            </a:r>
          </a:p>
          <a:p>
            <a:pPr marL="457200" lvl="0" indent="-317500"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Char char="●"/>
            </a:pPr>
            <a:r>
              <a:rPr lang="cs"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počet nocí: 1</a:t>
            </a:r>
          </a:p>
          <a:p>
            <a:pPr marL="457200" lvl="0" indent="-317500"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Char char="●"/>
            </a:pPr>
            <a:r>
              <a:rPr lang="cs"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zakotvené lodě, 50 m dům místního obyvatele</a:t>
            </a:r>
          </a:p>
          <a:p>
            <a:pPr lvl="0">
              <a:spcBef>
                <a:spcPts val="0"/>
              </a:spcBef>
              <a:buNone/>
            </a:pPr>
            <a:endParaRPr sz="14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1" name="Shape 241" descr="Delta-ostatni_0060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69276" y="1210587"/>
            <a:ext cx="4869506" cy="3653674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Shape 242"/>
          <p:cNvSpPr txBox="1"/>
          <p:nvPr/>
        </p:nvSpPr>
        <p:spPr>
          <a:xfrm>
            <a:off x="7747150" y="165925"/>
            <a:ext cx="7351500" cy="857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43" name="Shape 243"/>
          <p:cNvSpPr txBox="1"/>
          <p:nvPr/>
        </p:nvSpPr>
        <p:spPr>
          <a:xfrm>
            <a:off x="4275625" y="4518100"/>
            <a:ext cx="7351500" cy="857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cs" sz="1200" b="1">
                <a:highlight>
                  <a:srgbClr val="FFFFFF"/>
                </a:highlight>
              </a:rPr>
              <a:t>foto Josef Čmel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Shape 248"/>
          <p:cNvSpPr txBox="1">
            <a:spLocks noGrp="1"/>
          </p:cNvSpPr>
          <p:nvPr>
            <p:ph type="title"/>
          </p:nvPr>
        </p:nvSpPr>
        <p:spPr>
          <a:xfrm>
            <a:off x="387900" y="353450"/>
            <a:ext cx="8368200" cy="6861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marL="457200" lvl="0" indent="-381000">
              <a:spcBef>
                <a:spcPts val="0"/>
              </a:spcBef>
              <a:buSzPct val="100000"/>
              <a:buFont typeface="Arial"/>
              <a:buAutoNum type="arabicPeriod"/>
            </a:pPr>
            <a:r>
              <a:rPr lang="cs" sz="2400">
                <a:latin typeface="Arial"/>
                <a:ea typeface="Arial"/>
                <a:cs typeface="Arial"/>
                <a:sym typeface="Arial"/>
              </a:rPr>
              <a:t>den plavby - Nufaru - Brațul Sf. Gheorghe - Canal Litcov</a:t>
            </a:r>
          </a:p>
        </p:txBody>
      </p:sp>
      <p:sp>
        <p:nvSpPr>
          <p:cNvPr id="249" name="Shape 249"/>
          <p:cNvSpPr txBox="1">
            <a:spLocks noGrp="1"/>
          </p:cNvSpPr>
          <p:nvPr>
            <p:ph type="body" idx="1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250" name="Shape 250" descr="hory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862" y="1429075"/>
            <a:ext cx="9058275" cy="3200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Shape 255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cs">
                <a:latin typeface="Arial"/>
                <a:ea typeface="Arial"/>
                <a:cs typeface="Arial"/>
                <a:sym typeface="Arial"/>
              </a:rPr>
              <a:t>Brațul Sfintu Gheorghe</a:t>
            </a:r>
          </a:p>
        </p:txBody>
      </p:sp>
      <p:sp>
        <p:nvSpPr>
          <p:cNvPr id="256" name="Shape 256"/>
          <p:cNvSpPr txBox="1">
            <a:spLocks noGrp="1"/>
          </p:cNvSpPr>
          <p:nvPr>
            <p:ph type="body" idx="1"/>
          </p:nvPr>
        </p:nvSpPr>
        <p:spPr>
          <a:xfrm>
            <a:off x="387900" y="1663700"/>
            <a:ext cx="3272400" cy="3285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317500">
              <a:spcBef>
                <a:spcPts val="0"/>
              </a:spcBef>
              <a:buSzPct val="100000"/>
              <a:buFont typeface="Arial"/>
              <a:buChar char="●"/>
            </a:pPr>
            <a:r>
              <a:rPr lang="cs" sz="1400">
                <a:latin typeface="Arial"/>
                <a:ea typeface="Arial"/>
                <a:cs typeface="Arial"/>
                <a:sym typeface="Arial"/>
              </a:rPr>
              <a:t>Rameno sv. Jiří</a:t>
            </a:r>
          </a:p>
          <a:p>
            <a:pPr marL="457200" lvl="0" indent="-317500">
              <a:spcBef>
                <a:spcPts val="0"/>
              </a:spcBef>
              <a:buSzPct val="100000"/>
              <a:buFont typeface="Arial"/>
              <a:buChar char="●"/>
            </a:pPr>
            <a:r>
              <a:rPr lang="cs" sz="1400">
                <a:latin typeface="Arial"/>
                <a:ea typeface="Arial"/>
                <a:cs typeface="Arial"/>
                <a:sym typeface="Arial"/>
              </a:rPr>
              <a:t>Nejjižnější rameno delty Dunaje</a:t>
            </a:r>
          </a:p>
          <a:p>
            <a:pPr marL="457200" lvl="0" indent="-317500">
              <a:spcBef>
                <a:spcPts val="0"/>
              </a:spcBef>
              <a:buSzPct val="100000"/>
              <a:buFont typeface="Arial"/>
              <a:buChar char="●"/>
            </a:pPr>
            <a:r>
              <a:rPr lang="cs" sz="1400">
                <a:latin typeface="Arial"/>
                <a:ea typeface="Arial"/>
                <a:cs typeface="Arial"/>
                <a:sym typeface="Arial"/>
              </a:rPr>
              <a:t>Délka 112 km</a:t>
            </a:r>
          </a:p>
          <a:p>
            <a:pPr marL="457200" lvl="0" indent="-317500">
              <a:spcBef>
                <a:spcPts val="0"/>
              </a:spcBef>
              <a:buSzPct val="100000"/>
              <a:buFont typeface="Arial"/>
              <a:buChar char="●"/>
            </a:pPr>
            <a:r>
              <a:rPr lang="cs" sz="1400">
                <a:latin typeface="Arial"/>
                <a:ea typeface="Arial"/>
                <a:cs typeface="Arial"/>
                <a:sym typeface="Arial"/>
              </a:rPr>
              <a:t>Protéká jím asi 21 % dunajské vody</a:t>
            </a:r>
          </a:p>
          <a:p>
            <a:pPr marL="457200" lvl="0" indent="-317500">
              <a:spcBef>
                <a:spcPts val="0"/>
              </a:spcBef>
              <a:buSzPct val="100000"/>
              <a:buFont typeface="Arial"/>
              <a:buChar char="●"/>
            </a:pPr>
            <a:r>
              <a:rPr lang="cs" sz="1400">
                <a:latin typeface="Arial"/>
                <a:ea typeface="Arial"/>
                <a:cs typeface="Arial"/>
                <a:sym typeface="Arial"/>
              </a:rPr>
              <a:t>Rameno silně meandruje a je nepoužitelné pro velké lodě</a:t>
            </a:r>
          </a:p>
        </p:txBody>
      </p:sp>
      <p:pic>
        <p:nvPicPr>
          <p:cNvPr id="257" name="Shape 257" descr="20 Počátek plavby po rameni Sfintu Gheoghe.JPG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9024" y="1144124"/>
            <a:ext cx="5072751" cy="3804573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Shape 258"/>
          <p:cNvSpPr txBox="1"/>
          <p:nvPr/>
        </p:nvSpPr>
        <p:spPr>
          <a:xfrm>
            <a:off x="3879025" y="4555450"/>
            <a:ext cx="2732100" cy="325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cs" sz="1000" b="1">
                <a:highlight>
                  <a:srgbClr val="FFFFFF"/>
                </a:highlight>
              </a:rPr>
              <a:t>plavba po Bratul Sfintu Gheorge foto PŠ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Shape 263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cs">
                <a:latin typeface="Arial"/>
                <a:ea typeface="Arial"/>
                <a:cs typeface="Arial"/>
                <a:sym typeface="Arial"/>
              </a:rPr>
              <a:t>Canal Litcov</a:t>
            </a:r>
          </a:p>
        </p:txBody>
      </p:sp>
      <p:pic>
        <p:nvPicPr>
          <p:cNvPr id="264" name="Shape 264" descr="IMG_2788.JPG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7150" y="1578050"/>
            <a:ext cx="4489470" cy="3367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Shape 265" descr="IMG_2793.JPG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578050"/>
            <a:ext cx="4489470" cy="3367103"/>
          </a:xfrm>
          <a:prstGeom prst="rect">
            <a:avLst/>
          </a:prstGeom>
          <a:noFill/>
          <a:ln>
            <a:noFill/>
          </a:ln>
        </p:spPr>
      </p:pic>
      <p:sp>
        <p:nvSpPr>
          <p:cNvPr id="266" name="Shape 266"/>
          <p:cNvSpPr txBox="1"/>
          <p:nvPr/>
        </p:nvSpPr>
        <p:spPr>
          <a:xfrm>
            <a:off x="95175" y="4602725"/>
            <a:ext cx="2878500" cy="325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cs" sz="1000" b="1">
                <a:highlight>
                  <a:srgbClr val="FFFFFF"/>
                </a:highlight>
              </a:rPr>
              <a:t>Zatopené stromy, Canal Litcov, foto KH</a:t>
            </a:r>
          </a:p>
        </p:txBody>
      </p:sp>
      <p:sp>
        <p:nvSpPr>
          <p:cNvPr id="267" name="Shape 267"/>
          <p:cNvSpPr txBox="1"/>
          <p:nvPr/>
        </p:nvSpPr>
        <p:spPr>
          <a:xfrm>
            <a:off x="4667150" y="4602725"/>
            <a:ext cx="3096600" cy="325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cs" sz="1000" b="1">
                <a:highlight>
                  <a:srgbClr val="FFFFFF"/>
                </a:highlight>
              </a:rPr>
              <a:t>Rozšiřování koryta kanálu Litcov, foto KH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Shape 272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cs">
                <a:latin typeface="Arial"/>
                <a:ea typeface="Arial"/>
                <a:cs typeface="Arial"/>
                <a:sym typeface="Arial"/>
              </a:rPr>
              <a:t>Canal Litcov - tábořiště</a:t>
            </a:r>
          </a:p>
        </p:txBody>
      </p:sp>
      <p:sp>
        <p:nvSpPr>
          <p:cNvPr id="273" name="Shape 273"/>
          <p:cNvSpPr txBox="1">
            <a:spLocks noGrp="1"/>
          </p:cNvSpPr>
          <p:nvPr>
            <p:ph type="body" idx="1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274" name="Shape 274" descr="CIMG1124.jpg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725" y="1387725"/>
            <a:ext cx="6376170" cy="3570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Shape 275" descr="IMG_2812.JPG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0125" y="245400"/>
            <a:ext cx="3169520" cy="2377149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Shape 276"/>
          <p:cNvSpPr txBox="1"/>
          <p:nvPr/>
        </p:nvSpPr>
        <p:spPr>
          <a:xfrm>
            <a:off x="5790125" y="2321575"/>
            <a:ext cx="7351500" cy="857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cs" sz="1000" b="1">
                <a:highlight>
                  <a:srgbClr val="FFFFFF"/>
                </a:highlight>
              </a:rPr>
              <a:t>jezírko poblíž tábořiště, foto KH</a:t>
            </a:r>
          </a:p>
        </p:txBody>
      </p:sp>
      <p:sp>
        <p:nvSpPr>
          <p:cNvPr id="277" name="Shape 277"/>
          <p:cNvSpPr txBox="1"/>
          <p:nvPr/>
        </p:nvSpPr>
        <p:spPr>
          <a:xfrm>
            <a:off x="395650" y="4607450"/>
            <a:ext cx="7351500" cy="857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cs" sz="1000" b="1">
                <a:highlight>
                  <a:srgbClr val="FFFFFF"/>
                </a:highlight>
              </a:rPr>
              <a:t>foto IZ, tábořiště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cs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Hodnocení “tábořiště Canal Litcov”</a:t>
            </a:r>
          </a:p>
        </p:txBody>
      </p:sp>
      <p:sp>
        <p:nvSpPr>
          <p:cNvPr id="283" name="Shape 283"/>
          <p:cNvSpPr txBox="1">
            <a:spLocks noGrp="1"/>
          </p:cNvSpPr>
          <p:nvPr>
            <p:ph type="body" idx="1"/>
          </p:nvPr>
        </p:nvSpPr>
        <p:spPr>
          <a:xfrm>
            <a:off x="387900" y="1489825"/>
            <a:ext cx="3811200" cy="30789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317500">
              <a:spcBef>
                <a:spcPts val="3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Char char="●"/>
            </a:pPr>
            <a:r>
              <a:rPr lang="cs"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poloha: cca v polovině kanálu Litcov</a:t>
            </a:r>
          </a:p>
          <a:p>
            <a:pPr marL="457200" lvl="0" indent="-317500">
              <a:spcBef>
                <a:spcPts val="3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Char char="●"/>
            </a:pPr>
            <a:r>
              <a:rPr lang="cs"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velikost: nelze určit</a:t>
            </a:r>
          </a:p>
          <a:p>
            <a:pPr marL="457200" lvl="0" indent="-317500">
              <a:spcBef>
                <a:spcPts val="3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Char char="●"/>
            </a:pPr>
            <a:r>
              <a:rPr lang="cs"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nerovnosti: poměrně rovné</a:t>
            </a:r>
          </a:p>
          <a:p>
            <a:pPr marL="457200" lvl="0" indent="-317500">
              <a:spcBef>
                <a:spcPts val="3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Char char="●"/>
            </a:pPr>
            <a:r>
              <a:rPr lang="cs"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využívanost: nevyužívané</a:t>
            </a:r>
          </a:p>
          <a:p>
            <a:pPr marL="457200" lvl="0" indent="-317500">
              <a:spcBef>
                <a:spcPts val="3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Char char="●"/>
            </a:pPr>
            <a:r>
              <a:rPr lang="cs"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podmáčenost: při větších deštích nebo při vzestupu hladiny</a:t>
            </a:r>
          </a:p>
          <a:p>
            <a:pPr marL="457200" lvl="0" indent="-317500">
              <a:spcBef>
                <a:spcPts val="3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Char char="●"/>
            </a:pPr>
            <a:r>
              <a:rPr lang="cs"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počet nocí: 1</a:t>
            </a:r>
          </a:p>
          <a:p>
            <a:pPr marL="457200" lvl="0" indent="-317500">
              <a:spcBef>
                <a:spcPts val="3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Char char="●"/>
            </a:pPr>
            <a:r>
              <a:rPr lang="cs"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hodně zarostlé, stanování kolem dvou malých jezírek</a:t>
            </a:r>
          </a:p>
          <a:p>
            <a:pPr lvl="0">
              <a:spcBef>
                <a:spcPts val="0"/>
              </a:spcBef>
              <a:buNone/>
            </a:pPr>
            <a:endParaRPr sz="14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4" name="Shape 284" descr="Delta-ostatni_0077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24600" y="1263549"/>
            <a:ext cx="4779825" cy="3586400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Shape 285"/>
          <p:cNvSpPr txBox="1"/>
          <p:nvPr/>
        </p:nvSpPr>
        <p:spPr>
          <a:xfrm>
            <a:off x="4124600" y="4441525"/>
            <a:ext cx="7351500" cy="857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cs" sz="1200" b="1">
                <a:highlight>
                  <a:srgbClr val="FFFFFF"/>
                </a:highlight>
              </a:rPr>
              <a:t>foto Josef Čmel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" name="Shape 290" descr="IMG_2834.JPG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749" y="2080374"/>
            <a:ext cx="3840030" cy="28800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Shape 291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1499" y="1068965"/>
            <a:ext cx="3927449" cy="38914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Shape 292"/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5073" y="204499"/>
            <a:ext cx="3927448" cy="2090549"/>
          </a:xfrm>
          <a:prstGeom prst="rect">
            <a:avLst/>
          </a:prstGeom>
          <a:noFill/>
          <a:ln>
            <a:noFill/>
          </a:ln>
        </p:spPr>
      </p:pic>
      <p:sp>
        <p:nvSpPr>
          <p:cNvPr id="293" name="Shape 293"/>
          <p:cNvSpPr txBox="1"/>
          <p:nvPr/>
        </p:nvSpPr>
        <p:spPr>
          <a:xfrm>
            <a:off x="286750" y="4584150"/>
            <a:ext cx="6880500" cy="778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cs" sz="1200" b="1">
                <a:highlight>
                  <a:srgbClr val="FFFFFF"/>
                </a:highlight>
              </a:rPr>
              <a:t>Lišaj topolový (Laothoe populi)</a:t>
            </a:r>
          </a:p>
        </p:txBody>
      </p:sp>
      <p:sp>
        <p:nvSpPr>
          <p:cNvPr id="294" name="Shape 294"/>
          <p:cNvSpPr txBox="1"/>
          <p:nvPr/>
        </p:nvSpPr>
        <p:spPr>
          <a:xfrm>
            <a:off x="5955650" y="4584150"/>
            <a:ext cx="3393900" cy="778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cs" sz="1200" b="1">
                <a:highlight>
                  <a:srgbClr val="FFFFFF"/>
                </a:highlight>
              </a:rPr>
              <a:t>Motýlice lesklá (</a:t>
            </a:r>
            <a:r>
              <a:rPr lang="cs" sz="1200" b="1" i="1">
                <a:highlight>
                  <a:srgbClr val="FFFFFF"/>
                </a:highlight>
              </a:rPr>
              <a:t>Calopteryx splendens</a:t>
            </a:r>
            <a:r>
              <a:rPr lang="cs" sz="1200" b="1">
                <a:highlight>
                  <a:srgbClr val="FFFFFF"/>
                </a:highlight>
              </a:rPr>
              <a:t>)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Shape 299"/>
          <p:cNvSpPr txBox="1">
            <a:spLocks noGrp="1"/>
          </p:cNvSpPr>
          <p:nvPr>
            <p:ph type="title"/>
          </p:nvPr>
        </p:nvSpPr>
        <p:spPr>
          <a:xfrm>
            <a:off x="387900" y="115750"/>
            <a:ext cx="8368200" cy="6861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cs">
                <a:latin typeface="Arial"/>
                <a:ea typeface="Arial"/>
                <a:cs typeface="Arial"/>
                <a:sym typeface="Arial"/>
              </a:rPr>
              <a:t>Středa 1.6. tábořiště na soutoku</a:t>
            </a:r>
          </a:p>
        </p:txBody>
      </p:sp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142600" y="4535025"/>
            <a:ext cx="8794200" cy="5133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cs" sz="1400">
                <a:latin typeface="Arial"/>
                <a:ea typeface="Arial"/>
                <a:cs typeface="Arial"/>
                <a:sym typeface="Arial"/>
              </a:rPr>
              <a:t>Celodenní plavba přes Canal Litcov - táboření na soutoku Canal Litcov - Crișan - Caraorman</a:t>
            </a:r>
          </a:p>
        </p:txBody>
      </p:sp>
      <p:pic>
        <p:nvPicPr>
          <p:cNvPr id="301" name="Shape 301" descr="hory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859200"/>
            <a:ext cx="9143999" cy="3514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cs">
                <a:latin typeface="Arial"/>
                <a:ea typeface="Arial"/>
                <a:cs typeface="Arial"/>
                <a:sym typeface="Arial"/>
              </a:rPr>
              <a:t>Celkový program terénní praxe</a:t>
            </a:r>
          </a:p>
        </p:txBody>
      </p:sp>
      <p:sp>
        <p:nvSpPr>
          <p:cNvPr id="77" name="Shape 77"/>
          <p:cNvSpPr txBox="1">
            <a:spLocks noGrp="1"/>
          </p:cNvSpPr>
          <p:nvPr>
            <p:ph type="body" idx="1"/>
          </p:nvPr>
        </p:nvSpPr>
        <p:spPr>
          <a:xfrm>
            <a:off x="387900" y="1489825"/>
            <a:ext cx="8368200" cy="3360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311150">
              <a:lnSpc>
                <a:spcPct val="100000"/>
              </a:lnSpc>
              <a:spcBef>
                <a:spcPts val="0"/>
              </a:spcBef>
              <a:buSzPct val="100000"/>
              <a:buFont typeface="Arial"/>
              <a:buChar char="●"/>
            </a:pPr>
            <a:r>
              <a:rPr lang="cs" sz="1300">
                <a:latin typeface="Arial"/>
                <a:ea typeface="Arial"/>
                <a:cs typeface="Arial"/>
                <a:sym typeface="Arial"/>
              </a:rPr>
              <a:t>28. 5. 22:00 - výjezd z Brna - Slovensko - Maďarsko (hraniční přechod Csanádpalota)</a:t>
            </a:r>
          </a:p>
          <a:p>
            <a:pPr marL="457200" lvl="0" indent="-311150">
              <a:lnSpc>
                <a:spcPct val="100000"/>
              </a:lnSpc>
              <a:spcBef>
                <a:spcPts val="0"/>
              </a:spcBef>
              <a:buSzPct val="100000"/>
              <a:buFont typeface="Arial"/>
              <a:buChar char="●"/>
            </a:pPr>
            <a:r>
              <a:rPr lang="cs" sz="1300">
                <a:latin typeface="Arial"/>
                <a:ea typeface="Arial"/>
                <a:cs typeface="Arial"/>
                <a:sym typeface="Arial"/>
              </a:rPr>
              <a:t>29. 5. trasa na území Rumunska - Csanádpalota - Bușteni (zastávka, výměna peněz, nastavení hodinek) - Ciochina (nocleh)</a:t>
            </a:r>
          </a:p>
          <a:p>
            <a:pPr marL="457200" lvl="0" indent="-311150" rtl="0">
              <a:lnSpc>
                <a:spcPct val="100000"/>
              </a:lnSpc>
              <a:spcBef>
                <a:spcPts val="0"/>
              </a:spcBef>
              <a:buSzPct val="100000"/>
              <a:buFont typeface="Arial"/>
              <a:buChar char="●"/>
            </a:pPr>
            <a:r>
              <a:rPr lang="cs" sz="1300">
                <a:latin typeface="Arial"/>
                <a:ea typeface="Arial"/>
                <a:cs typeface="Arial"/>
                <a:sym typeface="Arial"/>
              </a:rPr>
              <a:t>30. 5. Ciochina - zastávka u jezera Hazarlic - Tulcea - Nufăru (nocleh)</a:t>
            </a:r>
          </a:p>
          <a:p>
            <a:pPr marL="457200" lvl="0" indent="-311150">
              <a:lnSpc>
                <a:spcPct val="100000"/>
              </a:lnSpc>
              <a:spcBef>
                <a:spcPts val="0"/>
              </a:spcBef>
              <a:buSzPct val="100000"/>
              <a:buFont typeface="Arial"/>
              <a:buChar char="●"/>
            </a:pPr>
            <a:r>
              <a:rPr lang="cs" sz="1300">
                <a:latin typeface="Arial"/>
                <a:ea typeface="Arial"/>
                <a:cs typeface="Arial"/>
                <a:sym typeface="Arial"/>
              </a:rPr>
              <a:t>31. 1. Nufăru (na lodích) - Brațul Sfintu Gheorghe - Canal Litcov - nocleh na tábořišti</a:t>
            </a:r>
          </a:p>
          <a:p>
            <a:pPr marL="457200" lvl="0" indent="-311150">
              <a:lnSpc>
                <a:spcPct val="100000"/>
              </a:lnSpc>
              <a:spcBef>
                <a:spcPts val="0"/>
              </a:spcBef>
              <a:buSzPct val="100000"/>
              <a:buFont typeface="Arial"/>
              <a:buChar char="●"/>
            </a:pPr>
            <a:r>
              <a:rPr lang="cs" sz="1300">
                <a:latin typeface="Arial"/>
                <a:ea typeface="Arial"/>
                <a:cs typeface="Arial"/>
                <a:sym typeface="Arial"/>
              </a:rPr>
              <a:t>1. 6. celodenní plavba po Canal Litcov - táboření na soutoku Canal Litcov - Crișan - Caraorman (3 noci) - následující dny - výlet do vesnic Crisan a Caraorman</a:t>
            </a:r>
          </a:p>
          <a:p>
            <a:pPr marL="457200" lvl="0" indent="-311150" rtl="0">
              <a:lnSpc>
                <a:spcPct val="100000"/>
              </a:lnSpc>
              <a:spcBef>
                <a:spcPts val="0"/>
              </a:spcBef>
              <a:buSzPct val="100000"/>
              <a:buFont typeface="Arial"/>
              <a:buChar char="●"/>
            </a:pPr>
            <a:r>
              <a:rPr lang="cs" sz="1300">
                <a:latin typeface="Arial"/>
                <a:ea typeface="Arial"/>
                <a:cs typeface="Arial"/>
                <a:sym typeface="Arial"/>
              </a:rPr>
              <a:t>4. 6. Caraorman - přejezd přes jezero Puiu, noc na písečné duně  mezi jezery Puiu a Erenciuc (Canal Mocansca) (2 noci)</a:t>
            </a:r>
          </a:p>
          <a:p>
            <a:pPr marL="457200" lvl="0" indent="-311150" rtl="0">
              <a:lnSpc>
                <a:spcPct val="100000"/>
              </a:lnSpc>
              <a:spcBef>
                <a:spcPts val="0"/>
              </a:spcBef>
              <a:buSzPct val="100000"/>
              <a:buFont typeface="Arial"/>
              <a:buChar char="●"/>
            </a:pPr>
            <a:r>
              <a:rPr lang="cs" sz="1300">
                <a:latin typeface="Arial"/>
                <a:ea typeface="Arial"/>
                <a:cs typeface="Arial"/>
                <a:sym typeface="Arial"/>
              </a:rPr>
              <a:t>6. 6. Lakul Erenciuc - Arinisul Erenciuc - Brațul Sfantu Gheorghe - Sfantu Gheorge (3 noci)</a:t>
            </a:r>
          </a:p>
          <a:p>
            <a:pPr marL="457200" lvl="0" indent="-311150" rtl="0">
              <a:lnSpc>
                <a:spcPct val="100000"/>
              </a:lnSpc>
              <a:spcBef>
                <a:spcPts val="0"/>
              </a:spcBef>
              <a:buSzPct val="100000"/>
              <a:buFont typeface="Arial"/>
              <a:buChar char="●"/>
            </a:pPr>
            <a:r>
              <a:rPr lang="cs" sz="1300">
                <a:latin typeface="Arial"/>
                <a:ea typeface="Arial"/>
                <a:cs typeface="Arial"/>
                <a:sym typeface="Arial"/>
              </a:rPr>
              <a:t>Čtvrtek 9.6. přejezd ze Sfantu Gheorghe do Mahmudie, Tulcea (muzeum), Babadagský les, Enisala nocleh </a:t>
            </a:r>
          </a:p>
          <a:p>
            <a:pPr marL="457200" lvl="0" indent="-311150" rtl="0">
              <a:lnSpc>
                <a:spcPct val="100000"/>
              </a:lnSpc>
              <a:spcBef>
                <a:spcPts val="0"/>
              </a:spcBef>
              <a:buSzPct val="100000"/>
              <a:buFont typeface="Arial"/>
              <a:buChar char="●"/>
            </a:pPr>
            <a:r>
              <a:rPr lang="cs" sz="1300">
                <a:latin typeface="Arial"/>
                <a:ea typeface="Arial"/>
                <a:cs typeface="Arial"/>
                <a:sym typeface="Arial"/>
              </a:rPr>
              <a:t>10.6. Enisala -  Ciochina (poslední táboření)</a:t>
            </a:r>
          </a:p>
          <a:p>
            <a:pPr marL="457200" lvl="0" indent="-311150" rtl="0">
              <a:lnSpc>
                <a:spcPct val="100000"/>
              </a:lnSpc>
              <a:spcBef>
                <a:spcPts val="0"/>
              </a:spcBef>
              <a:buSzPct val="100000"/>
              <a:buFont typeface="Arial"/>
              <a:buChar char="●"/>
            </a:pPr>
            <a:r>
              <a:rPr lang="cs" sz="1300">
                <a:latin typeface="Arial"/>
                <a:ea typeface="Arial"/>
                <a:cs typeface="Arial"/>
                <a:sym typeface="Arial"/>
              </a:rPr>
              <a:t>11. 6. Poslední nákupy, přejezd přes Rumunsko, Maďarsko, Slovensko zpět do ČR, příjezd do ČR 13. 6. 9:00 (2,5 hodiny zdržení na hranicích Rumunsko/Maďarsko)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lvl="0" rtl="0">
              <a:spcBef>
                <a:spcPts val="0"/>
              </a:spcBef>
              <a:buNone/>
            </a:pP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lvl="0">
              <a:spcBef>
                <a:spcPts val="0"/>
              </a:spcBef>
              <a:buNone/>
            </a:pPr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Shape 306"/>
          <p:cNvSpPr txBox="1">
            <a:spLocks noGrp="1"/>
          </p:cNvSpPr>
          <p:nvPr>
            <p:ph type="title"/>
          </p:nvPr>
        </p:nvSpPr>
        <p:spPr>
          <a:xfrm>
            <a:off x="190175" y="199675"/>
            <a:ext cx="5200500" cy="6942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cs" sz="2400">
                <a:latin typeface="Arial"/>
                <a:ea typeface="Arial"/>
                <a:cs typeface="Arial"/>
                <a:sym typeface="Arial"/>
              </a:rPr>
              <a:t>Středa 1.6. tábořiště na soutoku</a:t>
            </a:r>
          </a:p>
        </p:txBody>
      </p:sp>
      <p:pic>
        <p:nvPicPr>
          <p:cNvPr id="307" name="Shape 307" descr="IMG_2878.JPG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174" y="893874"/>
            <a:ext cx="5119246" cy="3839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Shape 308" descr="IMG_2879.JPG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0775" y="2785414"/>
            <a:ext cx="2977551" cy="22331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Shape 309" descr="hory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33275" y="81800"/>
            <a:ext cx="3521775" cy="2607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Shape 310" descr="IMG_2920.JPG"/>
          <p:cNvPicPr preferRelativeResize="0"/>
          <p:nvPr/>
        </p:nvPicPr>
        <p:blipFill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6400" y="3023084"/>
            <a:ext cx="2660682" cy="1995494"/>
          </a:xfrm>
          <a:prstGeom prst="rect">
            <a:avLst/>
          </a:prstGeom>
          <a:noFill/>
          <a:ln>
            <a:noFill/>
          </a:ln>
        </p:spPr>
      </p:pic>
      <p:sp>
        <p:nvSpPr>
          <p:cNvPr id="311" name="Shape 311"/>
          <p:cNvSpPr txBox="1"/>
          <p:nvPr/>
        </p:nvSpPr>
        <p:spPr>
          <a:xfrm>
            <a:off x="1301825" y="3714050"/>
            <a:ext cx="7351500" cy="857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12" name="Shape 312"/>
          <p:cNvSpPr txBox="1"/>
          <p:nvPr/>
        </p:nvSpPr>
        <p:spPr>
          <a:xfrm>
            <a:off x="280775" y="4364950"/>
            <a:ext cx="663600" cy="368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cs" sz="1000" b="1">
                <a:highlight>
                  <a:srgbClr val="FFFFFF"/>
                </a:highlight>
              </a:rPr>
              <a:t>foto KH</a:t>
            </a:r>
          </a:p>
        </p:txBody>
      </p:sp>
      <p:sp>
        <p:nvSpPr>
          <p:cNvPr id="313" name="Shape 313"/>
          <p:cNvSpPr txBox="1"/>
          <p:nvPr/>
        </p:nvSpPr>
        <p:spPr>
          <a:xfrm>
            <a:off x="3236400" y="4650175"/>
            <a:ext cx="663600" cy="368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cs" sz="1000" b="1">
                <a:highlight>
                  <a:srgbClr val="FFFFFF"/>
                </a:highlight>
              </a:rPr>
              <a:t>foto KH</a:t>
            </a:r>
          </a:p>
        </p:txBody>
      </p:sp>
      <p:sp>
        <p:nvSpPr>
          <p:cNvPr id="314" name="Shape 314"/>
          <p:cNvSpPr txBox="1"/>
          <p:nvPr/>
        </p:nvSpPr>
        <p:spPr>
          <a:xfrm>
            <a:off x="6060775" y="4650175"/>
            <a:ext cx="663600" cy="368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cs" sz="1000" b="1">
                <a:highlight>
                  <a:srgbClr val="FFFFFF"/>
                </a:highlight>
              </a:rPr>
              <a:t>foto KH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Shape 319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cs">
                <a:latin typeface="Arial"/>
                <a:ea typeface="Arial"/>
                <a:cs typeface="Arial"/>
                <a:sym typeface="Arial"/>
              </a:rPr>
              <a:t>Hodnocení “tábořiště na soutoku”</a:t>
            </a:r>
          </a:p>
        </p:txBody>
      </p:sp>
      <p:sp>
        <p:nvSpPr>
          <p:cNvPr id="320" name="Shape 320"/>
          <p:cNvSpPr txBox="1">
            <a:spLocks noGrp="1"/>
          </p:cNvSpPr>
          <p:nvPr>
            <p:ph type="body" idx="1"/>
          </p:nvPr>
        </p:nvSpPr>
        <p:spPr>
          <a:xfrm>
            <a:off x="387900" y="1489825"/>
            <a:ext cx="3862200" cy="30789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317500"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Char char="●"/>
            </a:pPr>
            <a:r>
              <a:rPr lang="cs"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poloha: na soutoku kanálu Litcov a Caraorman</a:t>
            </a:r>
          </a:p>
          <a:p>
            <a:pPr marL="457200" lvl="0" indent="-317500"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Char char="●"/>
            </a:pPr>
            <a:r>
              <a:rPr lang="cs"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velikost: až 200 x až 100 m</a:t>
            </a:r>
          </a:p>
          <a:p>
            <a:pPr marL="457200" lvl="0" indent="-317500"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Char char="●"/>
            </a:pPr>
            <a:r>
              <a:rPr lang="cs"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nerovnosti: rovné</a:t>
            </a:r>
          </a:p>
          <a:p>
            <a:pPr marL="457200" lvl="0" indent="-317500"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Char char="●"/>
            </a:pPr>
            <a:r>
              <a:rPr lang="cs"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využívanost: využívané místními rybáři</a:t>
            </a:r>
          </a:p>
          <a:p>
            <a:pPr marL="457200" lvl="0" indent="-317500"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Char char="●"/>
            </a:pPr>
            <a:r>
              <a:rPr lang="cs"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podmáčenost: hodně podmáčené</a:t>
            </a:r>
          </a:p>
          <a:p>
            <a:pPr marL="457200" lvl="0" indent="-317500"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Char char="●"/>
            </a:pPr>
            <a:r>
              <a:rPr lang="cs"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počet nocí: 3</a:t>
            </a:r>
          </a:p>
          <a:p>
            <a:pPr marL="457200" lvl="0" indent="-317500" rtl="0"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Char char="●"/>
            </a:pPr>
            <a:r>
              <a:rPr lang="cs"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pevný vyvýšený břeh od Dunaje, 100 m jezero Iacob, hodně zarostlé</a:t>
            </a:r>
          </a:p>
          <a:p>
            <a:pPr lvl="0">
              <a:spcBef>
                <a:spcPts val="0"/>
              </a:spcBef>
              <a:buNone/>
            </a:pPr>
            <a:endParaRPr sz="14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1" name="Shape 321" descr="delta_0050.jpg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5150" y="1348350"/>
            <a:ext cx="4620946" cy="3078900"/>
          </a:xfrm>
          <a:prstGeom prst="rect">
            <a:avLst/>
          </a:prstGeom>
          <a:noFill/>
          <a:ln>
            <a:noFill/>
          </a:ln>
        </p:spPr>
      </p:pic>
      <p:sp>
        <p:nvSpPr>
          <p:cNvPr id="322" name="Shape 322"/>
          <p:cNvSpPr txBox="1"/>
          <p:nvPr/>
        </p:nvSpPr>
        <p:spPr>
          <a:xfrm>
            <a:off x="4135150" y="3982050"/>
            <a:ext cx="7351500" cy="857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cs" sz="1200" b="1">
                <a:highlight>
                  <a:srgbClr val="FFFFFF"/>
                </a:highlight>
              </a:rPr>
              <a:t>foto Josef Čmel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" name="Shape 327" descr="hory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65350" y="1862345"/>
            <a:ext cx="3778650" cy="3281149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Shape 328"/>
          <p:cNvSpPr txBox="1">
            <a:spLocks noGrp="1"/>
          </p:cNvSpPr>
          <p:nvPr>
            <p:ph type="title"/>
          </p:nvPr>
        </p:nvSpPr>
        <p:spPr>
          <a:xfrm>
            <a:off x="387900" y="277400"/>
            <a:ext cx="8368200" cy="6861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cs" sz="2400">
                <a:latin typeface="Arial"/>
                <a:ea typeface="Arial"/>
                <a:cs typeface="Arial"/>
                <a:sym typeface="Arial"/>
              </a:rPr>
              <a:t>Čtvrtek 2.6. Crișan</a:t>
            </a:r>
          </a:p>
        </p:txBody>
      </p:sp>
      <p:sp>
        <p:nvSpPr>
          <p:cNvPr id="329" name="Shape 329"/>
          <p:cNvSpPr txBox="1">
            <a:spLocks noGrp="1"/>
          </p:cNvSpPr>
          <p:nvPr>
            <p:ph type="body" idx="1"/>
          </p:nvPr>
        </p:nvSpPr>
        <p:spPr>
          <a:xfrm>
            <a:off x="55300" y="1254975"/>
            <a:ext cx="3558000" cy="3546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cs" sz="1400">
                <a:latin typeface="Arial"/>
                <a:ea typeface="Arial"/>
                <a:cs typeface="Arial"/>
                <a:sym typeface="Arial"/>
              </a:rPr>
              <a:t>Ves Crișan se nachází v župě Tulcea</a:t>
            </a:r>
          </a:p>
          <a:p>
            <a:pPr lvl="0" rtl="0">
              <a:spcBef>
                <a:spcPts val="0"/>
              </a:spcBef>
              <a:buNone/>
            </a:pPr>
            <a:r>
              <a:rPr lang="cs" sz="1400">
                <a:latin typeface="Arial"/>
                <a:ea typeface="Arial"/>
                <a:cs typeface="Arial"/>
                <a:sym typeface="Arial"/>
              </a:rPr>
              <a:t>V oblasti, jíž je Crișan střediskem, žije asi 1200 obyvatel (včetně Caraormanu)</a:t>
            </a:r>
          </a:p>
          <a:p>
            <a:pPr lvl="0" rtl="0">
              <a:spcBef>
                <a:spcPts val="0"/>
              </a:spcBef>
              <a:buNone/>
            </a:pPr>
            <a:r>
              <a:rPr lang="cs" sz="1400">
                <a:latin typeface="Arial"/>
                <a:ea typeface="Arial"/>
                <a:cs typeface="Arial"/>
                <a:sym typeface="Arial"/>
              </a:rPr>
              <a:t>Je na pravém břehu deltského ramene Sulina, které je uměle zarovnané a je tepnou cesty velkých lodí k Černému moři</a:t>
            </a:r>
          </a:p>
          <a:p>
            <a:pPr lvl="0">
              <a:spcBef>
                <a:spcPts val="0"/>
              </a:spcBef>
              <a:buNone/>
            </a:pPr>
            <a:r>
              <a:rPr lang="cs" sz="1400">
                <a:latin typeface="Arial"/>
                <a:ea typeface="Arial"/>
                <a:cs typeface="Arial"/>
                <a:sym typeface="Arial"/>
              </a:rPr>
              <a:t>Přes 25 % obyvatel oblasti Crișan jsou Lipované</a:t>
            </a:r>
          </a:p>
        </p:txBody>
      </p:sp>
      <p:pic>
        <p:nvPicPr>
          <p:cNvPr id="330" name="Shape 330" descr="IMG_2942.JPG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1425" y="1067824"/>
            <a:ext cx="3558101" cy="26685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Shape 335"/>
          <p:cNvSpPr txBox="1">
            <a:spLocks noGrp="1"/>
          </p:cNvSpPr>
          <p:nvPr>
            <p:ph type="title"/>
          </p:nvPr>
        </p:nvSpPr>
        <p:spPr>
          <a:xfrm>
            <a:off x="410175" y="582550"/>
            <a:ext cx="7883400" cy="5070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cs" sz="2400">
                <a:latin typeface="Arial"/>
                <a:ea typeface="Arial"/>
                <a:cs typeface="Arial"/>
                <a:sym typeface="Arial"/>
              </a:rPr>
              <a:t>Pátek 3.6. tábořiště Caraorman, přechod přes duny do vesnice Caraorman</a:t>
            </a:r>
          </a:p>
        </p:txBody>
      </p:sp>
      <p:pic>
        <p:nvPicPr>
          <p:cNvPr id="336" name="Shape 336" descr="IMG_2973.JPG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7450" y="2183212"/>
            <a:ext cx="3872171" cy="2904128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Shape 337" descr="hory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" y="2183237"/>
            <a:ext cx="3270964" cy="2904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Shape 338" descr="IMG_2953.JPG"/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8374" y="1227550"/>
            <a:ext cx="3168622" cy="2376475"/>
          </a:xfrm>
          <a:prstGeom prst="rect">
            <a:avLst/>
          </a:prstGeom>
          <a:noFill/>
          <a:ln>
            <a:noFill/>
          </a:ln>
        </p:spPr>
      </p:pic>
      <p:sp>
        <p:nvSpPr>
          <p:cNvPr id="339" name="Shape 339"/>
          <p:cNvSpPr txBox="1"/>
          <p:nvPr/>
        </p:nvSpPr>
        <p:spPr>
          <a:xfrm>
            <a:off x="7448825" y="2183225"/>
            <a:ext cx="1366800" cy="778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cs" sz="1200"/>
              <a:t>Užovka obojková</a:t>
            </a:r>
          </a:p>
          <a:p>
            <a:pPr lvl="0">
              <a:spcBef>
                <a:spcPts val="0"/>
              </a:spcBef>
              <a:buNone/>
            </a:pPr>
            <a:r>
              <a:rPr lang="cs" sz="1200"/>
              <a:t>      (Natrix natrix)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Shape 344"/>
          <p:cNvSpPr txBox="1">
            <a:spLocks noGrp="1"/>
          </p:cNvSpPr>
          <p:nvPr>
            <p:ph type="title"/>
          </p:nvPr>
        </p:nvSpPr>
        <p:spPr>
          <a:xfrm>
            <a:off x="387900" y="277400"/>
            <a:ext cx="8368200" cy="6861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36666"/>
              <a:buFont typeface="Arial"/>
              <a:buNone/>
            </a:pPr>
            <a:r>
              <a:rPr lang="cs">
                <a:latin typeface="Arial"/>
                <a:ea typeface="Arial"/>
                <a:cs typeface="Arial"/>
                <a:sym typeface="Arial"/>
              </a:rPr>
              <a:t>Pátek 3.6. písečné duny u vesnice Caraorman</a:t>
            </a:r>
          </a:p>
        </p:txBody>
      </p:sp>
      <p:pic>
        <p:nvPicPr>
          <p:cNvPr id="345" name="Shape 345" descr="IMG_3005.JPG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5750" y="1738725"/>
            <a:ext cx="4338777" cy="3254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Shape 346" descr="IMG_2974.JPG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775" y="1738718"/>
            <a:ext cx="4338777" cy="32540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Shape 351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cs">
                <a:latin typeface="Arial"/>
                <a:ea typeface="Arial"/>
                <a:cs typeface="Arial"/>
                <a:sym typeface="Arial"/>
              </a:rPr>
              <a:t>Caraorman</a:t>
            </a:r>
          </a:p>
        </p:txBody>
      </p:sp>
      <p:pic>
        <p:nvPicPr>
          <p:cNvPr id="352" name="Shape 352" descr="P6030364.jpg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0699" y="190525"/>
            <a:ext cx="5447223" cy="40851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Shape 353" descr="P6030363.jpg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801700"/>
            <a:ext cx="4268528" cy="3201396"/>
          </a:xfrm>
          <a:prstGeom prst="rect">
            <a:avLst/>
          </a:prstGeom>
          <a:noFill/>
          <a:ln>
            <a:noFill/>
          </a:ln>
        </p:spPr>
      </p:pic>
      <p:sp>
        <p:nvSpPr>
          <p:cNvPr id="354" name="Shape 354"/>
          <p:cNvSpPr txBox="1"/>
          <p:nvPr/>
        </p:nvSpPr>
        <p:spPr>
          <a:xfrm>
            <a:off x="7363525" y="3930925"/>
            <a:ext cx="1634400" cy="344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cs" sz="1200" b="1">
                <a:highlight>
                  <a:srgbClr val="FFFFFF"/>
                </a:highlight>
              </a:rPr>
              <a:t>foto Roman Daniel</a:t>
            </a:r>
          </a:p>
        </p:txBody>
      </p:sp>
      <p:sp>
        <p:nvSpPr>
          <p:cNvPr id="355" name="Shape 355"/>
          <p:cNvSpPr txBox="1"/>
          <p:nvPr/>
        </p:nvSpPr>
        <p:spPr>
          <a:xfrm>
            <a:off x="2634125" y="4658400"/>
            <a:ext cx="1634400" cy="344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cs" sz="1200" b="1">
                <a:highlight>
                  <a:srgbClr val="FFFFFF"/>
                </a:highlight>
              </a:rPr>
              <a:t>foto Roman Daniel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Shape 360"/>
          <p:cNvSpPr txBox="1">
            <a:spLocks noGrp="1"/>
          </p:cNvSpPr>
          <p:nvPr>
            <p:ph type="title"/>
          </p:nvPr>
        </p:nvSpPr>
        <p:spPr>
          <a:xfrm>
            <a:off x="0" y="1337550"/>
            <a:ext cx="3023100" cy="20523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lvl="0">
              <a:spcBef>
                <a:spcPts val="0"/>
              </a:spcBef>
              <a:buNone/>
            </a:pP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lvl="0">
              <a:spcBef>
                <a:spcPts val="0"/>
              </a:spcBef>
              <a:buNone/>
            </a:pPr>
            <a:r>
              <a:rPr lang="cs" sz="1800">
                <a:latin typeface="Arial"/>
                <a:ea typeface="Arial"/>
                <a:cs typeface="Arial"/>
                <a:sym typeface="Arial"/>
              </a:rPr>
              <a:t>trasa 5.6.- Tábořiště Caraorman, přejezd přes jezero Puiu, noc na písečné duně  mezi jezery Puiu a Erenciuc (Canal Mocansca)</a:t>
            </a:r>
          </a:p>
        </p:txBody>
      </p:sp>
      <p:pic>
        <p:nvPicPr>
          <p:cNvPr id="361" name="Shape 361" descr="hory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85918" y="287387"/>
            <a:ext cx="5867606" cy="4568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6" name="Shape 366" descr="P6050430.jpg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00" y="1064099"/>
            <a:ext cx="5230178" cy="3922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Shape 367" descr="P6050494.jpg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1850" y="57350"/>
            <a:ext cx="3603026" cy="2402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Shape 368" descr="P6050454.jpg"/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1850" y="2552225"/>
            <a:ext cx="3348046" cy="2511077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Shape 369"/>
          <p:cNvSpPr txBox="1"/>
          <p:nvPr/>
        </p:nvSpPr>
        <p:spPr>
          <a:xfrm>
            <a:off x="72000" y="4525575"/>
            <a:ext cx="2036100" cy="329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cs" sz="1000" b="1">
                <a:highlight>
                  <a:srgbClr val="FFFFFF"/>
                </a:highlight>
              </a:rPr>
              <a:t>foto Roman Daniel</a:t>
            </a:r>
          </a:p>
        </p:txBody>
      </p:sp>
      <p:sp>
        <p:nvSpPr>
          <p:cNvPr id="370" name="Shape 370"/>
          <p:cNvSpPr txBox="1"/>
          <p:nvPr/>
        </p:nvSpPr>
        <p:spPr>
          <a:xfrm>
            <a:off x="5381850" y="2130275"/>
            <a:ext cx="2036100" cy="329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cs" sz="1000" b="1">
                <a:highlight>
                  <a:srgbClr val="FFFFFF"/>
                </a:highlight>
              </a:rPr>
              <a:t>foto Roman Daniel</a:t>
            </a:r>
          </a:p>
        </p:txBody>
      </p:sp>
      <p:sp>
        <p:nvSpPr>
          <p:cNvPr id="371" name="Shape 371"/>
          <p:cNvSpPr txBox="1"/>
          <p:nvPr/>
        </p:nvSpPr>
        <p:spPr>
          <a:xfrm>
            <a:off x="5381850" y="4734200"/>
            <a:ext cx="2036100" cy="329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cs" sz="1000" b="1">
                <a:highlight>
                  <a:srgbClr val="FFFFFF"/>
                </a:highlight>
              </a:rPr>
              <a:t>foto Roman Daniel</a:t>
            </a:r>
          </a:p>
        </p:txBody>
      </p:sp>
      <p:sp>
        <p:nvSpPr>
          <p:cNvPr id="372" name="Shape 372"/>
          <p:cNvSpPr txBox="1"/>
          <p:nvPr/>
        </p:nvSpPr>
        <p:spPr>
          <a:xfrm>
            <a:off x="72000" y="114850"/>
            <a:ext cx="7351500" cy="857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cs" sz="1800">
                <a:solidFill>
                  <a:srgbClr val="FFFFFF"/>
                </a:solidFill>
              </a:rPr>
              <a:t>Tábořiště u kanálu Mocansca</a:t>
            </a:r>
          </a:p>
        </p:txBody>
      </p:sp>
      <p:cxnSp>
        <p:nvCxnSpPr>
          <p:cNvPr id="373" name="Shape 373"/>
          <p:cNvCxnSpPr/>
          <p:nvPr/>
        </p:nvCxnSpPr>
        <p:spPr>
          <a:xfrm>
            <a:off x="778550" y="523275"/>
            <a:ext cx="893400" cy="137850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lg" len="lg"/>
            <a:tailEnd type="triangle" w="lg" len="lg"/>
          </a:ln>
        </p:spPr>
      </p:cxn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378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cs">
                <a:latin typeface="Arial"/>
                <a:ea typeface="Arial"/>
                <a:cs typeface="Arial"/>
                <a:sym typeface="Arial"/>
              </a:rPr>
              <a:t>Hodnocení tábořiště “Canal Mocansca”</a:t>
            </a:r>
          </a:p>
        </p:txBody>
      </p:sp>
      <p:sp>
        <p:nvSpPr>
          <p:cNvPr id="379" name="Shape 379"/>
          <p:cNvSpPr txBox="1">
            <a:spLocks noGrp="1"/>
          </p:cNvSpPr>
          <p:nvPr>
            <p:ph type="body" idx="1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317500"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Char char="●"/>
            </a:pPr>
            <a:r>
              <a:rPr lang="cs"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poloha: kanál Mocansca, cca 1 km za jezerem Puiu</a:t>
            </a:r>
          </a:p>
          <a:p>
            <a:pPr marL="457200" lvl="0" indent="-317500"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Char char="●"/>
            </a:pPr>
            <a:r>
              <a:rPr lang="cs"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velikost: cca 200 x 50 m</a:t>
            </a:r>
          </a:p>
          <a:p>
            <a:pPr marL="457200" lvl="0" indent="-317500"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Char char="●"/>
            </a:pPr>
            <a:r>
              <a:rPr lang="cs"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nerovnosti: mírně zvlněné</a:t>
            </a:r>
          </a:p>
          <a:p>
            <a:pPr marL="457200" lvl="0" indent="-317500"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Char char="●"/>
            </a:pPr>
            <a:r>
              <a:rPr lang="cs"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využívanost: nevyužívané</a:t>
            </a:r>
          </a:p>
          <a:p>
            <a:pPr marL="457200" lvl="0" indent="-317500"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Char char="●"/>
            </a:pPr>
            <a:r>
              <a:rPr lang="cs"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podmáčenost: relativně suché</a:t>
            </a:r>
          </a:p>
          <a:p>
            <a:pPr marL="457200" lvl="0" indent="-317500"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Char char="●"/>
            </a:pPr>
            <a:r>
              <a:rPr lang="cs"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počet nocí: 2</a:t>
            </a:r>
          </a:p>
          <a:p>
            <a:pPr marL="457200" lvl="0" indent="-317500"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Char char="●"/>
            </a:pPr>
            <a:r>
              <a:rPr lang="cs"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suchá tráva pod stany, ale podmáčené rákosí za nimi, žádné stromy → žádný stín</a:t>
            </a:r>
          </a:p>
          <a:p>
            <a:pPr lvl="0">
              <a:spcBef>
                <a:spcPts val="0"/>
              </a:spcBef>
              <a:buNone/>
            </a:pPr>
            <a:endParaRPr sz="14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Shape 384"/>
          <p:cNvSpPr txBox="1">
            <a:spLocks noGrp="1"/>
          </p:cNvSpPr>
          <p:nvPr>
            <p:ph type="title"/>
          </p:nvPr>
        </p:nvSpPr>
        <p:spPr>
          <a:xfrm>
            <a:off x="321350" y="172800"/>
            <a:ext cx="8368200" cy="6861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cs" sz="1800">
                <a:latin typeface="Arial"/>
                <a:ea typeface="Arial"/>
                <a:cs typeface="Arial"/>
                <a:sym typeface="Arial"/>
              </a:rPr>
              <a:t>Pondělí 6.6.</a:t>
            </a:r>
            <a:r>
              <a:rPr lang="cs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cs" sz="1800">
                <a:latin typeface="Arial"/>
                <a:ea typeface="Arial"/>
                <a:cs typeface="Arial"/>
                <a:sym typeface="Arial"/>
              </a:rPr>
              <a:t>Lakul Erenciuc - Arinisul Erenciuc (jedna z nejvíce chráněných oblastí delty) - Brațul Sfantu Gheorghe - Sfantu Gheorge</a:t>
            </a:r>
          </a:p>
        </p:txBody>
      </p:sp>
      <p:pic>
        <p:nvPicPr>
          <p:cNvPr id="385" name="Shape 385" descr="hory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8675" y="1458399"/>
            <a:ext cx="6710100" cy="3542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86" name="Shape 386" descr="IMG_3123.JPG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6900" y="1266950"/>
            <a:ext cx="3327402" cy="24955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87" name="Shape 387"/>
          <p:cNvCxnSpPr/>
          <p:nvPr/>
        </p:nvCxnSpPr>
        <p:spPr>
          <a:xfrm flipH="1">
            <a:off x="636900" y="2947300"/>
            <a:ext cx="5400300" cy="361200"/>
          </a:xfrm>
          <a:prstGeom prst="straightConnector1">
            <a:avLst/>
          </a:prstGeom>
          <a:noFill/>
          <a:ln w="9525" cap="flat" cmpd="sng">
            <a:solidFill>
              <a:srgbClr val="FFFF00"/>
            </a:solidFill>
            <a:prstDash val="solid"/>
            <a:round/>
            <a:headEnd type="none" w="lg" len="lg"/>
            <a:tailEnd type="triangle" w="lg" len="lg"/>
          </a:ln>
        </p:spPr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 txBox="1">
            <a:spLocks noGrp="1"/>
          </p:cNvSpPr>
          <p:nvPr>
            <p:ph type="title"/>
          </p:nvPr>
        </p:nvSpPr>
        <p:spPr>
          <a:xfrm>
            <a:off x="218700" y="342275"/>
            <a:ext cx="3743700" cy="7068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cs">
                <a:latin typeface="Arial"/>
                <a:ea typeface="Arial"/>
                <a:cs typeface="Arial"/>
                <a:sym typeface="Arial"/>
              </a:rPr>
              <a:t>Trasa na území ČR</a:t>
            </a:r>
          </a:p>
        </p:txBody>
      </p:sp>
      <p:sp>
        <p:nvSpPr>
          <p:cNvPr id="83" name="Shape 83"/>
          <p:cNvSpPr txBox="1">
            <a:spLocks noGrp="1"/>
          </p:cNvSpPr>
          <p:nvPr>
            <p:ph type="body" idx="1"/>
          </p:nvPr>
        </p:nvSpPr>
        <p:spPr>
          <a:xfrm>
            <a:off x="218700" y="1226450"/>
            <a:ext cx="3743700" cy="3289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cs">
                <a:latin typeface="Arial"/>
                <a:ea typeface="Arial"/>
                <a:cs typeface="Arial"/>
                <a:sym typeface="Arial"/>
              </a:rPr>
              <a:t>Brno (dálnice D2) -&gt; hranice ČR-SK</a:t>
            </a:r>
          </a:p>
          <a:p>
            <a:pPr marL="457200" lvl="0" indent="-228600" rtl="0">
              <a:spcBef>
                <a:spcPts val="0"/>
              </a:spcBef>
              <a:buFont typeface="Arial"/>
              <a:buChar char="➔"/>
            </a:pPr>
            <a:r>
              <a:rPr lang="cs">
                <a:latin typeface="Arial"/>
                <a:ea typeface="Arial"/>
                <a:cs typeface="Arial"/>
                <a:sym typeface="Arial"/>
              </a:rPr>
              <a:t>průjezd </a:t>
            </a:r>
          </a:p>
          <a:p>
            <a:pPr marL="914400" lvl="1" indent="-228600" rtl="0">
              <a:spcBef>
                <a:spcPts val="0"/>
              </a:spcBef>
              <a:buFont typeface="Arial"/>
              <a:buChar char="◆"/>
            </a:pPr>
            <a:r>
              <a:rPr lang="cs">
                <a:latin typeface="Arial"/>
                <a:ea typeface="Arial"/>
                <a:cs typeface="Arial"/>
                <a:sym typeface="Arial"/>
              </a:rPr>
              <a:t>Dyjsko - svrateckým úvalem </a:t>
            </a:r>
          </a:p>
          <a:p>
            <a:pPr marL="1371600" lvl="2" indent="-228600" rtl="0">
              <a:spcBef>
                <a:spcPts val="0"/>
              </a:spcBef>
              <a:buFont typeface="Arial"/>
              <a:buChar char="●"/>
            </a:pPr>
            <a:r>
              <a:rPr lang="cs">
                <a:latin typeface="Arial"/>
                <a:ea typeface="Arial"/>
                <a:cs typeface="Arial"/>
                <a:sym typeface="Arial"/>
              </a:rPr>
              <a:t>východně od Pálavy a Novomlýnských nádrží</a:t>
            </a:r>
          </a:p>
          <a:p>
            <a:pPr marL="914400" lvl="1" indent="-228600" rtl="0">
              <a:spcBef>
                <a:spcPts val="0"/>
              </a:spcBef>
              <a:buFont typeface="Arial"/>
              <a:buChar char="◆"/>
            </a:pPr>
            <a:r>
              <a:rPr lang="cs">
                <a:latin typeface="Arial"/>
                <a:ea typeface="Arial"/>
                <a:cs typeface="Arial"/>
                <a:sym typeface="Arial"/>
              </a:rPr>
              <a:t>Ždánickým lesem</a:t>
            </a:r>
          </a:p>
          <a:p>
            <a:pPr marL="914400" lvl="1" indent="-228600" rtl="0">
              <a:spcBef>
                <a:spcPts val="0"/>
              </a:spcBef>
              <a:buFont typeface="Arial"/>
              <a:buChar char="◆"/>
            </a:pPr>
            <a:r>
              <a:rPr lang="cs">
                <a:latin typeface="Arial"/>
                <a:ea typeface="Arial"/>
                <a:cs typeface="Arial"/>
                <a:sym typeface="Arial"/>
              </a:rPr>
              <a:t>Vídeňskou pánví</a:t>
            </a:r>
          </a:p>
          <a:p>
            <a:pPr marL="914400" lvl="1" indent="-228600" rtl="0">
              <a:spcBef>
                <a:spcPts val="0"/>
              </a:spcBef>
              <a:buFont typeface="Arial"/>
              <a:buChar char="◆"/>
            </a:pPr>
            <a:r>
              <a:rPr lang="cs">
                <a:latin typeface="Arial"/>
                <a:ea typeface="Arial"/>
                <a:cs typeface="Arial"/>
                <a:sym typeface="Arial"/>
              </a:rPr>
              <a:t>Dolnomoravským úvalem</a:t>
            </a:r>
          </a:p>
          <a:p>
            <a:pPr marL="1371600" lvl="2" indent="-228600" rtl="0">
              <a:spcBef>
                <a:spcPts val="0"/>
              </a:spcBef>
              <a:buFont typeface="Arial"/>
              <a:buChar char="●"/>
            </a:pPr>
            <a:r>
              <a:rPr lang="cs">
                <a:latin typeface="Arial"/>
                <a:ea typeface="Arial"/>
                <a:cs typeface="Arial"/>
                <a:sym typeface="Arial"/>
              </a:rPr>
              <a:t>přes řeku Moravu a 17. poledník</a:t>
            </a:r>
          </a:p>
        </p:txBody>
      </p:sp>
      <p:pic>
        <p:nvPicPr>
          <p:cNvPr id="84" name="Shape 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62474" y="123586"/>
            <a:ext cx="5133949" cy="4896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Shape 392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cs" sz="2400">
                <a:latin typeface="Arial"/>
                <a:ea typeface="Arial"/>
                <a:cs typeface="Arial"/>
                <a:sym typeface="Arial"/>
              </a:rPr>
              <a:t>pondělí 6.6. - čtvrtek 9. 6. tábořiště poblíž Sfantu Gheorghe</a:t>
            </a:r>
          </a:p>
        </p:txBody>
      </p:sp>
      <p:pic>
        <p:nvPicPr>
          <p:cNvPr id="393" name="Shape 393" descr="Sfantu_Gheorghe_(Tulcea)_from_space.jpg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824" y="1480499"/>
            <a:ext cx="8850375" cy="3573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Shape 398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cs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Hodnocení “tábořiště Sfantu Gheorghe“</a:t>
            </a:r>
          </a:p>
        </p:txBody>
      </p:sp>
      <p:sp>
        <p:nvSpPr>
          <p:cNvPr id="399" name="Shape 399"/>
          <p:cNvSpPr txBox="1">
            <a:spLocks noGrp="1"/>
          </p:cNvSpPr>
          <p:nvPr>
            <p:ph type="body" idx="1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317500"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Char char="●"/>
            </a:pPr>
            <a:r>
              <a:rPr lang="cs"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poloha: kanál Tataru, cca 1 km od Sfantu Gheorghe</a:t>
            </a:r>
          </a:p>
          <a:p>
            <a:pPr marL="457200" lvl="0" indent="-317500"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Char char="●"/>
            </a:pPr>
            <a:r>
              <a:rPr lang="cs"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velikost: 200 x 5 m (šířka akorát na stan)</a:t>
            </a:r>
          </a:p>
          <a:p>
            <a:pPr marL="457200" lvl="0" indent="-317500"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Char char="●"/>
            </a:pPr>
            <a:r>
              <a:rPr lang="cs"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nerovnosti: příkré</a:t>
            </a:r>
          </a:p>
          <a:p>
            <a:pPr marL="457200" lvl="0" indent="-317500"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Char char="●"/>
            </a:pPr>
            <a:r>
              <a:rPr lang="cs"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využívanost: nevyužívané</a:t>
            </a:r>
          </a:p>
          <a:p>
            <a:pPr marL="457200" lvl="0" indent="-317500"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Char char="●"/>
            </a:pPr>
            <a:r>
              <a:rPr lang="cs"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podmáčenost: relativně suché</a:t>
            </a:r>
          </a:p>
          <a:p>
            <a:pPr marL="457200" lvl="0" indent="-317500"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Char char="●"/>
            </a:pPr>
            <a:r>
              <a:rPr lang="cs"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počet nocí: 3</a:t>
            </a:r>
          </a:p>
          <a:p>
            <a:pPr marL="457200" lvl="0" indent="-317500" rtl="0"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Char char="●"/>
            </a:pPr>
            <a:r>
              <a:rPr lang="cs"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stanování hned u </a:t>
            </a:r>
            <a:r>
              <a:rPr lang="cs" sz="1400" i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silnice</a:t>
            </a:r>
          </a:p>
          <a:p>
            <a:pPr lvl="0">
              <a:spcBef>
                <a:spcPts val="0"/>
              </a:spcBef>
              <a:buNone/>
            </a:pPr>
            <a:endParaRPr sz="14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0" name="Shape 400" descr="P6060553.jpg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8550" y="2003174"/>
            <a:ext cx="3965604" cy="2974402"/>
          </a:xfrm>
          <a:prstGeom prst="rect">
            <a:avLst/>
          </a:prstGeom>
          <a:noFill/>
          <a:ln>
            <a:noFill/>
          </a:ln>
        </p:spPr>
      </p:pic>
      <p:sp>
        <p:nvSpPr>
          <p:cNvPr id="401" name="Shape 401"/>
          <p:cNvSpPr txBox="1"/>
          <p:nvPr/>
        </p:nvSpPr>
        <p:spPr>
          <a:xfrm>
            <a:off x="7479125" y="4632875"/>
            <a:ext cx="1595400" cy="344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cs" sz="1000" b="1">
                <a:highlight>
                  <a:srgbClr val="FFFFFF"/>
                </a:highlight>
              </a:rPr>
              <a:t>foto Roman Daniel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6" name="Shape 406" descr="P6080654.jpg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8724" y="1553831"/>
            <a:ext cx="2616399" cy="3488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Shape 407" descr="P6060559.jpg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549" y="1290525"/>
            <a:ext cx="5628455" cy="3751903"/>
          </a:xfrm>
          <a:prstGeom prst="rect">
            <a:avLst/>
          </a:prstGeom>
          <a:noFill/>
          <a:ln>
            <a:noFill/>
          </a:ln>
        </p:spPr>
      </p:pic>
      <p:sp>
        <p:nvSpPr>
          <p:cNvPr id="408" name="Shape 408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cs">
                <a:latin typeface="Arial"/>
                <a:ea typeface="Arial"/>
                <a:cs typeface="Arial"/>
                <a:sym typeface="Arial"/>
              </a:rPr>
              <a:t>Úterý 7.6. Sfantu Gheorghe</a:t>
            </a:r>
          </a:p>
        </p:txBody>
      </p:sp>
      <p:pic>
        <p:nvPicPr>
          <p:cNvPr id="409" name="Shape 409" descr="P6070566.jpg"/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7000" y="130800"/>
            <a:ext cx="2616396" cy="1962297"/>
          </a:xfrm>
          <a:prstGeom prst="rect">
            <a:avLst/>
          </a:prstGeom>
          <a:noFill/>
          <a:ln>
            <a:noFill/>
          </a:ln>
        </p:spPr>
      </p:pic>
      <p:sp>
        <p:nvSpPr>
          <p:cNvPr id="410" name="Shape 410"/>
          <p:cNvSpPr txBox="1"/>
          <p:nvPr/>
        </p:nvSpPr>
        <p:spPr>
          <a:xfrm>
            <a:off x="7239525" y="1664525"/>
            <a:ext cx="1314600" cy="332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cs" sz="1000" b="1">
                <a:highlight>
                  <a:srgbClr val="FFFFFF"/>
                </a:highlight>
              </a:rPr>
              <a:t>foto Roman Daniel</a:t>
            </a:r>
          </a:p>
        </p:txBody>
      </p:sp>
      <p:sp>
        <p:nvSpPr>
          <p:cNvPr id="411" name="Shape 411"/>
          <p:cNvSpPr txBox="1"/>
          <p:nvPr/>
        </p:nvSpPr>
        <p:spPr>
          <a:xfrm>
            <a:off x="3783625" y="4645625"/>
            <a:ext cx="1634400" cy="344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cs" sz="1200" b="1">
                <a:highlight>
                  <a:srgbClr val="FFFFFF"/>
                </a:highlight>
              </a:rPr>
              <a:t>foto Roman Daniel</a:t>
            </a:r>
          </a:p>
        </p:txBody>
      </p:sp>
      <p:sp>
        <p:nvSpPr>
          <p:cNvPr id="412" name="Shape 412"/>
          <p:cNvSpPr txBox="1"/>
          <p:nvPr/>
        </p:nvSpPr>
        <p:spPr>
          <a:xfrm>
            <a:off x="6919725" y="4645625"/>
            <a:ext cx="1634400" cy="344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cs" sz="1000" b="1">
                <a:highlight>
                  <a:srgbClr val="FFFFFF"/>
                </a:highlight>
              </a:rPr>
              <a:t>foto Roman Daniel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Shape 417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cs">
                <a:latin typeface="Arial"/>
                <a:ea typeface="Arial"/>
                <a:cs typeface="Arial"/>
                <a:sym typeface="Arial"/>
              </a:rPr>
              <a:t>Úterý 7.6. Sfantu Gheorghe</a:t>
            </a:r>
          </a:p>
        </p:txBody>
      </p:sp>
      <p:pic>
        <p:nvPicPr>
          <p:cNvPr id="418" name="Shape 418" descr="IMG_3198.JPG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125" y="1659199"/>
            <a:ext cx="4492177" cy="3369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9" name="Shape 419" descr="IMG_3204.JPG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2200" y="1659212"/>
            <a:ext cx="4492177" cy="3369142"/>
          </a:xfrm>
          <a:prstGeom prst="rect">
            <a:avLst/>
          </a:prstGeom>
          <a:noFill/>
          <a:ln>
            <a:noFill/>
          </a:ln>
        </p:spPr>
      </p:pic>
      <p:sp>
        <p:nvSpPr>
          <p:cNvPr id="420" name="Shape 420"/>
          <p:cNvSpPr txBox="1"/>
          <p:nvPr/>
        </p:nvSpPr>
        <p:spPr>
          <a:xfrm>
            <a:off x="89350" y="4658500"/>
            <a:ext cx="702000" cy="255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cs" sz="1000" b="1">
                <a:highlight>
                  <a:srgbClr val="FFFFFF"/>
                </a:highlight>
              </a:rPr>
              <a:t>foto KH</a:t>
            </a:r>
          </a:p>
        </p:txBody>
      </p:sp>
      <p:sp>
        <p:nvSpPr>
          <p:cNvPr id="421" name="Shape 421"/>
          <p:cNvSpPr txBox="1"/>
          <p:nvPr/>
        </p:nvSpPr>
        <p:spPr>
          <a:xfrm>
            <a:off x="4594300" y="4658500"/>
            <a:ext cx="3127200" cy="255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cs" sz="1000" b="1">
                <a:highlight>
                  <a:srgbClr val="FFFFFF"/>
                </a:highlight>
              </a:rPr>
              <a:t>pravoslavný kostel ve SG. foto KH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6" name="Shape 426" descr="IMG_3217.JPG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175" y="1683975"/>
            <a:ext cx="4526622" cy="3394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7" name="Shape 427" descr="IMG_3242.JPG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690"/>
          <a:stretch/>
        </p:blipFill>
        <p:spPr>
          <a:xfrm>
            <a:off x="4617374" y="1683975"/>
            <a:ext cx="4526622" cy="3394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8" name="Shape 428" descr="IMG_3274.JPG"/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5168" y="73247"/>
            <a:ext cx="1964252" cy="2619025"/>
          </a:xfrm>
          <a:prstGeom prst="rect">
            <a:avLst/>
          </a:prstGeom>
          <a:noFill/>
          <a:ln>
            <a:noFill/>
          </a:ln>
        </p:spPr>
      </p:pic>
      <p:sp>
        <p:nvSpPr>
          <p:cNvPr id="429" name="Shape 429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cs">
                <a:latin typeface="Arial"/>
                <a:ea typeface="Arial"/>
                <a:cs typeface="Arial"/>
                <a:sym typeface="Arial"/>
              </a:rPr>
              <a:t>Pobřeží Černého moře</a:t>
            </a:r>
          </a:p>
        </p:txBody>
      </p:sp>
      <p:sp>
        <p:nvSpPr>
          <p:cNvPr id="430" name="Shape 430"/>
          <p:cNvSpPr txBox="1"/>
          <p:nvPr/>
        </p:nvSpPr>
        <p:spPr>
          <a:xfrm>
            <a:off x="153175" y="4556400"/>
            <a:ext cx="1020900" cy="444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cs" sz="1000" b="1">
                <a:highlight>
                  <a:srgbClr val="FFFFFF"/>
                </a:highlight>
              </a:rPr>
              <a:t>foto KH</a:t>
            </a:r>
          </a:p>
        </p:txBody>
      </p:sp>
      <p:sp>
        <p:nvSpPr>
          <p:cNvPr id="431" name="Shape 431"/>
          <p:cNvSpPr txBox="1"/>
          <p:nvPr/>
        </p:nvSpPr>
        <p:spPr>
          <a:xfrm>
            <a:off x="4759875" y="4634650"/>
            <a:ext cx="1020900" cy="444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cs" sz="1000" b="1">
                <a:highlight>
                  <a:srgbClr val="FFFFFF"/>
                </a:highlight>
              </a:rPr>
              <a:t>foto KH</a:t>
            </a:r>
          </a:p>
        </p:txBody>
      </p:sp>
      <p:sp>
        <p:nvSpPr>
          <p:cNvPr id="432" name="Shape 432"/>
          <p:cNvSpPr txBox="1"/>
          <p:nvPr/>
        </p:nvSpPr>
        <p:spPr>
          <a:xfrm>
            <a:off x="7025175" y="2247975"/>
            <a:ext cx="1020900" cy="444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cs" sz="1000" b="1">
                <a:highlight>
                  <a:srgbClr val="FFFFFF"/>
                </a:highlight>
              </a:rPr>
              <a:t>foto KH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Shape 437"/>
          <p:cNvSpPr txBox="1">
            <a:spLocks noGrp="1"/>
          </p:cNvSpPr>
          <p:nvPr>
            <p:ph type="title"/>
          </p:nvPr>
        </p:nvSpPr>
        <p:spPr>
          <a:xfrm>
            <a:off x="404700" y="95225"/>
            <a:ext cx="8739300" cy="8796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cs" sz="2400">
                <a:latin typeface="Arial"/>
                <a:ea typeface="Arial"/>
                <a:cs typeface="Arial"/>
                <a:sym typeface="Arial"/>
              </a:rPr>
              <a:t>Čtvrtek 9.6. přejezd ze Sfantu Gheorghe do Mahmudie, Tulcea (muzeum), Babadagský les, Enisala nocleh </a:t>
            </a:r>
          </a:p>
        </p:txBody>
      </p:sp>
      <p:sp>
        <p:nvSpPr>
          <p:cNvPr id="438" name="Shape 438"/>
          <p:cNvSpPr txBox="1">
            <a:spLocks noGrp="1"/>
          </p:cNvSpPr>
          <p:nvPr>
            <p:ph type="body" idx="1"/>
          </p:nvPr>
        </p:nvSpPr>
        <p:spPr>
          <a:xfrm>
            <a:off x="311700" y="2054850"/>
            <a:ext cx="8035200" cy="2361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pic>
        <p:nvPicPr>
          <p:cNvPr id="439" name="Shape 439" descr="hory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6224" y="880200"/>
            <a:ext cx="8264299" cy="4263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Shape 444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cs">
                <a:latin typeface="Arial"/>
                <a:ea typeface="Arial"/>
                <a:cs typeface="Arial"/>
                <a:sym typeface="Arial"/>
              </a:rPr>
              <a:t>Pátek 10.6. Enisala</a:t>
            </a:r>
          </a:p>
        </p:txBody>
      </p:sp>
      <p:pic>
        <p:nvPicPr>
          <p:cNvPr id="445" name="Shape 445" descr="P6100699.jpg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6050" y="117225"/>
            <a:ext cx="3681745" cy="4909029"/>
          </a:xfrm>
          <a:prstGeom prst="rect">
            <a:avLst/>
          </a:prstGeom>
          <a:noFill/>
          <a:ln>
            <a:noFill/>
          </a:ln>
        </p:spPr>
      </p:pic>
      <p:pic>
        <p:nvPicPr>
          <p:cNvPr id="446" name="Shape 446" descr="IMG_3360.JPG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358"/>
          <a:stretch/>
        </p:blipFill>
        <p:spPr>
          <a:xfrm>
            <a:off x="296775" y="1350024"/>
            <a:ext cx="4939280" cy="3704451"/>
          </a:xfrm>
          <a:prstGeom prst="rect">
            <a:avLst/>
          </a:prstGeom>
          <a:noFill/>
          <a:ln>
            <a:noFill/>
          </a:ln>
        </p:spPr>
      </p:pic>
      <p:sp>
        <p:nvSpPr>
          <p:cNvPr id="447" name="Shape 447"/>
          <p:cNvSpPr txBox="1"/>
          <p:nvPr/>
        </p:nvSpPr>
        <p:spPr>
          <a:xfrm>
            <a:off x="7119600" y="4629650"/>
            <a:ext cx="1798200" cy="396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cs" b="1">
                <a:highlight>
                  <a:srgbClr val="FFFFFF"/>
                </a:highlight>
              </a:rPr>
              <a:t>foto Roman Daniel</a:t>
            </a:r>
          </a:p>
        </p:txBody>
      </p:sp>
      <p:sp>
        <p:nvSpPr>
          <p:cNvPr id="448" name="Shape 448"/>
          <p:cNvSpPr txBox="1"/>
          <p:nvPr/>
        </p:nvSpPr>
        <p:spPr>
          <a:xfrm>
            <a:off x="229750" y="4518100"/>
            <a:ext cx="1798200" cy="444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cs" sz="1000" b="1">
                <a:highlight>
                  <a:srgbClr val="FFFFFF"/>
                </a:highlight>
              </a:rPr>
              <a:t>tábořiště, foto KH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Shape 453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cs">
                <a:latin typeface="Arial"/>
                <a:ea typeface="Arial"/>
                <a:cs typeface="Arial"/>
                <a:sym typeface="Arial"/>
              </a:rPr>
              <a:t>Hodnocení “tábořiště Enisala”</a:t>
            </a:r>
          </a:p>
        </p:txBody>
      </p:sp>
      <p:sp>
        <p:nvSpPr>
          <p:cNvPr id="454" name="Shape 454"/>
          <p:cNvSpPr txBox="1">
            <a:spLocks noGrp="1"/>
          </p:cNvSpPr>
          <p:nvPr>
            <p:ph type="body" idx="1"/>
          </p:nvPr>
        </p:nvSpPr>
        <p:spPr>
          <a:xfrm>
            <a:off x="285800" y="1590425"/>
            <a:ext cx="3670800" cy="30789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317500"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Char char="●"/>
            </a:pPr>
            <a:r>
              <a:rPr lang="cs"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poloha: cca 1 km od Enisaly</a:t>
            </a:r>
          </a:p>
          <a:p>
            <a:pPr marL="457200" lvl="0" indent="-317500"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Char char="●"/>
            </a:pPr>
            <a:r>
              <a:rPr lang="cs"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velikost: nelze určit</a:t>
            </a:r>
          </a:p>
          <a:p>
            <a:pPr marL="457200" lvl="0" indent="-317500"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Char char="●"/>
            </a:pPr>
            <a:r>
              <a:rPr lang="cs"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nerovnosti: nerovné</a:t>
            </a:r>
          </a:p>
          <a:p>
            <a:pPr marL="457200" lvl="0" indent="-317500"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Char char="●"/>
            </a:pPr>
            <a:r>
              <a:rPr lang="cs"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využívanost: nevyužívané</a:t>
            </a:r>
          </a:p>
          <a:p>
            <a:pPr marL="457200" lvl="0" indent="-317500"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Char char="●"/>
            </a:pPr>
            <a:r>
              <a:rPr lang="cs"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podmáčenost: relativně suché</a:t>
            </a:r>
          </a:p>
          <a:p>
            <a:pPr marL="457200" lvl="0" indent="-317500"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Char char="●"/>
            </a:pPr>
            <a:r>
              <a:rPr lang="cs"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počet nocí: 1</a:t>
            </a:r>
          </a:p>
          <a:p>
            <a:pPr marL="457200" lvl="0" indent="-317500"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Char char="●"/>
            </a:pPr>
            <a:r>
              <a:rPr lang="cs"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pozůstatky po nedávných vykopávkách</a:t>
            </a:r>
          </a:p>
          <a:p>
            <a:pPr lvl="0">
              <a:spcBef>
                <a:spcPts val="0"/>
              </a:spcBef>
              <a:buNone/>
            </a:pPr>
            <a:endParaRPr sz="14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5" name="Shape 455" descr="delta_0099.jpg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7724" y="1144124"/>
            <a:ext cx="5544824" cy="3696549"/>
          </a:xfrm>
          <a:prstGeom prst="rect">
            <a:avLst/>
          </a:prstGeom>
          <a:noFill/>
          <a:ln>
            <a:noFill/>
          </a:ln>
        </p:spPr>
      </p:pic>
      <p:sp>
        <p:nvSpPr>
          <p:cNvPr id="456" name="Shape 456"/>
          <p:cNvSpPr txBox="1"/>
          <p:nvPr/>
        </p:nvSpPr>
        <p:spPr>
          <a:xfrm>
            <a:off x="7453600" y="4467075"/>
            <a:ext cx="7351500" cy="857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cs" sz="1200" b="1">
                <a:highlight>
                  <a:srgbClr val="FFFFFF"/>
                </a:highlight>
              </a:rPr>
              <a:t>foto Josef Čmel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Shape 461"/>
          <p:cNvSpPr txBox="1">
            <a:spLocks noGrp="1"/>
          </p:cNvSpPr>
          <p:nvPr>
            <p:ph type="title"/>
          </p:nvPr>
        </p:nvSpPr>
        <p:spPr>
          <a:xfrm>
            <a:off x="396450" y="271750"/>
            <a:ext cx="8351100" cy="1094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cs">
                <a:latin typeface="Arial"/>
                <a:ea typeface="Arial"/>
                <a:cs typeface="Arial"/>
                <a:sym typeface="Arial"/>
              </a:rPr>
              <a:t>SWOT analýza - zhodnocení cestovního ruchu s ohledem na rezervaci</a:t>
            </a:r>
          </a:p>
        </p:txBody>
      </p:sp>
      <p:sp>
        <p:nvSpPr>
          <p:cNvPr id="462" name="Shape 462"/>
          <p:cNvSpPr txBox="1">
            <a:spLocks noGrp="1"/>
          </p:cNvSpPr>
          <p:nvPr>
            <p:ph type="body" idx="1"/>
          </p:nvPr>
        </p:nvSpPr>
        <p:spPr>
          <a:xfrm>
            <a:off x="481200" y="1668150"/>
            <a:ext cx="8351100" cy="2900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cs">
                <a:latin typeface="Arial"/>
                <a:ea typeface="Arial"/>
                <a:cs typeface="Arial"/>
                <a:sym typeface="Arial"/>
              </a:rPr>
              <a:t>třídění odpadu</a:t>
            </a:r>
          </a:p>
          <a:p>
            <a:pPr lvl="0">
              <a:spcBef>
                <a:spcPts val="0"/>
              </a:spcBef>
              <a:buNone/>
            </a:pPr>
            <a:r>
              <a:rPr lang="cs">
                <a:latin typeface="Arial"/>
                <a:ea typeface="Arial"/>
                <a:cs typeface="Arial"/>
                <a:sym typeface="Arial"/>
              </a:rPr>
              <a:t>sezónní práce</a:t>
            </a:r>
          </a:p>
        </p:txBody>
      </p:sp>
      <p:pic>
        <p:nvPicPr>
          <p:cNvPr id="463" name="Shape 463" descr="Výstřižek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9" cy="53980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Shape 468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cs">
                <a:latin typeface="Arial"/>
                <a:ea typeface="Arial"/>
                <a:cs typeface="Arial"/>
                <a:sym typeface="Arial"/>
              </a:rPr>
              <a:t>Flóra delty Dunaje</a:t>
            </a:r>
          </a:p>
        </p:txBody>
      </p:sp>
      <p:sp>
        <p:nvSpPr>
          <p:cNvPr id="469" name="Shape 469"/>
          <p:cNvSpPr txBox="1">
            <a:spLocks noGrp="1"/>
          </p:cNvSpPr>
          <p:nvPr>
            <p:ph type="body" idx="1"/>
          </p:nvPr>
        </p:nvSpPr>
        <p:spPr>
          <a:xfrm>
            <a:off x="0" y="1322225"/>
            <a:ext cx="5661000" cy="3728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317500" rtl="0">
              <a:lnSpc>
                <a:spcPct val="100000"/>
              </a:lnSpc>
              <a:spcBef>
                <a:spcPts val="0"/>
              </a:spcBef>
              <a:buSzPct val="100000"/>
              <a:buFont typeface="Arial"/>
            </a:pPr>
            <a:r>
              <a:rPr lang="cs" sz="1400">
                <a:latin typeface="Arial"/>
                <a:ea typeface="Arial"/>
                <a:cs typeface="Arial"/>
                <a:sym typeface="Arial"/>
              </a:rPr>
              <a:t>Listnaté lesy (dub, topol,  osika , vrba bílá a červená, liány  </a:t>
            </a:r>
            <a:r>
              <a:rPr lang="cs" sz="1400" i="1">
                <a:latin typeface="Arial"/>
                <a:ea typeface="Arial"/>
                <a:cs typeface="Arial"/>
                <a:sym typeface="Arial"/>
              </a:rPr>
              <a:t>Periploca greca</a:t>
            </a:r>
            <a:r>
              <a:rPr lang="cs" sz="1400">
                <a:latin typeface="Arial"/>
                <a:ea typeface="Arial"/>
                <a:cs typeface="Arial"/>
                <a:sym typeface="Arial"/>
              </a:rPr>
              <a:t>, chmel otáčivý), pralesní ráz vegetace. </a:t>
            </a:r>
          </a:p>
          <a:p>
            <a:pPr marL="457200" lvl="0" indent="-317500" rtl="0">
              <a:lnSpc>
                <a:spcPct val="100000"/>
              </a:lnSpc>
              <a:spcBef>
                <a:spcPts val="0"/>
              </a:spcBef>
              <a:buSzPct val="100000"/>
              <a:buFont typeface="Arial"/>
            </a:pPr>
            <a:r>
              <a:rPr lang="cs" sz="1400">
                <a:latin typeface="Arial"/>
                <a:ea typeface="Arial"/>
                <a:cs typeface="Arial"/>
                <a:sym typeface="Arial"/>
              </a:rPr>
              <a:t>Pobřeží a vnitrozemí - rozsáhlá slaniska s halofylní květenou (slanorožec evropský). </a:t>
            </a:r>
          </a:p>
          <a:p>
            <a:pPr marL="457200" lvl="0" indent="-317500">
              <a:lnSpc>
                <a:spcPct val="100000"/>
              </a:lnSpc>
              <a:spcBef>
                <a:spcPts val="0"/>
              </a:spcBef>
              <a:buSzPct val="100000"/>
              <a:buFont typeface="Arial"/>
            </a:pPr>
            <a:r>
              <a:rPr lang="cs" sz="1400">
                <a:latin typeface="Arial"/>
                <a:ea typeface="Arial"/>
                <a:cs typeface="Arial"/>
                <a:sym typeface="Arial"/>
              </a:rPr>
              <a:t>Břehy stojatých a tekoucích vod - bohatá společenstva pobřežní vegetace. </a:t>
            </a:r>
          </a:p>
          <a:p>
            <a:pPr marL="457200" lvl="0" indent="-317500">
              <a:lnSpc>
                <a:spcPct val="100000"/>
              </a:lnSpc>
              <a:spcBef>
                <a:spcPts val="0"/>
              </a:spcBef>
              <a:buSzPct val="100000"/>
              <a:buFont typeface="Arial"/>
            </a:pPr>
            <a:r>
              <a:rPr lang="cs" sz="1400">
                <a:latin typeface="Arial"/>
                <a:ea typeface="Arial"/>
                <a:cs typeface="Arial"/>
                <a:sym typeface="Arial"/>
              </a:rPr>
              <a:t>Podmáčené a zaplavované půdy - druhy typické pro aluviální ekosystémy.</a:t>
            </a:r>
          </a:p>
          <a:p>
            <a:pPr marL="457200" lvl="0" indent="-317500">
              <a:lnSpc>
                <a:spcPct val="100000"/>
              </a:lnSpc>
              <a:spcBef>
                <a:spcPts val="0"/>
              </a:spcBef>
              <a:buSzPct val="100000"/>
              <a:buFont typeface="Arial"/>
            </a:pPr>
            <a:r>
              <a:rPr lang="cs" sz="1400">
                <a:latin typeface="Arial"/>
                <a:ea typeface="Arial"/>
                <a:cs typeface="Arial"/>
                <a:sym typeface="Arial"/>
              </a:rPr>
              <a:t>Rákos - nejrožšířenější rostlina. Rákosové porosty zarůstají plochu až 200 000 ha. V rákosinách mají svůj domov skokan skřehotavý, zde nejhojnější, rosnička zelená, kuňka obecná, z ptačích druhů je to například sýkořice vousatá, v našich lokalitách jeden z nejvzácnějších rákosových ptáků.</a:t>
            </a:r>
          </a:p>
          <a:p>
            <a:pPr marL="457200" lvl="0" indent="-317500">
              <a:lnSpc>
                <a:spcPct val="100000"/>
              </a:lnSpc>
              <a:spcBef>
                <a:spcPts val="0"/>
              </a:spcBef>
              <a:buSzPct val="100000"/>
              <a:buFont typeface="Arial"/>
            </a:pPr>
            <a:r>
              <a:rPr lang="cs" sz="1400">
                <a:latin typeface="Arial"/>
                <a:ea typeface="Arial"/>
                <a:cs typeface="Arial"/>
                <a:sym typeface="Arial"/>
              </a:rPr>
              <a:t>Hladiny plytkých jezírek zdobí lekníny bílé a stulíky žluté. </a:t>
            </a:r>
          </a:p>
          <a:p>
            <a:pPr marL="457200" lvl="0" indent="-317500">
              <a:lnSpc>
                <a:spcPct val="100000"/>
              </a:lnSpc>
              <a:spcBef>
                <a:spcPts val="0"/>
              </a:spcBef>
              <a:buSzPct val="100000"/>
              <a:buFont typeface="Arial"/>
            </a:pPr>
            <a:r>
              <a:rPr lang="cs" sz="1400">
                <a:latin typeface="Arial"/>
                <a:ea typeface="Arial"/>
                <a:cs typeface="Arial"/>
                <a:sym typeface="Arial"/>
              </a:rPr>
              <a:t>Vodní a pobřežní vegetace vytváří hlavní součást přírodního filtru, který delta na konci toku představuje.</a:t>
            </a:r>
          </a:p>
          <a:p>
            <a:pPr lvl="0">
              <a:spcBef>
                <a:spcPts val="0"/>
              </a:spcBef>
              <a:buNone/>
            </a:pPr>
            <a:endParaRPr sz="1200">
              <a:solidFill>
                <a:srgbClr val="000000"/>
              </a:solidFill>
            </a:endParaRPr>
          </a:p>
        </p:txBody>
      </p:sp>
      <p:pic>
        <p:nvPicPr>
          <p:cNvPr id="470" name="Shape 470" descr="IMG_2957.JPG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1125" y="96749"/>
            <a:ext cx="3204921" cy="2403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71" name="Shape 471" descr="IMG_2879.JPG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1124" y="2647225"/>
            <a:ext cx="3204921" cy="2403699"/>
          </a:xfrm>
          <a:prstGeom prst="rect">
            <a:avLst/>
          </a:prstGeom>
          <a:noFill/>
          <a:ln>
            <a:noFill/>
          </a:ln>
        </p:spPr>
      </p:pic>
      <p:sp>
        <p:nvSpPr>
          <p:cNvPr id="472" name="Shape 472"/>
          <p:cNvSpPr txBox="1"/>
          <p:nvPr/>
        </p:nvSpPr>
        <p:spPr>
          <a:xfrm>
            <a:off x="5661125" y="2142900"/>
            <a:ext cx="7351500" cy="857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cs" b="1">
                <a:highlight>
                  <a:srgbClr val="F3F3F3"/>
                </a:highlight>
              </a:rPr>
              <a:t>řezan pilolistý</a:t>
            </a:r>
          </a:p>
        </p:txBody>
      </p:sp>
      <p:sp>
        <p:nvSpPr>
          <p:cNvPr id="473" name="Shape 473"/>
          <p:cNvSpPr txBox="1"/>
          <p:nvPr/>
        </p:nvSpPr>
        <p:spPr>
          <a:xfrm>
            <a:off x="5781650" y="4594700"/>
            <a:ext cx="2373900" cy="370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cs" b="1">
                <a:highlight>
                  <a:srgbClr val="F3F3F3"/>
                </a:highlight>
              </a:rPr>
              <a:t>stulík žlutý</a:t>
            </a:r>
          </a:p>
        </p:txBody>
      </p:sp>
      <p:sp>
        <p:nvSpPr>
          <p:cNvPr id="474" name="Shape 474"/>
          <p:cNvSpPr txBox="1"/>
          <p:nvPr/>
        </p:nvSpPr>
        <p:spPr>
          <a:xfrm>
            <a:off x="8155550" y="2142900"/>
            <a:ext cx="1020900" cy="444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cs" sz="1000" b="1">
                <a:highlight>
                  <a:srgbClr val="FFFFFF"/>
                </a:highlight>
              </a:rPr>
              <a:t>foto KH</a:t>
            </a:r>
          </a:p>
        </p:txBody>
      </p:sp>
      <p:sp>
        <p:nvSpPr>
          <p:cNvPr id="475" name="Shape 475"/>
          <p:cNvSpPr txBox="1"/>
          <p:nvPr/>
        </p:nvSpPr>
        <p:spPr>
          <a:xfrm>
            <a:off x="8218650" y="4594700"/>
            <a:ext cx="1020900" cy="444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cs" sz="1000" b="1">
                <a:highlight>
                  <a:srgbClr val="FFFFFF"/>
                </a:highlight>
              </a:rPr>
              <a:t>foto KH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cs">
                <a:latin typeface="Arial"/>
                <a:ea typeface="Arial"/>
                <a:cs typeface="Arial"/>
                <a:sym typeface="Arial"/>
              </a:rPr>
              <a:t>Slovensko</a:t>
            </a:r>
          </a:p>
        </p:txBody>
      </p:sp>
      <p:sp>
        <p:nvSpPr>
          <p:cNvPr id="90" name="Shape 90"/>
          <p:cNvSpPr txBox="1">
            <a:spLocks noGrp="1"/>
          </p:cNvSpPr>
          <p:nvPr>
            <p:ph type="body" idx="1"/>
          </p:nvPr>
        </p:nvSpPr>
        <p:spPr>
          <a:xfrm>
            <a:off x="268025" y="1314599"/>
            <a:ext cx="8488200" cy="3637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cs" sz="1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Oficiální název:Slovenská republika</a:t>
            </a:r>
          </a:p>
          <a:p>
            <a:pPr lvl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cs" sz="1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rozloha:49034 km2</a:t>
            </a:r>
          </a:p>
          <a:p>
            <a:pPr lvl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cs" sz="1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obyvatelstvo:5 433 000</a:t>
            </a:r>
          </a:p>
          <a:p>
            <a:pPr lvl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cs" sz="1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85% Slováků,11% Maďarů,% Češi, Poláci, Ukrajinci, Rusíni, Romové a další.</a:t>
            </a:r>
          </a:p>
          <a:p>
            <a:pPr lvl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cs" sz="1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Hustota zalidnění (ob.na km2): 111</a:t>
            </a:r>
          </a:p>
          <a:p>
            <a:pPr lvl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cs" sz="1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Hlavní město: Bratislava (452 000 ob.)</a:t>
            </a:r>
          </a:p>
          <a:p>
            <a:pPr lvl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cs" sz="1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Jazyky: slovenština (úřední), maďarština, čeština, polština</a:t>
            </a:r>
          </a:p>
          <a:p>
            <a:pPr lvl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cs" sz="1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Náboženství: křesťané, převážně římští katolíci</a:t>
            </a:r>
          </a:p>
          <a:p>
            <a:pPr lvl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cs" sz="1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Podnebí: mírné převážně s letními dešti, průměrná teplota v Bratislavě 1°C v lednu do 20°C v červenci.</a:t>
            </a:r>
          </a:p>
          <a:p>
            <a:pPr lvl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cs" sz="1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Využití půdy:orná půda 31%, pastviny 17%, lesy 41%, ostatní 11%</a:t>
            </a:r>
          </a:p>
          <a:p>
            <a:pPr lvl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cs" sz="1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Hlavní těžené nerostné suroviny: hnědé uhlí, menší množství rud železa, mědi a manganu, sůl, zemní plyn</a:t>
            </a:r>
          </a:p>
          <a:p>
            <a:pPr lvl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cs" sz="1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Hlavní hospodářská odvětví: hutnictví, strojírenství, těžba hnědého uhlí, chemický a textilní průmysl, výroba spotřebního zboží a umělých hmot,zbrojní průmysl a zemědělství.</a:t>
            </a:r>
          </a:p>
          <a:p>
            <a:pPr lvl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cs" sz="1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Vývoz: strojírenské, chemické a textilní výrobky, kovy, zemědělské výrobky a dřevo.</a:t>
            </a:r>
          </a:p>
          <a:p>
            <a:pPr lvl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cs" sz="1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Roční příjem na hlavu: (USD): 2331</a:t>
            </a:r>
          </a:p>
          <a:p>
            <a:pPr lvl="0">
              <a:spcBef>
                <a:spcPts val="0"/>
              </a:spcBef>
              <a:buNone/>
            </a:pPr>
            <a:endParaRPr sz="110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Shape 480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cs">
                <a:latin typeface="Arial"/>
                <a:ea typeface="Arial"/>
                <a:cs typeface="Arial"/>
                <a:sym typeface="Arial"/>
              </a:rPr>
              <a:t>Plaury</a:t>
            </a:r>
          </a:p>
        </p:txBody>
      </p:sp>
      <p:sp>
        <p:nvSpPr>
          <p:cNvPr id="481" name="Shape 481"/>
          <p:cNvSpPr txBox="1">
            <a:spLocks noGrp="1"/>
          </p:cNvSpPr>
          <p:nvPr>
            <p:ph type="body" idx="1"/>
          </p:nvPr>
        </p:nvSpPr>
        <p:spPr>
          <a:xfrm>
            <a:off x="189575" y="1357600"/>
            <a:ext cx="3856500" cy="3521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cs" sz="1400">
                <a:latin typeface="Arial"/>
                <a:ea typeface="Arial"/>
                <a:cs typeface="Arial"/>
                <a:sym typeface="Arial"/>
              </a:rPr>
              <a:t>Druhovou pestrost společenstev vodních rostlin ve zdejších stojatých vodách také rozšiřuje zcela unikátní rostlinný systém tvořící plovoucí ostrovy nazývané plaury. 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cs" sz="1400">
                <a:latin typeface="Arial"/>
                <a:ea typeface="Arial"/>
                <a:cs typeface="Arial"/>
                <a:sym typeface="Arial"/>
              </a:rPr>
              <a:t>Plaury jsou vytvořeny pevnou osnovou z rákosu, která je propletena okolo dvaceti druhy vodního rostlinstva, jako jsou orobinec úzkolistý, rukev obojživelná, máta vodní, šťovíky, svízel, skřípina či fialově kvetoucí lilek potměchuť. 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buNone/>
            </a:pPr>
            <a:r>
              <a:rPr lang="cs" sz="1400">
                <a:latin typeface="Arial"/>
                <a:ea typeface="Arial"/>
                <a:cs typeface="Arial"/>
                <a:sym typeface="Arial"/>
              </a:rPr>
              <a:t>Někdy se uchytí i keřovitá vrba popelavá a nezřídka jsou tyto plovoucí ostrovy ozdobeny výraznými květy vrbiny obecné, či kypreje vrbice. </a:t>
            </a:r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482" name="Shape 482" descr="P6080631.jpg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7675" y="1144113"/>
            <a:ext cx="4871566" cy="3653674"/>
          </a:xfrm>
          <a:prstGeom prst="rect">
            <a:avLst/>
          </a:prstGeom>
          <a:noFill/>
          <a:ln>
            <a:noFill/>
          </a:ln>
        </p:spPr>
      </p:pic>
      <p:sp>
        <p:nvSpPr>
          <p:cNvPr id="483" name="Shape 483"/>
          <p:cNvSpPr txBox="1"/>
          <p:nvPr/>
        </p:nvSpPr>
        <p:spPr>
          <a:xfrm>
            <a:off x="7431000" y="4797800"/>
            <a:ext cx="3067500" cy="594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cs" sz="1000">
                <a:highlight>
                  <a:srgbClr val="FFFFFF"/>
                </a:highlight>
              </a:rPr>
              <a:t>foto Roman Daniel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Shape 488"/>
          <p:cNvSpPr txBox="1">
            <a:spLocks noGrp="1"/>
          </p:cNvSpPr>
          <p:nvPr>
            <p:ph type="title"/>
          </p:nvPr>
        </p:nvSpPr>
        <p:spPr>
          <a:xfrm>
            <a:off x="1027900" y="286350"/>
            <a:ext cx="1595700" cy="6861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cs">
                <a:latin typeface="Arial"/>
                <a:ea typeface="Arial"/>
                <a:cs typeface="Arial"/>
                <a:sym typeface="Arial"/>
              </a:rPr>
              <a:t>Rostliny</a:t>
            </a:r>
          </a:p>
        </p:txBody>
      </p:sp>
      <p:pic>
        <p:nvPicPr>
          <p:cNvPr id="489" name="Shape 489" descr="P6020290.jpg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2999" y="478100"/>
            <a:ext cx="5732974" cy="4299747"/>
          </a:xfrm>
          <a:prstGeom prst="rect">
            <a:avLst/>
          </a:prstGeom>
          <a:noFill/>
          <a:ln>
            <a:noFill/>
          </a:ln>
        </p:spPr>
      </p:pic>
      <p:sp>
        <p:nvSpPr>
          <p:cNvPr id="490" name="Shape 490"/>
          <p:cNvSpPr txBox="1"/>
          <p:nvPr/>
        </p:nvSpPr>
        <p:spPr>
          <a:xfrm>
            <a:off x="3282987" y="4079550"/>
            <a:ext cx="4502100" cy="451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cs" b="1">
                <a:highlight>
                  <a:srgbClr val="FFFFFF"/>
                </a:highlight>
              </a:rPr>
              <a:t>leknín bílý, kotvice plovoucí, okřehek menší</a:t>
            </a:r>
          </a:p>
        </p:txBody>
      </p:sp>
      <p:pic>
        <p:nvPicPr>
          <p:cNvPr id="491" name="Shape 491" descr="P6030356.jpg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737" y="972450"/>
            <a:ext cx="2854527" cy="3805400"/>
          </a:xfrm>
          <a:prstGeom prst="rect">
            <a:avLst/>
          </a:prstGeom>
          <a:noFill/>
          <a:ln>
            <a:noFill/>
          </a:ln>
        </p:spPr>
      </p:pic>
      <p:sp>
        <p:nvSpPr>
          <p:cNvPr id="492" name="Shape 492"/>
          <p:cNvSpPr txBox="1"/>
          <p:nvPr/>
        </p:nvSpPr>
        <p:spPr>
          <a:xfrm>
            <a:off x="304749" y="4138725"/>
            <a:ext cx="1595700" cy="509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cs" b="1">
                <a:highlight>
                  <a:srgbClr val="F3F3F3"/>
                </a:highlight>
              </a:rPr>
              <a:t>vstavač bahenní</a:t>
            </a:r>
          </a:p>
        </p:txBody>
      </p:sp>
      <p:sp>
        <p:nvSpPr>
          <p:cNvPr id="493" name="Shape 493"/>
          <p:cNvSpPr txBox="1"/>
          <p:nvPr/>
        </p:nvSpPr>
        <p:spPr>
          <a:xfrm>
            <a:off x="304750" y="4361025"/>
            <a:ext cx="1737600" cy="509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cs" sz="800">
                <a:highlight>
                  <a:srgbClr val="FFFFFF"/>
                </a:highlight>
              </a:rPr>
              <a:t>foto Roman Daniel</a:t>
            </a:r>
          </a:p>
        </p:txBody>
      </p:sp>
      <p:sp>
        <p:nvSpPr>
          <p:cNvPr id="494" name="Shape 494"/>
          <p:cNvSpPr txBox="1"/>
          <p:nvPr/>
        </p:nvSpPr>
        <p:spPr>
          <a:xfrm>
            <a:off x="3283000" y="4361025"/>
            <a:ext cx="1737600" cy="509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cs" sz="800">
                <a:highlight>
                  <a:srgbClr val="FFFFFF"/>
                </a:highlight>
              </a:rPr>
              <a:t>foto Roman Daniel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9" name="Shape 499" descr="IMG_3224.JPG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8374" y="2135388"/>
            <a:ext cx="3843302" cy="2882511"/>
          </a:xfrm>
          <a:prstGeom prst="rect">
            <a:avLst/>
          </a:prstGeom>
          <a:noFill/>
          <a:ln>
            <a:noFill/>
          </a:ln>
        </p:spPr>
      </p:pic>
      <p:pic>
        <p:nvPicPr>
          <p:cNvPr id="500" name="Shape 500" descr="IMG_3100.JPG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2422" y="2133425"/>
            <a:ext cx="3791151" cy="2882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501" name="Shape 501" descr="IMG_3374.JPG"/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3548" y="113950"/>
            <a:ext cx="2591631" cy="1943697"/>
          </a:xfrm>
          <a:prstGeom prst="rect">
            <a:avLst/>
          </a:prstGeom>
          <a:noFill/>
          <a:ln>
            <a:noFill/>
          </a:ln>
        </p:spPr>
      </p:pic>
      <p:pic>
        <p:nvPicPr>
          <p:cNvPr id="502" name="Shape 502" descr="IMG_3240.JPG"/>
          <p:cNvPicPr preferRelativeResize="0"/>
          <p:nvPr/>
        </p:nvPicPr>
        <p:blipFill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1374" y="113950"/>
            <a:ext cx="2591596" cy="1943697"/>
          </a:xfrm>
          <a:prstGeom prst="rect">
            <a:avLst/>
          </a:prstGeom>
          <a:noFill/>
          <a:ln>
            <a:noFill/>
          </a:ln>
        </p:spPr>
      </p:pic>
      <p:pic>
        <p:nvPicPr>
          <p:cNvPr id="503" name="Shape 503" descr="IMG_3393.JPG"/>
          <p:cNvPicPr preferRelativeResize="0"/>
          <p:nvPr/>
        </p:nvPicPr>
        <p:blipFill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200" y="113952"/>
            <a:ext cx="2591596" cy="1943697"/>
          </a:xfrm>
          <a:prstGeom prst="rect">
            <a:avLst/>
          </a:prstGeom>
          <a:noFill/>
          <a:ln>
            <a:noFill/>
          </a:ln>
        </p:spPr>
      </p:pic>
      <p:sp>
        <p:nvSpPr>
          <p:cNvPr id="504" name="Shape 504"/>
          <p:cNvSpPr txBox="1"/>
          <p:nvPr/>
        </p:nvSpPr>
        <p:spPr>
          <a:xfrm>
            <a:off x="682425" y="4667500"/>
            <a:ext cx="1388400" cy="277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cs" b="1">
                <a:highlight>
                  <a:srgbClr val="EFEFEF"/>
                </a:highlight>
              </a:rPr>
              <a:t>pilát lékařský</a:t>
            </a:r>
          </a:p>
        </p:txBody>
      </p:sp>
      <p:sp>
        <p:nvSpPr>
          <p:cNvPr id="505" name="Shape 505"/>
          <p:cNvSpPr txBox="1"/>
          <p:nvPr/>
        </p:nvSpPr>
        <p:spPr>
          <a:xfrm>
            <a:off x="4698375" y="4634500"/>
            <a:ext cx="2005500" cy="343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cs" b="1">
                <a:highlight>
                  <a:srgbClr val="EFEFEF"/>
                </a:highlight>
              </a:rPr>
              <a:t>slanorožec evropský</a:t>
            </a:r>
          </a:p>
        </p:txBody>
      </p:sp>
      <p:sp>
        <p:nvSpPr>
          <p:cNvPr id="506" name="Shape 506"/>
          <p:cNvSpPr txBox="1"/>
          <p:nvPr/>
        </p:nvSpPr>
        <p:spPr>
          <a:xfrm>
            <a:off x="3411375" y="1677600"/>
            <a:ext cx="2175000" cy="457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cs" b="1">
                <a:highlight>
                  <a:srgbClr val="F3F3F3"/>
                </a:highlight>
              </a:rPr>
              <a:t>máčka přímořská</a:t>
            </a:r>
          </a:p>
        </p:txBody>
      </p:sp>
      <p:sp>
        <p:nvSpPr>
          <p:cNvPr id="507" name="Shape 507"/>
          <p:cNvSpPr txBox="1"/>
          <p:nvPr/>
        </p:nvSpPr>
        <p:spPr>
          <a:xfrm>
            <a:off x="581775" y="1613125"/>
            <a:ext cx="2274300" cy="343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cs" b="1">
                <a:highlight>
                  <a:srgbClr val="F3F3F3"/>
                </a:highlight>
              </a:rPr>
              <a:t>suchokvět roční</a:t>
            </a:r>
          </a:p>
        </p:txBody>
      </p:sp>
      <p:sp>
        <p:nvSpPr>
          <p:cNvPr id="508" name="Shape 508"/>
          <p:cNvSpPr txBox="1"/>
          <p:nvPr/>
        </p:nvSpPr>
        <p:spPr>
          <a:xfrm>
            <a:off x="6333550" y="1732125"/>
            <a:ext cx="1705800" cy="457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cs" b="1">
                <a:highlight>
                  <a:srgbClr val="F3F3F3"/>
                </a:highlight>
              </a:rPr>
              <a:t>šalvěj</a:t>
            </a:r>
          </a:p>
        </p:txBody>
      </p:sp>
      <p:sp>
        <p:nvSpPr>
          <p:cNvPr id="509" name="Shape 509"/>
          <p:cNvSpPr txBox="1"/>
          <p:nvPr/>
        </p:nvSpPr>
        <p:spPr>
          <a:xfrm>
            <a:off x="7692600" y="4736600"/>
            <a:ext cx="1451400" cy="509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cs" sz="1200" b="1">
                <a:highlight>
                  <a:srgbClr val="FFFFFF"/>
                </a:highlight>
              </a:rPr>
              <a:t>všechny foto KH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Shape 514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cs">
                <a:latin typeface="Arial"/>
                <a:ea typeface="Arial"/>
                <a:cs typeface="Arial"/>
                <a:sym typeface="Arial"/>
              </a:rPr>
              <a:t>Seznam rostlin </a:t>
            </a:r>
          </a:p>
        </p:txBody>
      </p:sp>
      <p:sp>
        <p:nvSpPr>
          <p:cNvPr id="515" name="Shape 515"/>
          <p:cNvSpPr txBox="1">
            <a:spLocks noGrp="1"/>
          </p:cNvSpPr>
          <p:nvPr>
            <p:ph type="body" idx="1"/>
          </p:nvPr>
        </p:nvSpPr>
        <p:spPr>
          <a:xfrm>
            <a:off x="387900" y="1489825"/>
            <a:ext cx="3999900" cy="30789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stulík žlutý </a:t>
            </a:r>
            <a:r>
              <a:rPr lang="cs" i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(Nuphar lutea)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okřehek menší </a:t>
            </a:r>
            <a:r>
              <a:rPr lang="cs" i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(Lemna minor)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rdest kadeřavý </a:t>
            </a:r>
            <a:r>
              <a:rPr lang="cs" i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(Potamogeton crispus)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rdest vzplývavý </a:t>
            </a:r>
            <a:r>
              <a:rPr lang="cs" i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(Potamogeton natans)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růžkatec ponořený</a:t>
            </a:r>
            <a:r>
              <a:rPr lang="cs" i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(Ceratophyllum demersum)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bublinatka obecná </a:t>
            </a:r>
            <a:r>
              <a:rPr lang="cs" i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(Utricularia vulgaris)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plavín štítnatý </a:t>
            </a:r>
            <a:r>
              <a:rPr lang="cs" i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(Nymphoides peltata)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voďanka žabí </a:t>
            </a:r>
            <a:r>
              <a:rPr lang="cs" i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(Hydrocharis morsus-ranae)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řezan pilolistý </a:t>
            </a:r>
            <a:r>
              <a:rPr lang="cs" i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(Stratiotes aloides)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koukol polní </a:t>
            </a:r>
            <a:r>
              <a:rPr lang="cs" i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(Agrostemma githago)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vrbina penízková </a:t>
            </a:r>
            <a:r>
              <a:rPr lang="cs" i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(Lysimachia nummularia)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heřmánkovec nevonný </a:t>
            </a:r>
            <a:r>
              <a:rPr lang="cs" i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(Tripleurospermum perforatum)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kosatec žlutý </a:t>
            </a:r>
            <a:r>
              <a:rPr lang="cs" i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(Iris pseudacorus)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konopí seté </a:t>
            </a:r>
            <a:r>
              <a:rPr lang="cs" i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(Cannabis sativa)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1">
              <a:solidFill>
                <a:srgbClr val="F3F3F3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1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1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1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i="1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>
              <a:spcBef>
                <a:spcPts val="0"/>
              </a:spcBef>
              <a:spcAft>
                <a:spcPts val="0"/>
              </a:spcAft>
              <a:buNone/>
            </a:pPr>
            <a:endParaRPr sz="1200" i="1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 rtl="0">
              <a:spcBef>
                <a:spcPts val="0"/>
              </a:spcBef>
              <a:buNone/>
            </a:pPr>
            <a:endParaRPr sz="1200" i="1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16" name="Shape 516"/>
          <p:cNvSpPr txBox="1">
            <a:spLocks noGrp="1"/>
          </p:cNvSpPr>
          <p:nvPr>
            <p:ph type="body" idx="2"/>
          </p:nvPr>
        </p:nvSpPr>
        <p:spPr>
          <a:xfrm>
            <a:off x="4743450" y="963850"/>
            <a:ext cx="4129200" cy="4342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>
                <a:latin typeface="Arial"/>
                <a:ea typeface="Arial"/>
                <a:cs typeface="Arial"/>
                <a:sym typeface="Arial"/>
              </a:rPr>
              <a:t>rdesno blešník </a:t>
            </a:r>
            <a:r>
              <a:rPr lang="cs" i="1">
                <a:latin typeface="Arial"/>
                <a:ea typeface="Arial"/>
                <a:cs typeface="Arial"/>
                <a:sym typeface="Arial"/>
              </a:rPr>
              <a:t>(Persicaria lapathifolia)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kotvice plovoucí </a:t>
            </a:r>
            <a:r>
              <a:rPr lang="cs" i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(Trapa natans)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pryšec sivý </a:t>
            </a:r>
            <a:r>
              <a:rPr lang="cs" i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(Euphorbia seguieriana)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máčka přímořská </a:t>
            </a:r>
            <a:r>
              <a:rPr lang="cs" i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(Eryngium maritimum)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slanorožec evropský </a:t>
            </a:r>
            <a:r>
              <a:rPr lang="cs" i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(Salicornia europaea)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pryšec chvojka </a:t>
            </a:r>
            <a:r>
              <a:rPr lang="cs" i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(Euphorbia cyparissias)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>
                <a:solidFill>
                  <a:srgbClr val="F3F3F3"/>
                </a:solidFill>
                <a:latin typeface="Arial"/>
                <a:ea typeface="Arial"/>
                <a:cs typeface="Arial"/>
                <a:sym typeface="Arial"/>
              </a:rPr>
              <a:t>leknín bělostný </a:t>
            </a:r>
            <a:r>
              <a:rPr lang="cs" i="1">
                <a:solidFill>
                  <a:srgbClr val="F3F3F3"/>
                </a:solidFill>
                <a:latin typeface="Arial"/>
                <a:ea typeface="Arial"/>
                <a:cs typeface="Arial"/>
                <a:sym typeface="Arial"/>
              </a:rPr>
              <a:t>(Nymphea candida)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>
                <a:solidFill>
                  <a:srgbClr val="F3F3F3"/>
                </a:solidFill>
                <a:latin typeface="Arial"/>
                <a:ea typeface="Arial"/>
                <a:cs typeface="Arial"/>
                <a:sym typeface="Arial"/>
              </a:rPr>
              <a:t>vstavač bahenní </a:t>
            </a:r>
            <a:r>
              <a:rPr lang="cs" i="1">
                <a:solidFill>
                  <a:srgbClr val="F3F3F3"/>
                </a:solidFill>
                <a:latin typeface="Arial"/>
                <a:ea typeface="Arial"/>
                <a:cs typeface="Arial"/>
                <a:sym typeface="Arial"/>
              </a:rPr>
              <a:t>(Orchis laxiflora palustris)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>
                <a:solidFill>
                  <a:srgbClr val="F3F3F3"/>
                </a:solidFill>
                <a:latin typeface="Arial"/>
                <a:ea typeface="Arial"/>
                <a:cs typeface="Arial"/>
                <a:sym typeface="Arial"/>
              </a:rPr>
              <a:t>pilát lékařský </a:t>
            </a:r>
            <a:r>
              <a:rPr lang="cs" i="1">
                <a:solidFill>
                  <a:srgbClr val="F3F3F3"/>
                </a:solidFill>
                <a:latin typeface="Arial"/>
                <a:ea typeface="Arial"/>
                <a:cs typeface="Arial"/>
                <a:sym typeface="Arial"/>
              </a:rPr>
              <a:t>(Anchusa officinalis)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šmel okoličnatý </a:t>
            </a:r>
            <a:r>
              <a:rPr lang="cs" i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(Butomus umbellatus)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podražec křovištní </a:t>
            </a:r>
            <a:r>
              <a:rPr lang="cs" i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(Aristolochia clematitis)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lilek potměchuť </a:t>
            </a:r>
            <a:r>
              <a:rPr lang="cs" i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(Solanum dulcamara)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ostrožka stračka </a:t>
            </a:r>
            <a:r>
              <a:rPr lang="cs" i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(Consolida regalis)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suchokvět roční</a:t>
            </a:r>
            <a:r>
              <a:rPr lang="cs" i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(Xeranthemum annum)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rozchodník ostrý </a:t>
            </a:r>
            <a:r>
              <a:rPr lang="cs" i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(Sedum acre)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nepukalka plovoucí</a:t>
            </a:r>
            <a:r>
              <a:rPr lang="cs" i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(Salvinia natans)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azola americká</a:t>
            </a:r>
            <a:r>
              <a:rPr lang="cs" i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(Azolla filiculoides)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bodlák nicí </a:t>
            </a:r>
            <a:r>
              <a:rPr lang="cs" i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(Carduus nutans)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i="1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1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1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Shape 521"/>
          <p:cNvSpPr txBox="1">
            <a:spLocks noGrp="1"/>
          </p:cNvSpPr>
          <p:nvPr>
            <p:ph type="title"/>
          </p:nvPr>
        </p:nvSpPr>
        <p:spPr>
          <a:xfrm>
            <a:off x="444775" y="492175"/>
            <a:ext cx="8368200" cy="6861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cs">
                <a:latin typeface="Arial"/>
                <a:ea typeface="Arial"/>
                <a:cs typeface="Arial"/>
                <a:sym typeface="Arial"/>
              </a:rPr>
              <a:t>Obratlovci</a:t>
            </a:r>
          </a:p>
        </p:txBody>
      </p:sp>
      <p:sp>
        <p:nvSpPr>
          <p:cNvPr id="522" name="Shape 522"/>
          <p:cNvSpPr txBox="1">
            <a:spLocks noGrp="1"/>
          </p:cNvSpPr>
          <p:nvPr>
            <p:ph type="body" idx="1"/>
          </p:nvPr>
        </p:nvSpPr>
        <p:spPr>
          <a:xfrm>
            <a:off x="387900" y="1489825"/>
            <a:ext cx="8368200" cy="3259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cs" u="sng">
                <a:latin typeface="Arial"/>
                <a:ea typeface="Arial"/>
                <a:cs typeface="Arial"/>
                <a:sym typeface="Arial"/>
              </a:rPr>
              <a:t>Seznam obratlovců zaznamenaných během pobytu v Rumunsku:</a:t>
            </a:r>
          </a:p>
          <a:p>
            <a:pPr lv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400">
                <a:latin typeface="Arial"/>
                <a:ea typeface="Arial"/>
                <a:cs typeface="Arial"/>
                <a:sym typeface="Arial"/>
              </a:rPr>
              <a:t>Ryby (</a:t>
            </a:r>
            <a:r>
              <a:rPr lang="cs" sz="1400" i="1">
                <a:latin typeface="Arial"/>
                <a:ea typeface="Arial"/>
                <a:cs typeface="Arial"/>
                <a:sym typeface="Arial"/>
              </a:rPr>
              <a:t>Osteichthyes</a:t>
            </a:r>
            <a:r>
              <a:rPr lang="cs" sz="1400">
                <a:latin typeface="Arial"/>
                <a:ea typeface="Arial"/>
                <a:cs typeface="Arial"/>
                <a:sym typeface="Arial"/>
              </a:rPr>
              <a:t>)</a:t>
            </a:r>
          </a:p>
          <a:p>
            <a:pPr marL="457200" lvl="0" indent="-304800" rtl="0">
              <a:spcBef>
                <a:spcPts val="0"/>
              </a:spcBef>
              <a:buSzPct val="100000"/>
              <a:buFont typeface="Arial"/>
              <a:buChar char="-"/>
            </a:pPr>
            <a:r>
              <a:rPr lang="cs" sz="1200">
                <a:latin typeface="Arial"/>
                <a:ea typeface="Arial"/>
                <a:cs typeface="Arial"/>
                <a:sym typeface="Arial"/>
              </a:rPr>
              <a:t>štika obecná (</a:t>
            </a:r>
            <a:r>
              <a:rPr lang="cs" sz="1200" i="1">
                <a:latin typeface="Arial"/>
                <a:ea typeface="Arial"/>
                <a:cs typeface="Arial"/>
                <a:sym typeface="Arial"/>
              </a:rPr>
              <a:t>Esox lucius</a:t>
            </a:r>
            <a:r>
              <a:rPr lang="cs" sz="1200">
                <a:latin typeface="Arial"/>
                <a:ea typeface="Arial"/>
                <a:cs typeface="Arial"/>
                <a:sym typeface="Arial"/>
              </a:rPr>
              <a:t>)</a:t>
            </a:r>
          </a:p>
          <a:p>
            <a:pPr marL="457200" lvl="0" indent="-304800" rtl="0">
              <a:spcBef>
                <a:spcPts val="0"/>
              </a:spcBef>
              <a:buSzPct val="100000"/>
              <a:buFont typeface="Arial"/>
              <a:buChar char="-"/>
            </a:pPr>
            <a:r>
              <a:rPr lang="cs" sz="1200">
                <a:latin typeface="Arial"/>
                <a:ea typeface="Arial"/>
                <a:cs typeface="Arial"/>
                <a:sym typeface="Arial"/>
              </a:rPr>
              <a:t>plotice obecná (</a:t>
            </a:r>
            <a:r>
              <a:rPr lang="cs" sz="1200" i="1">
                <a:latin typeface="Arial"/>
                <a:ea typeface="Arial"/>
                <a:cs typeface="Arial"/>
                <a:sym typeface="Arial"/>
              </a:rPr>
              <a:t>Rutilus rutilus</a:t>
            </a:r>
            <a:r>
              <a:rPr lang="cs" sz="1200">
                <a:latin typeface="Arial"/>
                <a:ea typeface="Arial"/>
                <a:cs typeface="Arial"/>
                <a:sym typeface="Arial"/>
              </a:rPr>
              <a:t>)</a:t>
            </a:r>
          </a:p>
          <a:p>
            <a:pPr marL="457200" lvl="0" indent="-304800" rtl="0">
              <a:spcBef>
                <a:spcPts val="0"/>
              </a:spcBef>
              <a:buSzPct val="100000"/>
              <a:buFont typeface="Arial"/>
              <a:buChar char="-"/>
            </a:pPr>
            <a:r>
              <a:rPr lang="cs" sz="1200">
                <a:latin typeface="Arial"/>
                <a:ea typeface="Arial"/>
                <a:cs typeface="Arial"/>
                <a:sym typeface="Arial"/>
              </a:rPr>
              <a:t>sumec velký (</a:t>
            </a:r>
            <a:r>
              <a:rPr lang="cs" sz="1200" i="1">
                <a:latin typeface="Arial"/>
                <a:ea typeface="Arial"/>
                <a:cs typeface="Arial"/>
                <a:sym typeface="Arial"/>
              </a:rPr>
              <a:t>Silurus glanis</a:t>
            </a:r>
            <a:r>
              <a:rPr lang="cs" sz="1200">
                <a:latin typeface="Arial"/>
                <a:ea typeface="Arial"/>
                <a:cs typeface="Arial"/>
                <a:sym typeface="Arial"/>
              </a:rPr>
              <a:t>)</a:t>
            </a:r>
          </a:p>
          <a:p>
            <a:pPr marL="457200" lvl="0" indent="-304800" rtl="0">
              <a:spcBef>
                <a:spcPts val="0"/>
              </a:spcBef>
              <a:buSzPct val="100000"/>
              <a:buFont typeface="Arial"/>
              <a:buChar char="-"/>
            </a:pPr>
            <a:r>
              <a:rPr lang="cs" sz="1200">
                <a:latin typeface="Arial"/>
                <a:ea typeface="Arial"/>
                <a:cs typeface="Arial"/>
                <a:sym typeface="Arial"/>
              </a:rPr>
              <a:t>okoun říční (</a:t>
            </a:r>
            <a:r>
              <a:rPr lang="cs" sz="1200" i="1">
                <a:latin typeface="Arial"/>
                <a:ea typeface="Arial"/>
                <a:cs typeface="Arial"/>
                <a:sym typeface="Arial"/>
              </a:rPr>
              <a:t>Perca fluviatilis</a:t>
            </a:r>
            <a:r>
              <a:rPr lang="cs" sz="1200">
                <a:latin typeface="Arial"/>
                <a:ea typeface="Arial"/>
                <a:cs typeface="Arial"/>
                <a:sym typeface="Arial"/>
              </a:rPr>
              <a:t>)</a:t>
            </a:r>
          </a:p>
          <a:p>
            <a:pPr marL="457200" lvl="0" indent="-304800" rtl="0">
              <a:spcBef>
                <a:spcPts val="0"/>
              </a:spcBef>
              <a:buSzPct val="100000"/>
              <a:buFont typeface="Arial"/>
              <a:buChar char="-"/>
            </a:pPr>
            <a:r>
              <a:rPr lang="cs" sz="1200">
                <a:latin typeface="Arial"/>
                <a:ea typeface="Arial"/>
                <a:cs typeface="Arial"/>
                <a:sym typeface="Arial"/>
              </a:rPr>
              <a:t>koníček mořský (</a:t>
            </a:r>
            <a:r>
              <a:rPr lang="cs" sz="1200" i="1">
                <a:latin typeface="Arial"/>
                <a:ea typeface="Arial"/>
                <a:cs typeface="Arial"/>
                <a:sym typeface="Arial"/>
              </a:rPr>
              <a:t>Hippocampus guttulatus</a:t>
            </a:r>
            <a:r>
              <a:rPr lang="cs" sz="1200">
                <a:latin typeface="Arial"/>
                <a:ea typeface="Arial"/>
                <a:cs typeface="Arial"/>
                <a:sym typeface="Arial"/>
              </a:rPr>
              <a:t>)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400">
                <a:latin typeface="Arial"/>
                <a:ea typeface="Arial"/>
                <a:cs typeface="Arial"/>
                <a:sym typeface="Arial"/>
              </a:rPr>
              <a:t>Obojživelníci (</a:t>
            </a:r>
            <a:r>
              <a:rPr lang="cs" sz="1400" i="1">
                <a:latin typeface="Arial"/>
                <a:ea typeface="Arial"/>
                <a:cs typeface="Arial"/>
                <a:sym typeface="Arial"/>
              </a:rPr>
              <a:t>Amphibia</a:t>
            </a:r>
            <a:r>
              <a:rPr lang="cs" sz="1400">
                <a:latin typeface="Arial"/>
                <a:ea typeface="Arial"/>
                <a:cs typeface="Arial"/>
                <a:sym typeface="Arial"/>
              </a:rPr>
              <a:t>)</a:t>
            </a:r>
          </a:p>
          <a:p>
            <a:pPr marL="457200" lvl="0" indent="-304800" rtl="0">
              <a:spcBef>
                <a:spcPts val="0"/>
              </a:spcBef>
              <a:buSzPct val="100000"/>
              <a:buFont typeface="Arial"/>
              <a:buChar char="-"/>
            </a:pPr>
            <a:r>
              <a:rPr lang="cs" sz="1200">
                <a:latin typeface="Arial"/>
                <a:ea typeface="Arial"/>
                <a:cs typeface="Arial"/>
                <a:sym typeface="Arial"/>
              </a:rPr>
              <a:t>čolek velký/dunajský (</a:t>
            </a:r>
            <a:r>
              <a:rPr lang="cs" sz="1200" i="1">
                <a:latin typeface="Arial"/>
                <a:ea typeface="Arial"/>
                <a:cs typeface="Arial"/>
                <a:sym typeface="Arial"/>
              </a:rPr>
              <a:t>Triturus cristatus/dobrogicus</a:t>
            </a:r>
            <a:r>
              <a:rPr lang="cs" sz="1200">
                <a:latin typeface="Arial"/>
                <a:ea typeface="Arial"/>
                <a:cs typeface="Arial"/>
                <a:sym typeface="Arial"/>
              </a:rPr>
              <a:t>)              - skokan krátkonohý (</a:t>
            </a:r>
            <a:r>
              <a:rPr lang="cs" sz="1200" i="1">
                <a:latin typeface="Arial"/>
                <a:ea typeface="Arial"/>
                <a:cs typeface="Arial"/>
                <a:sym typeface="Arial"/>
              </a:rPr>
              <a:t>Pelophylax lessonae</a:t>
            </a:r>
            <a:r>
              <a:rPr lang="cs" sz="1200">
                <a:latin typeface="Arial"/>
                <a:ea typeface="Arial"/>
                <a:cs typeface="Arial"/>
                <a:sym typeface="Arial"/>
              </a:rPr>
              <a:t>)</a:t>
            </a:r>
          </a:p>
          <a:p>
            <a:pPr marL="457200" lvl="0" indent="-304800" rtl="0">
              <a:spcBef>
                <a:spcPts val="0"/>
              </a:spcBef>
              <a:buSzPct val="100000"/>
              <a:buFont typeface="Arial"/>
              <a:buChar char="-"/>
            </a:pPr>
            <a:r>
              <a:rPr lang="cs" sz="1200">
                <a:latin typeface="Arial"/>
                <a:ea typeface="Arial"/>
                <a:cs typeface="Arial"/>
                <a:sym typeface="Arial"/>
              </a:rPr>
              <a:t>kuňka obecná (</a:t>
            </a:r>
            <a:r>
              <a:rPr lang="cs" sz="1200" i="1">
                <a:latin typeface="Arial"/>
                <a:ea typeface="Arial"/>
                <a:cs typeface="Arial"/>
                <a:sym typeface="Arial"/>
              </a:rPr>
              <a:t>Bombina bombina</a:t>
            </a:r>
            <a:r>
              <a:rPr lang="cs" sz="1200">
                <a:latin typeface="Arial"/>
                <a:ea typeface="Arial"/>
                <a:cs typeface="Arial"/>
                <a:sym typeface="Arial"/>
              </a:rPr>
              <a:t>)                                        - ropucha zelená (</a:t>
            </a:r>
            <a:r>
              <a:rPr lang="cs" sz="1200" i="1">
                <a:latin typeface="Arial"/>
                <a:ea typeface="Arial"/>
                <a:cs typeface="Arial"/>
                <a:sym typeface="Arial"/>
              </a:rPr>
              <a:t>Bufo viridis</a:t>
            </a:r>
            <a:r>
              <a:rPr lang="cs" sz="1200">
                <a:latin typeface="Arial"/>
                <a:ea typeface="Arial"/>
                <a:cs typeface="Arial"/>
                <a:sym typeface="Arial"/>
              </a:rPr>
              <a:t>)</a:t>
            </a:r>
          </a:p>
          <a:p>
            <a:pPr marL="457200" lvl="0" indent="-304800" rtl="0">
              <a:spcBef>
                <a:spcPts val="0"/>
              </a:spcBef>
              <a:buSzPct val="100000"/>
              <a:buFont typeface="Arial"/>
              <a:buChar char="-"/>
            </a:pPr>
            <a:r>
              <a:rPr lang="cs" sz="1200">
                <a:latin typeface="Arial"/>
                <a:ea typeface="Arial"/>
                <a:cs typeface="Arial"/>
                <a:sym typeface="Arial"/>
              </a:rPr>
              <a:t>skokan skřehotavý (</a:t>
            </a:r>
            <a:r>
              <a:rPr lang="cs" sz="1200" i="1">
                <a:latin typeface="Arial"/>
                <a:ea typeface="Arial"/>
                <a:cs typeface="Arial"/>
                <a:sym typeface="Arial"/>
              </a:rPr>
              <a:t>Pelophylax esculentus</a:t>
            </a:r>
            <a:r>
              <a:rPr lang="cs" sz="1200">
                <a:latin typeface="Arial"/>
                <a:ea typeface="Arial"/>
                <a:cs typeface="Arial"/>
                <a:sym typeface="Arial"/>
              </a:rPr>
              <a:t>)                          - rosnička zelená (</a:t>
            </a:r>
            <a:r>
              <a:rPr lang="cs" sz="1200" i="1">
                <a:latin typeface="Arial"/>
                <a:ea typeface="Arial"/>
                <a:cs typeface="Arial"/>
                <a:sym typeface="Arial"/>
              </a:rPr>
              <a:t>Hyla arborea</a:t>
            </a:r>
            <a:r>
              <a:rPr lang="cs" sz="1200">
                <a:latin typeface="Arial"/>
                <a:ea typeface="Arial"/>
                <a:cs typeface="Arial"/>
                <a:sym typeface="Arial"/>
              </a:rPr>
              <a:t>)</a:t>
            </a:r>
          </a:p>
          <a:p>
            <a:pPr marL="457200" lvl="0" indent="-304800">
              <a:spcBef>
                <a:spcPts val="0"/>
              </a:spcBef>
              <a:buSzPct val="100000"/>
              <a:buFont typeface="Arial"/>
              <a:buChar char="-"/>
            </a:pPr>
            <a:r>
              <a:rPr lang="cs" sz="1200">
                <a:latin typeface="Arial"/>
                <a:ea typeface="Arial"/>
                <a:cs typeface="Arial"/>
                <a:sym typeface="Arial"/>
              </a:rPr>
              <a:t>skokan zelený (</a:t>
            </a:r>
            <a:r>
              <a:rPr lang="cs" sz="1200" i="1">
                <a:latin typeface="Arial"/>
                <a:ea typeface="Arial"/>
                <a:cs typeface="Arial"/>
                <a:sym typeface="Arial"/>
              </a:rPr>
              <a:t>Pelophylax esculentus</a:t>
            </a:r>
            <a:r>
              <a:rPr lang="cs" sz="1200">
                <a:latin typeface="Arial"/>
                <a:ea typeface="Arial"/>
                <a:cs typeface="Arial"/>
                <a:sym typeface="Arial"/>
              </a:rPr>
              <a:t>)                                 - blatnice skvrnitá (</a:t>
            </a:r>
            <a:r>
              <a:rPr lang="cs" sz="1200" i="1">
                <a:latin typeface="Arial"/>
                <a:ea typeface="Arial"/>
                <a:cs typeface="Arial"/>
                <a:sym typeface="Arial"/>
              </a:rPr>
              <a:t>Pelobates fuscus</a:t>
            </a:r>
            <a:r>
              <a:rPr lang="cs" sz="1200">
                <a:latin typeface="Arial"/>
                <a:ea typeface="Arial"/>
                <a:cs typeface="Arial"/>
                <a:sym typeface="Arial"/>
              </a:rPr>
              <a:t>)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Shape 527"/>
          <p:cNvSpPr txBox="1">
            <a:spLocks noGrp="1"/>
          </p:cNvSpPr>
          <p:nvPr>
            <p:ph type="title"/>
          </p:nvPr>
        </p:nvSpPr>
        <p:spPr>
          <a:xfrm>
            <a:off x="444775" y="492175"/>
            <a:ext cx="8368200" cy="6861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cs">
                <a:latin typeface="Arial"/>
                <a:ea typeface="Arial"/>
                <a:cs typeface="Arial"/>
                <a:sym typeface="Arial"/>
              </a:rPr>
              <a:t>Obratlovci</a:t>
            </a:r>
          </a:p>
        </p:txBody>
      </p:sp>
      <p:sp>
        <p:nvSpPr>
          <p:cNvPr id="528" name="Shape 528"/>
          <p:cNvSpPr txBox="1">
            <a:spLocks noGrp="1"/>
          </p:cNvSpPr>
          <p:nvPr>
            <p:ph type="body" idx="1"/>
          </p:nvPr>
        </p:nvSpPr>
        <p:spPr>
          <a:xfrm>
            <a:off x="387900" y="1489825"/>
            <a:ext cx="8368200" cy="3259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400">
                <a:latin typeface="Arial"/>
                <a:ea typeface="Arial"/>
                <a:cs typeface="Arial"/>
                <a:sym typeface="Arial"/>
              </a:rPr>
              <a:t>Plazi (</a:t>
            </a:r>
            <a:r>
              <a:rPr lang="cs" sz="1400" i="1">
                <a:latin typeface="Arial"/>
                <a:ea typeface="Arial"/>
                <a:cs typeface="Arial"/>
                <a:sym typeface="Arial"/>
              </a:rPr>
              <a:t>Reptilia</a:t>
            </a:r>
            <a:r>
              <a:rPr lang="cs" sz="1400">
                <a:latin typeface="Arial"/>
                <a:ea typeface="Arial"/>
                <a:cs typeface="Arial"/>
                <a:sym typeface="Arial"/>
              </a:rPr>
              <a:t>) </a:t>
            </a:r>
          </a:p>
          <a:p>
            <a:pPr marL="457200" lvl="0" indent="-304800" rtl="0">
              <a:spcBef>
                <a:spcPts val="0"/>
              </a:spcBef>
              <a:buSzPct val="100000"/>
              <a:buFont typeface="Arial"/>
              <a:buChar char="-"/>
            </a:pPr>
            <a:r>
              <a:rPr lang="cs" sz="1200">
                <a:latin typeface="Arial"/>
                <a:ea typeface="Arial"/>
                <a:cs typeface="Arial"/>
                <a:sym typeface="Arial"/>
              </a:rPr>
              <a:t>ještěrka zelená (</a:t>
            </a:r>
            <a:r>
              <a:rPr lang="cs" sz="1200" i="1">
                <a:latin typeface="Arial"/>
                <a:ea typeface="Arial"/>
                <a:cs typeface="Arial"/>
                <a:sym typeface="Arial"/>
              </a:rPr>
              <a:t>Lacerta viridis</a:t>
            </a:r>
            <a:r>
              <a:rPr lang="cs" sz="1200">
                <a:latin typeface="Arial"/>
                <a:ea typeface="Arial"/>
                <a:cs typeface="Arial"/>
                <a:sym typeface="Arial"/>
              </a:rPr>
              <a:t>)</a:t>
            </a:r>
          </a:p>
          <a:p>
            <a:pPr marL="457200" lvl="0" indent="-304800" rtl="0">
              <a:spcBef>
                <a:spcPts val="0"/>
              </a:spcBef>
              <a:buSzPct val="100000"/>
              <a:buFont typeface="Arial"/>
              <a:buChar char="-"/>
            </a:pPr>
            <a:r>
              <a:rPr lang="cs" sz="1200">
                <a:latin typeface="Arial"/>
                <a:ea typeface="Arial"/>
                <a:cs typeface="Arial"/>
                <a:sym typeface="Arial"/>
              </a:rPr>
              <a:t>ještěrka obecná (</a:t>
            </a:r>
            <a:r>
              <a:rPr lang="cs" sz="1200" i="1">
                <a:latin typeface="Arial"/>
                <a:ea typeface="Arial"/>
                <a:cs typeface="Arial"/>
                <a:sym typeface="Arial"/>
              </a:rPr>
              <a:t>Lacerta agilis</a:t>
            </a:r>
            <a:r>
              <a:rPr lang="cs" sz="1200">
                <a:latin typeface="Arial"/>
                <a:ea typeface="Arial"/>
                <a:cs typeface="Arial"/>
                <a:sym typeface="Arial"/>
              </a:rPr>
              <a:t>)</a:t>
            </a:r>
          </a:p>
          <a:p>
            <a:pPr marL="457200" lvl="0" indent="-304800" rtl="0">
              <a:spcBef>
                <a:spcPts val="0"/>
              </a:spcBef>
              <a:buSzPct val="100000"/>
              <a:buFont typeface="Arial"/>
              <a:buChar char="-"/>
            </a:pPr>
            <a:r>
              <a:rPr lang="cs" sz="1200">
                <a:latin typeface="Arial"/>
                <a:ea typeface="Arial"/>
                <a:cs typeface="Arial"/>
                <a:sym typeface="Arial"/>
              </a:rPr>
              <a:t>ještěrka trávní (</a:t>
            </a:r>
            <a:r>
              <a:rPr lang="cs" sz="1200" i="1">
                <a:latin typeface="Arial"/>
                <a:ea typeface="Arial"/>
                <a:cs typeface="Arial"/>
                <a:sym typeface="Arial"/>
              </a:rPr>
              <a:t>Podarcis tauricus</a:t>
            </a:r>
            <a:r>
              <a:rPr lang="cs" sz="1200">
                <a:latin typeface="Arial"/>
                <a:ea typeface="Arial"/>
                <a:cs typeface="Arial"/>
                <a:sym typeface="Arial"/>
              </a:rPr>
              <a:t>)</a:t>
            </a:r>
          </a:p>
          <a:p>
            <a:pPr marL="457200" lvl="0" indent="-304800" rtl="0">
              <a:spcBef>
                <a:spcPts val="0"/>
              </a:spcBef>
              <a:buSzPct val="100000"/>
              <a:buFont typeface="Arial"/>
              <a:buChar char="-"/>
            </a:pPr>
            <a:r>
              <a:rPr lang="cs" sz="1200">
                <a:latin typeface="Arial"/>
                <a:ea typeface="Arial"/>
                <a:cs typeface="Arial"/>
                <a:sym typeface="Arial"/>
              </a:rPr>
              <a:t>paještěrka stepní (</a:t>
            </a:r>
            <a:r>
              <a:rPr lang="cs" sz="1200" i="1">
                <a:latin typeface="Arial"/>
                <a:ea typeface="Arial"/>
                <a:cs typeface="Arial"/>
                <a:sym typeface="Arial"/>
              </a:rPr>
              <a:t>Eremias arguta</a:t>
            </a:r>
            <a:r>
              <a:rPr lang="cs" sz="1200">
                <a:latin typeface="Arial"/>
                <a:ea typeface="Arial"/>
                <a:cs typeface="Arial"/>
                <a:sym typeface="Arial"/>
              </a:rPr>
              <a:t>)</a:t>
            </a:r>
          </a:p>
          <a:p>
            <a:pPr marL="457200" lvl="0" indent="-304800" rtl="0">
              <a:spcBef>
                <a:spcPts val="0"/>
              </a:spcBef>
              <a:buSzPct val="100000"/>
              <a:buFont typeface="Arial"/>
              <a:buChar char="-"/>
            </a:pPr>
            <a:r>
              <a:rPr lang="cs" sz="1200">
                <a:latin typeface="Arial"/>
                <a:ea typeface="Arial"/>
                <a:cs typeface="Arial"/>
                <a:sym typeface="Arial"/>
              </a:rPr>
              <a:t>užovka obojková (</a:t>
            </a:r>
            <a:r>
              <a:rPr lang="cs" sz="1200" i="1">
                <a:latin typeface="Arial"/>
                <a:ea typeface="Arial"/>
                <a:cs typeface="Arial"/>
                <a:sym typeface="Arial"/>
              </a:rPr>
              <a:t>Natrix natrix</a:t>
            </a:r>
            <a:r>
              <a:rPr lang="cs" sz="1200">
                <a:latin typeface="Arial"/>
                <a:ea typeface="Arial"/>
                <a:cs typeface="Arial"/>
                <a:sym typeface="Arial"/>
              </a:rPr>
              <a:t>)</a:t>
            </a:r>
          </a:p>
          <a:p>
            <a:pPr marL="457200" lvl="0" indent="-304800" rtl="0">
              <a:spcBef>
                <a:spcPts val="0"/>
              </a:spcBef>
              <a:buSzPct val="100000"/>
              <a:buFont typeface="Arial"/>
              <a:buChar char="-"/>
            </a:pPr>
            <a:r>
              <a:rPr lang="cs" sz="1200">
                <a:latin typeface="Arial"/>
                <a:ea typeface="Arial"/>
                <a:cs typeface="Arial"/>
                <a:sym typeface="Arial"/>
              </a:rPr>
              <a:t>užovka podplamatá (</a:t>
            </a:r>
            <a:r>
              <a:rPr lang="cs" sz="1200" i="1">
                <a:latin typeface="Arial"/>
                <a:ea typeface="Arial"/>
                <a:cs typeface="Arial"/>
                <a:sym typeface="Arial"/>
              </a:rPr>
              <a:t>Natrix tessellata</a:t>
            </a:r>
            <a:r>
              <a:rPr lang="cs" sz="1200">
                <a:latin typeface="Arial"/>
                <a:ea typeface="Arial"/>
                <a:cs typeface="Arial"/>
                <a:sym typeface="Arial"/>
              </a:rPr>
              <a:t>)</a:t>
            </a:r>
          </a:p>
          <a:p>
            <a:pPr marL="457200" lvl="0" indent="-304800" rtl="0">
              <a:spcBef>
                <a:spcPts val="0"/>
              </a:spcBef>
              <a:buSzPct val="100000"/>
              <a:buFont typeface="Arial"/>
              <a:buChar char="-"/>
            </a:pPr>
            <a:r>
              <a:rPr lang="cs" sz="1200">
                <a:latin typeface="Arial"/>
                <a:ea typeface="Arial"/>
                <a:cs typeface="Arial"/>
                <a:sym typeface="Arial"/>
              </a:rPr>
              <a:t>štíhlovka kaspická (</a:t>
            </a:r>
            <a:r>
              <a:rPr lang="cs" sz="1200" i="1">
                <a:latin typeface="Arial"/>
                <a:ea typeface="Arial"/>
                <a:cs typeface="Arial"/>
                <a:sym typeface="Arial"/>
              </a:rPr>
              <a:t>Dolichophis caspius</a:t>
            </a:r>
            <a:r>
              <a:rPr lang="cs" sz="1200">
                <a:latin typeface="Arial"/>
                <a:ea typeface="Arial"/>
                <a:cs typeface="Arial"/>
                <a:sym typeface="Arial"/>
              </a:rPr>
              <a:t>)</a:t>
            </a:r>
          </a:p>
          <a:p>
            <a:pPr marL="457200" lvl="0" indent="-304800" rtl="0">
              <a:spcBef>
                <a:spcPts val="0"/>
              </a:spcBef>
              <a:buSzPct val="100000"/>
              <a:buFont typeface="Arial"/>
              <a:buChar char="-"/>
            </a:pPr>
            <a:r>
              <a:rPr lang="cs" sz="1200">
                <a:latin typeface="Arial"/>
                <a:ea typeface="Arial"/>
                <a:cs typeface="Arial"/>
                <a:sym typeface="Arial"/>
              </a:rPr>
              <a:t>zmije menší rákošská (</a:t>
            </a:r>
            <a:r>
              <a:rPr lang="cs" sz="1200" i="1">
                <a:latin typeface="Arial"/>
                <a:ea typeface="Arial"/>
                <a:cs typeface="Arial"/>
                <a:sym typeface="Arial"/>
              </a:rPr>
              <a:t>Vipera ursinii rakosiensis</a:t>
            </a:r>
            <a:r>
              <a:rPr lang="cs" sz="1200">
                <a:latin typeface="Arial"/>
                <a:ea typeface="Arial"/>
                <a:cs typeface="Arial"/>
                <a:sym typeface="Arial"/>
              </a:rPr>
              <a:t>) </a:t>
            </a:r>
          </a:p>
          <a:p>
            <a:pPr marL="457200" lvl="0" indent="-304800" rtl="0">
              <a:spcBef>
                <a:spcPts val="0"/>
              </a:spcBef>
              <a:buSzPct val="100000"/>
              <a:buFont typeface="Arial"/>
              <a:buChar char="-"/>
            </a:pPr>
            <a:r>
              <a:rPr lang="cs" sz="1200">
                <a:latin typeface="Arial"/>
                <a:ea typeface="Arial"/>
                <a:cs typeface="Arial"/>
                <a:sym typeface="Arial"/>
              </a:rPr>
              <a:t>želva bahenní (</a:t>
            </a:r>
            <a:r>
              <a:rPr lang="cs" sz="1200" i="1">
                <a:latin typeface="Arial"/>
                <a:ea typeface="Arial"/>
                <a:cs typeface="Arial"/>
                <a:sym typeface="Arial"/>
              </a:rPr>
              <a:t>Emys orbicularis</a:t>
            </a:r>
            <a:r>
              <a:rPr lang="cs" sz="1200">
                <a:latin typeface="Arial"/>
                <a:ea typeface="Arial"/>
                <a:cs typeface="Arial"/>
                <a:sym typeface="Arial"/>
              </a:rPr>
              <a:t>)</a:t>
            </a:r>
          </a:p>
          <a:p>
            <a:pPr marL="457200" lvl="0" indent="-304800" rtl="0">
              <a:spcBef>
                <a:spcPts val="0"/>
              </a:spcBef>
              <a:buSzPct val="100000"/>
              <a:buFont typeface="Arial"/>
              <a:buChar char="-"/>
            </a:pPr>
            <a:r>
              <a:rPr lang="cs" sz="1200">
                <a:latin typeface="Arial"/>
                <a:ea typeface="Arial"/>
                <a:cs typeface="Arial"/>
                <a:sym typeface="Arial"/>
              </a:rPr>
              <a:t>želva žlutohnědá (</a:t>
            </a:r>
            <a:r>
              <a:rPr lang="cs" sz="1200" i="1">
                <a:latin typeface="Arial"/>
                <a:ea typeface="Arial"/>
                <a:cs typeface="Arial"/>
                <a:sym typeface="Arial"/>
              </a:rPr>
              <a:t>Testudo graeca</a:t>
            </a:r>
            <a:r>
              <a:rPr lang="cs" sz="1200">
                <a:latin typeface="Arial"/>
                <a:ea typeface="Arial"/>
                <a:cs typeface="Arial"/>
                <a:sym typeface="Arial"/>
              </a:rPr>
              <a:t>)</a:t>
            </a:r>
          </a:p>
          <a:p>
            <a:pPr lvl="0" rtl="0">
              <a:spcBef>
                <a:spcPts val="0"/>
              </a:spcBef>
              <a:buNone/>
            </a:pPr>
            <a:endParaRPr sz="12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29" name="Shape 529" descr="P6090678.jpg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3418" y="95499"/>
            <a:ext cx="1991257" cy="2654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0" name="Shape 530" descr="P6080643.jpg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3750" y="95500"/>
            <a:ext cx="3539669" cy="2654752"/>
          </a:xfrm>
          <a:prstGeom prst="rect">
            <a:avLst/>
          </a:prstGeom>
          <a:noFill/>
          <a:ln>
            <a:noFill/>
          </a:ln>
        </p:spPr>
      </p:pic>
      <p:pic>
        <p:nvPicPr>
          <p:cNvPr id="531" name="Shape 531" descr="P6030386.jpg"/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8400" y="2836774"/>
            <a:ext cx="2916276" cy="2187198"/>
          </a:xfrm>
          <a:prstGeom prst="rect">
            <a:avLst/>
          </a:prstGeom>
          <a:noFill/>
          <a:ln>
            <a:noFill/>
          </a:ln>
        </p:spPr>
      </p:pic>
      <p:sp>
        <p:nvSpPr>
          <p:cNvPr id="532" name="Shape 532"/>
          <p:cNvSpPr txBox="1"/>
          <p:nvPr/>
        </p:nvSpPr>
        <p:spPr>
          <a:xfrm>
            <a:off x="3875300" y="2182500"/>
            <a:ext cx="3374100" cy="778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cs" sz="1100" b="1">
                <a:highlight>
                  <a:srgbClr val="FFFFFF"/>
                </a:highlight>
              </a:rPr>
              <a:t>Zmije menší rákošská</a:t>
            </a:r>
          </a:p>
          <a:p>
            <a:pPr lvl="0">
              <a:spcBef>
                <a:spcPts val="0"/>
              </a:spcBef>
              <a:buNone/>
            </a:pPr>
            <a:r>
              <a:rPr lang="cs" sz="1100" b="1">
                <a:highlight>
                  <a:srgbClr val="FFFFFF"/>
                </a:highlight>
              </a:rPr>
              <a:t>(Vipera ursinii rakosiensis)foto Roman Daniel</a:t>
            </a:r>
          </a:p>
        </p:txBody>
      </p:sp>
      <p:sp>
        <p:nvSpPr>
          <p:cNvPr id="533" name="Shape 533"/>
          <p:cNvSpPr txBox="1"/>
          <p:nvPr/>
        </p:nvSpPr>
        <p:spPr>
          <a:xfrm>
            <a:off x="7249400" y="2412200"/>
            <a:ext cx="1263600" cy="857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900" b="1">
              <a:highlight>
                <a:srgbClr val="FFFFFF"/>
              </a:highlight>
            </a:endParaRPr>
          </a:p>
          <a:p>
            <a:pPr lvl="0">
              <a:spcBef>
                <a:spcPts val="0"/>
              </a:spcBef>
              <a:buNone/>
            </a:pPr>
            <a:r>
              <a:rPr lang="cs" sz="900" b="1">
                <a:highlight>
                  <a:srgbClr val="FFFFFF"/>
                </a:highlight>
              </a:rPr>
              <a:t>foto Roman Daniel</a:t>
            </a:r>
          </a:p>
        </p:txBody>
      </p:sp>
      <p:sp>
        <p:nvSpPr>
          <p:cNvPr id="534" name="Shape 534"/>
          <p:cNvSpPr txBox="1"/>
          <p:nvPr/>
        </p:nvSpPr>
        <p:spPr>
          <a:xfrm>
            <a:off x="6148400" y="4503825"/>
            <a:ext cx="1263600" cy="857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sz="900" b="1">
              <a:highlight>
                <a:srgbClr val="FFFFFF"/>
              </a:highlight>
            </a:endParaRPr>
          </a:p>
          <a:p>
            <a:pPr lvl="0" rtl="0">
              <a:spcBef>
                <a:spcPts val="0"/>
              </a:spcBef>
              <a:buNone/>
            </a:pPr>
            <a:r>
              <a:rPr lang="cs" sz="900" b="1">
                <a:highlight>
                  <a:srgbClr val="FFFFFF"/>
                </a:highlight>
              </a:rPr>
              <a:t>foto Roman Daniel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Shape 539"/>
          <p:cNvSpPr txBox="1">
            <a:spLocks noGrp="1"/>
          </p:cNvSpPr>
          <p:nvPr>
            <p:ph type="title"/>
          </p:nvPr>
        </p:nvSpPr>
        <p:spPr>
          <a:xfrm>
            <a:off x="444775" y="492175"/>
            <a:ext cx="8368200" cy="6861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cs">
                <a:latin typeface="Arial"/>
                <a:ea typeface="Arial"/>
                <a:cs typeface="Arial"/>
                <a:sym typeface="Arial"/>
              </a:rPr>
              <a:t>Obratlovci</a:t>
            </a:r>
          </a:p>
        </p:txBody>
      </p:sp>
      <p:sp>
        <p:nvSpPr>
          <p:cNvPr id="540" name="Shape 540"/>
          <p:cNvSpPr txBox="1">
            <a:spLocks noGrp="1"/>
          </p:cNvSpPr>
          <p:nvPr>
            <p:ph type="body" idx="1"/>
          </p:nvPr>
        </p:nvSpPr>
        <p:spPr>
          <a:xfrm>
            <a:off x="387900" y="1489825"/>
            <a:ext cx="8368200" cy="3259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400">
                <a:latin typeface="Arial"/>
                <a:ea typeface="Arial"/>
                <a:cs typeface="Arial"/>
                <a:sym typeface="Arial"/>
              </a:rPr>
              <a:t>Ptáci (</a:t>
            </a:r>
            <a:r>
              <a:rPr lang="cs" sz="1400" i="1">
                <a:latin typeface="Arial"/>
                <a:ea typeface="Arial"/>
                <a:cs typeface="Arial"/>
                <a:sym typeface="Arial"/>
              </a:rPr>
              <a:t>Aves</a:t>
            </a:r>
            <a:r>
              <a:rPr lang="cs" sz="1400">
                <a:latin typeface="Arial"/>
                <a:ea typeface="Arial"/>
                <a:cs typeface="Arial"/>
                <a:sym typeface="Arial"/>
              </a:rPr>
              <a:t>)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400">
                <a:latin typeface="Arial"/>
                <a:ea typeface="Arial"/>
                <a:cs typeface="Arial"/>
                <a:sym typeface="Arial"/>
              </a:rPr>
              <a:t>- celkem pozorováno 135 druhů (níže pouze výběr)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marL="457200" lvl="0" indent="-304800" rtl="0">
              <a:spcBef>
                <a:spcPts val="0"/>
              </a:spcBef>
              <a:buSzPct val="100000"/>
              <a:buFont typeface="Arial"/>
              <a:buChar char="-"/>
            </a:pPr>
            <a:r>
              <a:rPr lang="cs" sz="1200">
                <a:latin typeface="Arial"/>
                <a:ea typeface="Arial"/>
                <a:cs typeface="Arial"/>
                <a:sym typeface="Arial"/>
              </a:rPr>
              <a:t>kormorán malý (</a:t>
            </a:r>
            <a:r>
              <a:rPr lang="cs" sz="1200" i="1">
                <a:latin typeface="Arial"/>
                <a:ea typeface="Arial"/>
                <a:cs typeface="Arial"/>
                <a:sym typeface="Arial"/>
              </a:rPr>
              <a:t>Phalacrocorax pygmeus</a:t>
            </a:r>
            <a:r>
              <a:rPr lang="cs" sz="1200">
                <a:latin typeface="Arial"/>
                <a:ea typeface="Arial"/>
                <a:cs typeface="Arial"/>
                <a:sym typeface="Arial"/>
              </a:rPr>
              <a:t>)                               - ouhorlík stepní (</a:t>
            </a:r>
            <a:r>
              <a:rPr lang="cs" sz="1200" i="1">
                <a:latin typeface="Arial"/>
                <a:ea typeface="Arial"/>
                <a:cs typeface="Arial"/>
                <a:sym typeface="Arial"/>
              </a:rPr>
              <a:t>Glareola pratincola</a:t>
            </a:r>
            <a:r>
              <a:rPr lang="cs" sz="1200">
                <a:latin typeface="Arial"/>
                <a:ea typeface="Arial"/>
                <a:cs typeface="Arial"/>
                <a:sym typeface="Arial"/>
              </a:rPr>
              <a:t>)</a:t>
            </a:r>
          </a:p>
          <a:p>
            <a:pPr marL="457200" lvl="0" indent="-304800" rtl="0">
              <a:spcBef>
                <a:spcPts val="0"/>
              </a:spcBef>
              <a:buSzPct val="100000"/>
              <a:buFont typeface="Arial"/>
              <a:buChar char="-"/>
            </a:pPr>
            <a:r>
              <a:rPr lang="cs" sz="1200">
                <a:latin typeface="Arial"/>
                <a:ea typeface="Arial"/>
                <a:cs typeface="Arial"/>
                <a:sym typeface="Arial"/>
              </a:rPr>
              <a:t>pelikán bílý (</a:t>
            </a:r>
            <a:r>
              <a:rPr lang="cs" sz="1200" i="1">
                <a:latin typeface="Arial"/>
                <a:ea typeface="Arial"/>
                <a:cs typeface="Arial"/>
                <a:sym typeface="Arial"/>
              </a:rPr>
              <a:t>Pelecanus onocrotalus</a:t>
            </a:r>
            <a:r>
              <a:rPr lang="cs" sz="1200">
                <a:latin typeface="Arial"/>
                <a:ea typeface="Arial"/>
                <a:cs typeface="Arial"/>
                <a:sym typeface="Arial"/>
              </a:rPr>
              <a:t>)                                       - břehouš černoocasý (</a:t>
            </a:r>
            <a:r>
              <a:rPr lang="cs" sz="1200" i="1">
                <a:latin typeface="Arial"/>
                <a:ea typeface="Arial"/>
                <a:cs typeface="Arial"/>
                <a:sym typeface="Arial"/>
              </a:rPr>
              <a:t>Limosa limosa</a:t>
            </a:r>
            <a:r>
              <a:rPr lang="cs" sz="1200">
                <a:latin typeface="Arial"/>
                <a:ea typeface="Arial"/>
                <a:cs typeface="Arial"/>
                <a:sym typeface="Arial"/>
              </a:rPr>
              <a:t>) </a:t>
            </a:r>
          </a:p>
          <a:p>
            <a:pPr marL="457200" lvl="0" indent="-304800" rtl="0">
              <a:spcBef>
                <a:spcPts val="0"/>
              </a:spcBef>
              <a:buSzPct val="100000"/>
              <a:buFont typeface="Arial"/>
              <a:buChar char="-"/>
            </a:pPr>
            <a:r>
              <a:rPr lang="cs" sz="1200">
                <a:latin typeface="Arial"/>
                <a:ea typeface="Arial"/>
                <a:cs typeface="Arial"/>
                <a:sym typeface="Arial"/>
              </a:rPr>
              <a:t>pelikán kadeřavý (</a:t>
            </a:r>
            <a:r>
              <a:rPr lang="cs" sz="1200" i="1">
                <a:latin typeface="Arial"/>
                <a:ea typeface="Arial"/>
                <a:cs typeface="Arial"/>
                <a:sym typeface="Arial"/>
              </a:rPr>
              <a:t>Pelecanus crispus</a:t>
            </a:r>
            <a:r>
              <a:rPr lang="cs" sz="1200">
                <a:latin typeface="Arial"/>
                <a:ea typeface="Arial"/>
                <a:cs typeface="Arial"/>
                <a:sym typeface="Arial"/>
              </a:rPr>
              <a:t>)                                     - racek velký(</a:t>
            </a:r>
            <a:r>
              <a:rPr lang="cs" sz="1200" i="1">
                <a:latin typeface="Arial"/>
                <a:ea typeface="Arial"/>
                <a:cs typeface="Arial"/>
                <a:sym typeface="Arial"/>
              </a:rPr>
              <a:t>Larus ichthyaetus</a:t>
            </a:r>
            <a:r>
              <a:rPr lang="cs" sz="1200">
                <a:latin typeface="Arial"/>
                <a:ea typeface="Arial"/>
                <a:cs typeface="Arial"/>
                <a:sym typeface="Arial"/>
              </a:rPr>
              <a:t>)</a:t>
            </a:r>
          </a:p>
          <a:p>
            <a:pPr marL="457200" lvl="0" indent="-304800" rtl="0">
              <a:spcBef>
                <a:spcPts val="0"/>
              </a:spcBef>
              <a:buSzPct val="100000"/>
              <a:buFont typeface="Arial"/>
              <a:buChar char="-"/>
            </a:pPr>
            <a:r>
              <a:rPr lang="cs" sz="1200">
                <a:latin typeface="Arial"/>
                <a:ea typeface="Arial"/>
                <a:cs typeface="Arial"/>
                <a:sym typeface="Arial"/>
              </a:rPr>
              <a:t>volavka vlasatá (</a:t>
            </a:r>
            <a:r>
              <a:rPr lang="cs" sz="1200" i="1">
                <a:latin typeface="Arial"/>
                <a:ea typeface="Arial"/>
                <a:cs typeface="Arial"/>
                <a:sym typeface="Arial"/>
              </a:rPr>
              <a:t>Ardeola ralloides</a:t>
            </a:r>
            <a:r>
              <a:rPr lang="cs" sz="1200">
                <a:latin typeface="Arial"/>
                <a:ea typeface="Arial"/>
                <a:cs typeface="Arial"/>
                <a:sym typeface="Arial"/>
              </a:rPr>
              <a:t>)                                          - rybák bahenní (</a:t>
            </a:r>
            <a:r>
              <a:rPr lang="cs" sz="1200" i="1">
                <a:latin typeface="Arial"/>
                <a:ea typeface="Arial"/>
                <a:cs typeface="Arial"/>
                <a:sym typeface="Arial"/>
              </a:rPr>
              <a:t>Chlidonias hybrida</a:t>
            </a:r>
            <a:r>
              <a:rPr lang="cs" sz="1200">
                <a:latin typeface="Arial"/>
                <a:ea typeface="Arial"/>
                <a:cs typeface="Arial"/>
                <a:sym typeface="Arial"/>
              </a:rPr>
              <a:t>)</a:t>
            </a:r>
          </a:p>
          <a:p>
            <a:pPr marL="457200" lvl="0" indent="-304800" rtl="0">
              <a:spcBef>
                <a:spcPts val="0"/>
              </a:spcBef>
              <a:buSzPct val="100000"/>
              <a:buFont typeface="Arial"/>
              <a:buChar char="-"/>
            </a:pPr>
            <a:r>
              <a:rPr lang="cs" sz="1200">
                <a:latin typeface="Arial"/>
                <a:ea typeface="Arial"/>
                <a:cs typeface="Arial"/>
                <a:sym typeface="Arial"/>
              </a:rPr>
              <a:t>volavka červená (</a:t>
            </a:r>
            <a:r>
              <a:rPr lang="cs" sz="1200" i="1">
                <a:latin typeface="Arial"/>
                <a:ea typeface="Arial"/>
                <a:cs typeface="Arial"/>
                <a:sym typeface="Arial"/>
              </a:rPr>
              <a:t>Ardea purpurea</a:t>
            </a:r>
            <a:r>
              <a:rPr lang="cs" sz="1200">
                <a:latin typeface="Arial"/>
                <a:ea typeface="Arial"/>
                <a:cs typeface="Arial"/>
                <a:sym typeface="Arial"/>
              </a:rPr>
              <a:t>)                                           - výreček malý (</a:t>
            </a:r>
            <a:r>
              <a:rPr lang="cs" sz="1200" i="1">
                <a:latin typeface="Arial"/>
                <a:ea typeface="Arial"/>
                <a:cs typeface="Arial"/>
                <a:sym typeface="Arial"/>
              </a:rPr>
              <a:t>Otus scops</a:t>
            </a:r>
            <a:r>
              <a:rPr lang="cs" sz="1200">
                <a:latin typeface="Arial"/>
                <a:ea typeface="Arial"/>
                <a:cs typeface="Arial"/>
                <a:sym typeface="Arial"/>
              </a:rPr>
              <a:t>)</a:t>
            </a:r>
          </a:p>
          <a:p>
            <a:pPr marL="457200" lvl="0" indent="-304800" rtl="0">
              <a:spcBef>
                <a:spcPts val="0"/>
              </a:spcBef>
              <a:buSzPct val="100000"/>
              <a:buFont typeface="Arial"/>
              <a:buChar char="-"/>
            </a:pPr>
            <a:r>
              <a:rPr lang="cs" sz="1200">
                <a:latin typeface="Arial"/>
                <a:ea typeface="Arial"/>
                <a:cs typeface="Arial"/>
                <a:sym typeface="Arial"/>
              </a:rPr>
              <a:t>krahujec krátkoprstý (</a:t>
            </a:r>
            <a:r>
              <a:rPr lang="cs" sz="1200" i="1">
                <a:latin typeface="Arial"/>
                <a:ea typeface="Arial"/>
                <a:cs typeface="Arial"/>
                <a:sym typeface="Arial"/>
              </a:rPr>
              <a:t>Accipiter brevipes</a:t>
            </a:r>
            <a:r>
              <a:rPr lang="cs" sz="1200">
                <a:latin typeface="Arial"/>
                <a:ea typeface="Arial"/>
                <a:cs typeface="Arial"/>
                <a:sym typeface="Arial"/>
              </a:rPr>
              <a:t>)                                 - sýček obecný (</a:t>
            </a:r>
            <a:r>
              <a:rPr lang="cs" sz="1200" i="1">
                <a:latin typeface="Arial"/>
                <a:ea typeface="Arial"/>
                <a:cs typeface="Arial"/>
                <a:sym typeface="Arial"/>
              </a:rPr>
              <a:t>Athene noctua</a:t>
            </a:r>
            <a:r>
              <a:rPr lang="cs" sz="1200">
                <a:latin typeface="Arial"/>
                <a:ea typeface="Arial"/>
                <a:cs typeface="Arial"/>
                <a:sym typeface="Arial"/>
              </a:rPr>
              <a:t>)</a:t>
            </a:r>
          </a:p>
          <a:p>
            <a:pPr marL="457200" lvl="0" indent="-304800" rtl="0">
              <a:spcBef>
                <a:spcPts val="0"/>
              </a:spcBef>
              <a:buSzPct val="100000"/>
              <a:buFont typeface="Arial"/>
              <a:buChar char="-"/>
            </a:pPr>
            <a:r>
              <a:rPr lang="cs" sz="1200">
                <a:latin typeface="Arial"/>
                <a:ea typeface="Arial"/>
                <a:cs typeface="Arial"/>
                <a:sym typeface="Arial"/>
              </a:rPr>
              <a:t>káně bělochvostá (</a:t>
            </a:r>
            <a:r>
              <a:rPr lang="cs" sz="1200" i="1">
                <a:latin typeface="Arial"/>
                <a:ea typeface="Arial"/>
                <a:cs typeface="Arial"/>
                <a:sym typeface="Arial"/>
              </a:rPr>
              <a:t>Buteo rufinus</a:t>
            </a:r>
            <a:r>
              <a:rPr lang="cs" sz="1200">
                <a:latin typeface="Arial"/>
                <a:ea typeface="Arial"/>
                <a:cs typeface="Arial"/>
                <a:sym typeface="Arial"/>
              </a:rPr>
              <a:t>)                                            - mandelík hajní (</a:t>
            </a:r>
            <a:r>
              <a:rPr lang="cs" sz="1200" i="1">
                <a:latin typeface="Arial"/>
                <a:ea typeface="Arial"/>
                <a:cs typeface="Arial"/>
                <a:sym typeface="Arial"/>
              </a:rPr>
              <a:t>Coracias garrulus</a:t>
            </a:r>
            <a:r>
              <a:rPr lang="cs" sz="1200">
                <a:latin typeface="Arial"/>
                <a:ea typeface="Arial"/>
                <a:cs typeface="Arial"/>
                <a:sym typeface="Arial"/>
              </a:rPr>
              <a:t>)</a:t>
            </a:r>
          </a:p>
          <a:p>
            <a:pPr marL="457200" lvl="0" indent="-304800" rtl="0">
              <a:spcBef>
                <a:spcPts val="0"/>
              </a:spcBef>
              <a:buSzPct val="100000"/>
              <a:buFont typeface="Arial"/>
              <a:buChar char="-"/>
            </a:pPr>
            <a:r>
              <a:rPr lang="cs" sz="1200">
                <a:latin typeface="Arial"/>
                <a:ea typeface="Arial"/>
                <a:cs typeface="Arial"/>
                <a:sym typeface="Arial"/>
              </a:rPr>
              <a:t>orel nejmenší (</a:t>
            </a:r>
            <a:r>
              <a:rPr lang="cs" sz="1200" i="1">
                <a:latin typeface="Arial"/>
                <a:ea typeface="Arial"/>
                <a:cs typeface="Arial"/>
                <a:sym typeface="Arial"/>
              </a:rPr>
              <a:t>Aquila pennata</a:t>
            </a:r>
            <a:r>
              <a:rPr lang="cs" sz="1200">
                <a:latin typeface="Arial"/>
                <a:ea typeface="Arial"/>
                <a:cs typeface="Arial"/>
                <a:sym typeface="Arial"/>
              </a:rPr>
              <a:t>)                                                - bělořit plavý (</a:t>
            </a:r>
            <a:r>
              <a:rPr lang="cs" sz="1200" i="1">
                <a:latin typeface="Arial"/>
                <a:ea typeface="Arial"/>
                <a:cs typeface="Arial"/>
                <a:sym typeface="Arial"/>
              </a:rPr>
              <a:t>Oenanthe isabellina</a:t>
            </a:r>
            <a:r>
              <a:rPr lang="cs" sz="1200">
                <a:latin typeface="Arial"/>
                <a:ea typeface="Arial"/>
                <a:cs typeface="Arial"/>
                <a:sym typeface="Arial"/>
              </a:rPr>
              <a:t>)</a:t>
            </a:r>
          </a:p>
          <a:p>
            <a:pPr marL="457200" lvl="0" indent="-304800" rtl="0">
              <a:spcBef>
                <a:spcPts val="0"/>
              </a:spcBef>
              <a:buSzPct val="100000"/>
              <a:buFont typeface="Arial"/>
              <a:buChar char="-"/>
            </a:pPr>
            <a:r>
              <a:rPr lang="cs" sz="1200">
                <a:latin typeface="Arial"/>
                <a:ea typeface="Arial"/>
                <a:cs typeface="Arial"/>
                <a:sym typeface="Arial"/>
              </a:rPr>
              <a:t>pisila čáponohá (</a:t>
            </a:r>
            <a:r>
              <a:rPr lang="cs" sz="1200" i="1">
                <a:latin typeface="Arial"/>
                <a:ea typeface="Arial"/>
                <a:cs typeface="Arial"/>
                <a:sym typeface="Arial"/>
              </a:rPr>
              <a:t>Himantopus himantopus</a:t>
            </a:r>
            <a:r>
              <a:rPr lang="cs" sz="1200">
                <a:latin typeface="Arial"/>
                <a:ea typeface="Arial"/>
                <a:cs typeface="Arial"/>
                <a:sym typeface="Arial"/>
              </a:rPr>
              <a:t>)                              - ťuhýk menší (</a:t>
            </a:r>
            <a:r>
              <a:rPr lang="cs" sz="1200" i="1">
                <a:latin typeface="Arial"/>
                <a:ea typeface="Arial"/>
                <a:cs typeface="Arial"/>
                <a:sym typeface="Arial"/>
              </a:rPr>
              <a:t>Lanius minor</a:t>
            </a:r>
            <a:r>
              <a:rPr lang="cs" sz="1200">
                <a:latin typeface="Arial"/>
                <a:ea typeface="Arial"/>
                <a:cs typeface="Arial"/>
                <a:sym typeface="Arial"/>
              </a:rPr>
              <a:t>)</a:t>
            </a:r>
          </a:p>
          <a:p>
            <a:pPr marL="457200" lvl="0" indent="-304800" rtl="0">
              <a:spcBef>
                <a:spcPts val="0"/>
              </a:spcBef>
              <a:buSzPct val="100000"/>
              <a:buFont typeface="Arial"/>
              <a:buChar char="-"/>
            </a:pPr>
            <a:r>
              <a:rPr lang="cs" sz="1200">
                <a:latin typeface="Arial"/>
                <a:ea typeface="Arial"/>
                <a:cs typeface="Arial"/>
                <a:sym typeface="Arial"/>
              </a:rPr>
              <a:t>tenkozobec opačný (</a:t>
            </a:r>
            <a:r>
              <a:rPr lang="cs" sz="1200" i="1">
                <a:latin typeface="Arial"/>
                <a:ea typeface="Arial"/>
                <a:cs typeface="Arial"/>
                <a:sym typeface="Arial"/>
              </a:rPr>
              <a:t>Recurvirostra avosetta</a:t>
            </a:r>
            <a:r>
              <a:rPr lang="cs" sz="1200">
                <a:latin typeface="Arial"/>
                <a:ea typeface="Arial"/>
                <a:cs typeface="Arial"/>
                <a:sym typeface="Arial"/>
              </a:rPr>
              <a:t>)                           - hýl pouštní (</a:t>
            </a:r>
            <a:r>
              <a:rPr lang="cs" sz="1200" i="1">
                <a:latin typeface="Arial"/>
                <a:ea typeface="Arial"/>
                <a:cs typeface="Arial"/>
                <a:sym typeface="Arial"/>
              </a:rPr>
              <a:t>Bucanetes githagineus</a:t>
            </a:r>
            <a:r>
              <a:rPr lang="cs" sz="1200">
                <a:latin typeface="Arial"/>
                <a:ea typeface="Arial"/>
                <a:cs typeface="Arial"/>
                <a:sym typeface="Arial"/>
              </a:rPr>
              <a:t>)</a:t>
            </a:r>
          </a:p>
          <a:p>
            <a:pPr marL="457200" lvl="0" indent="-304800" rtl="0">
              <a:spcBef>
                <a:spcPts val="0"/>
              </a:spcBef>
              <a:buSzPct val="100000"/>
              <a:buFont typeface="Arial"/>
              <a:buChar char="-"/>
            </a:pPr>
            <a:r>
              <a:rPr lang="cs" sz="1200">
                <a:latin typeface="Arial"/>
                <a:ea typeface="Arial"/>
                <a:cs typeface="Arial"/>
                <a:sym typeface="Arial"/>
              </a:rPr>
              <a:t>dytík úhorní (</a:t>
            </a:r>
            <a:r>
              <a:rPr lang="cs" sz="1200" i="1">
                <a:latin typeface="Arial"/>
                <a:ea typeface="Arial"/>
                <a:cs typeface="Arial"/>
                <a:sym typeface="Arial"/>
              </a:rPr>
              <a:t>Burhinus oedicnemus</a:t>
            </a:r>
            <a:r>
              <a:rPr lang="cs" sz="1200">
                <a:latin typeface="Arial"/>
                <a:ea typeface="Arial"/>
                <a:cs typeface="Arial"/>
                <a:sym typeface="Arial"/>
              </a:rPr>
              <a:t>)</a:t>
            </a:r>
          </a:p>
          <a:p>
            <a:pPr lvl="0" rtl="0">
              <a:spcBef>
                <a:spcPts val="0"/>
              </a:spcBef>
              <a:buNone/>
            </a:pPr>
            <a:endParaRPr sz="12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Shape 545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46" name="Shape 546"/>
          <p:cNvSpPr txBox="1">
            <a:spLocks noGrp="1"/>
          </p:cNvSpPr>
          <p:nvPr>
            <p:ph type="body" idx="1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547" name="Shape 547" descr="delta_0103.jpg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525" y="1071649"/>
            <a:ext cx="5245574" cy="3497075"/>
          </a:xfrm>
          <a:prstGeom prst="rect">
            <a:avLst/>
          </a:prstGeom>
          <a:noFill/>
          <a:ln>
            <a:noFill/>
          </a:ln>
        </p:spPr>
      </p:pic>
      <p:sp>
        <p:nvSpPr>
          <p:cNvPr id="548" name="Shape 548"/>
          <p:cNvSpPr txBox="1"/>
          <p:nvPr/>
        </p:nvSpPr>
        <p:spPr>
          <a:xfrm>
            <a:off x="5577450" y="1684725"/>
            <a:ext cx="7351500" cy="857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49" name="Shape 549"/>
          <p:cNvSpPr txBox="1"/>
          <p:nvPr/>
        </p:nvSpPr>
        <p:spPr>
          <a:xfrm>
            <a:off x="114525" y="4496250"/>
            <a:ext cx="7351500" cy="857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b="1"/>
          </a:p>
          <a:p>
            <a:pPr lvl="0">
              <a:spcBef>
                <a:spcPts val="0"/>
              </a:spcBef>
              <a:buNone/>
            </a:pPr>
            <a:r>
              <a:rPr lang="cs" sz="1800" b="1"/>
              <a:t>foto Josef Čmel</a:t>
            </a:r>
          </a:p>
        </p:txBody>
      </p:sp>
      <p:pic>
        <p:nvPicPr>
          <p:cNvPr id="550" name="Shape 550" descr="Delta-ostatni_0264.jpg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13650" y="1659400"/>
            <a:ext cx="3484299" cy="23215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Shape 555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56" name="Shape 556"/>
          <p:cNvSpPr txBox="1">
            <a:spLocks noGrp="1"/>
          </p:cNvSpPr>
          <p:nvPr>
            <p:ph type="body" idx="1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cs"/>
              <a:t>gfoto Jaromír Loskot</a:t>
            </a:r>
          </a:p>
        </p:txBody>
      </p:sp>
      <p:pic>
        <p:nvPicPr>
          <p:cNvPr id="557" name="Shape 557" descr="_DSC6053_web.jpg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6199" y="139549"/>
            <a:ext cx="5588525" cy="3727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58" name="Shape 558" descr="_DSC6109_web.jpg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849" y="635699"/>
            <a:ext cx="4421025" cy="4421025"/>
          </a:xfrm>
          <a:prstGeom prst="rect">
            <a:avLst/>
          </a:prstGeom>
          <a:noFill/>
          <a:ln>
            <a:noFill/>
          </a:ln>
        </p:spPr>
      </p:pic>
      <p:sp>
        <p:nvSpPr>
          <p:cNvPr id="559" name="Shape 559"/>
          <p:cNvSpPr txBox="1"/>
          <p:nvPr/>
        </p:nvSpPr>
        <p:spPr>
          <a:xfrm>
            <a:off x="6062425" y="4492575"/>
            <a:ext cx="7351500" cy="857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cs" sz="1800" b="1"/>
              <a:t>foto Jaromír Loskot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Shape 564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65" name="Shape 565"/>
          <p:cNvSpPr txBox="1">
            <a:spLocks noGrp="1"/>
          </p:cNvSpPr>
          <p:nvPr>
            <p:ph type="body" idx="1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566" name="Shape 566" descr="_DSC7044_11web.jpg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51521" y="1144125"/>
            <a:ext cx="5892478" cy="3905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7" name="Shape 567" descr="_DSC6321_web.jpg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450" y="204200"/>
            <a:ext cx="4822450" cy="3216300"/>
          </a:xfrm>
          <a:prstGeom prst="rect">
            <a:avLst/>
          </a:prstGeom>
          <a:noFill/>
          <a:ln>
            <a:noFill/>
          </a:ln>
        </p:spPr>
      </p:pic>
      <p:sp>
        <p:nvSpPr>
          <p:cNvPr id="568" name="Shape 568"/>
          <p:cNvSpPr txBox="1"/>
          <p:nvPr/>
        </p:nvSpPr>
        <p:spPr>
          <a:xfrm>
            <a:off x="63825" y="4364950"/>
            <a:ext cx="7351500" cy="857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cs" sz="1800" b="1"/>
              <a:t>foto Jaromír Loskot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cs">
                <a:latin typeface="Arial"/>
                <a:ea typeface="Arial"/>
                <a:cs typeface="Arial"/>
                <a:sym typeface="Arial"/>
              </a:rPr>
              <a:t>Maďarsko</a:t>
            </a:r>
          </a:p>
        </p:txBody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387900" y="1489825"/>
            <a:ext cx="8368200" cy="32708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Oficiální název: Maďarská republika</a:t>
            </a:r>
          </a:p>
          <a:p>
            <a:pPr lv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Rozloha v km2: 93036</a:t>
            </a:r>
          </a:p>
          <a:p>
            <a:pPr lv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Počet obyvatel: 10 214 000</a:t>
            </a:r>
          </a:p>
          <a:p>
            <a:pPr lv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Hustota zalidnění: 115 ob/km2</a:t>
            </a:r>
          </a:p>
          <a:p>
            <a:pPr lv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Hlavní město:Budapešť</a:t>
            </a:r>
          </a:p>
          <a:p>
            <a:pPr lv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Jazyk: maďarština</a:t>
            </a:r>
          </a:p>
          <a:p>
            <a:pPr lv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Náboženství: křesťané (římští katolíci 61%, protestanti 23%, PRAVOSLAVNÍ 3%). ostatní 1%.</a:t>
            </a:r>
          </a:p>
          <a:p>
            <a:pPr lv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Podnebí: kontinentální, průměrná teplota v Budapešti od 0°C v lednu do 22°C v červenci.</a:t>
            </a:r>
          </a:p>
          <a:p>
            <a:pPr lv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Využití půdy: orná půda 57%, lesy 18%, pastviny 13%, ostatní 17%</a:t>
            </a:r>
          </a:p>
          <a:p>
            <a:pPr lv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Hlaví zemědělské produkty a těžené suroviny: obilí, cukrovka, brambory, ovoce,a zelenina, skot, prasata, ovce, dřevo, bauxit, ropa, uhlí, zemní plyn.</a:t>
            </a:r>
          </a:p>
          <a:p>
            <a:pPr lv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Hlavní hospodářská odvětví: zemědělství,strojírenství, hutnictví, textilní a chemický průmysl, výroba dopravních zařízení, lesnictví, výrobky ze dřeva.</a:t>
            </a:r>
          </a:p>
          <a:p>
            <a:pPr lv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Vývoz: motorová vozidla,strojírenské a chemické výrobky, bauxit, potraviny, textil a oděvy.</a:t>
            </a:r>
          </a:p>
          <a:p>
            <a:pPr lvl="0">
              <a:spcBef>
                <a:spcPts val="0"/>
              </a:spcBef>
              <a:buNone/>
            </a:pPr>
            <a:endParaRPr sz="1100" b="1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Shape 573"/>
          <p:cNvSpPr txBox="1">
            <a:spLocks noGrp="1"/>
          </p:cNvSpPr>
          <p:nvPr>
            <p:ph type="title"/>
          </p:nvPr>
        </p:nvSpPr>
        <p:spPr>
          <a:xfrm>
            <a:off x="444775" y="492175"/>
            <a:ext cx="8368200" cy="6861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cs">
                <a:latin typeface="Arial"/>
                <a:ea typeface="Arial"/>
                <a:cs typeface="Arial"/>
                <a:sym typeface="Arial"/>
              </a:rPr>
              <a:t>Obratlovci</a:t>
            </a:r>
          </a:p>
        </p:txBody>
      </p:sp>
      <p:sp>
        <p:nvSpPr>
          <p:cNvPr id="574" name="Shape 574"/>
          <p:cNvSpPr txBox="1">
            <a:spLocks noGrp="1"/>
          </p:cNvSpPr>
          <p:nvPr>
            <p:ph type="body" idx="1"/>
          </p:nvPr>
        </p:nvSpPr>
        <p:spPr>
          <a:xfrm>
            <a:off x="387900" y="1489825"/>
            <a:ext cx="8368200" cy="3259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400">
                <a:latin typeface="Arial"/>
                <a:ea typeface="Arial"/>
                <a:cs typeface="Arial"/>
                <a:sym typeface="Arial"/>
              </a:rPr>
              <a:t>Savci (</a:t>
            </a:r>
            <a:r>
              <a:rPr lang="cs" sz="1400" i="1">
                <a:latin typeface="Arial"/>
                <a:ea typeface="Arial"/>
                <a:cs typeface="Arial"/>
                <a:sym typeface="Arial"/>
              </a:rPr>
              <a:t>Mammalia</a:t>
            </a:r>
            <a:r>
              <a:rPr lang="cs" sz="1400">
                <a:latin typeface="Arial"/>
                <a:ea typeface="Arial"/>
                <a:cs typeface="Arial"/>
                <a:sym typeface="Arial"/>
              </a:rPr>
              <a:t>) </a:t>
            </a:r>
          </a:p>
          <a:p>
            <a:pPr marL="457200" lvl="0" indent="-304800" rtl="0">
              <a:spcBef>
                <a:spcPts val="0"/>
              </a:spcBef>
              <a:buSzPct val="100000"/>
              <a:buFont typeface="Arial"/>
              <a:buChar char="-"/>
            </a:pPr>
            <a:r>
              <a:rPr lang="cs" sz="1200">
                <a:latin typeface="Arial"/>
                <a:ea typeface="Arial"/>
                <a:cs typeface="Arial"/>
                <a:sym typeface="Arial"/>
              </a:rPr>
              <a:t>sysel obecný (</a:t>
            </a:r>
            <a:r>
              <a:rPr lang="cs" sz="1200" i="1">
                <a:latin typeface="Arial"/>
                <a:ea typeface="Arial"/>
                <a:cs typeface="Arial"/>
                <a:sym typeface="Arial"/>
              </a:rPr>
              <a:t>Spermophilus citellus</a:t>
            </a:r>
            <a:r>
              <a:rPr lang="cs" sz="1200">
                <a:latin typeface="Arial"/>
                <a:ea typeface="Arial"/>
                <a:cs typeface="Arial"/>
                <a:sym typeface="Arial"/>
              </a:rPr>
              <a:t>)</a:t>
            </a:r>
          </a:p>
          <a:p>
            <a:pPr marL="457200" lvl="0" indent="-304800" rtl="0">
              <a:spcBef>
                <a:spcPts val="0"/>
              </a:spcBef>
              <a:buSzPct val="100000"/>
              <a:buFont typeface="Arial"/>
              <a:buChar char="-"/>
            </a:pPr>
            <a:r>
              <a:rPr lang="cs" sz="1200">
                <a:latin typeface="Arial"/>
                <a:ea typeface="Arial"/>
                <a:cs typeface="Arial"/>
                <a:sym typeface="Arial"/>
              </a:rPr>
              <a:t>potkan obecný (</a:t>
            </a:r>
            <a:r>
              <a:rPr lang="cs" sz="1200" i="1">
                <a:latin typeface="Arial"/>
                <a:ea typeface="Arial"/>
                <a:cs typeface="Arial"/>
                <a:sym typeface="Arial"/>
              </a:rPr>
              <a:t>Rattus norvegicus</a:t>
            </a:r>
            <a:r>
              <a:rPr lang="cs" sz="1200">
                <a:latin typeface="Arial"/>
                <a:ea typeface="Arial"/>
                <a:cs typeface="Arial"/>
                <a:sym typeface="Arial"/>
              </a:rPr>
              <a:t>)</a:t>
            </a:r>
          </a:p>
          <a:p>
            <a:pPr marL="457200" lvl="0" indent="-304800" rtl="0">
              <a:spcBef>
                <a:spcPts val="0"/>
              </a:spcBef>
              <a:buSzPct val="100000"/>
              <a:buFont typeface="Arial"/>
              <a:buChar char="-"/>
            </a:pPr>
            <a:r>
              <a:rPr lang="cs" sz="1200">
                <a:latin typeface="Arial"/>
                <a:ea typeface="Arial"/>
                <a:cs typeface="Arial"/>
                <a:sym typeface="Arial"/>
              </a:rPr>
              <a:t>sviňucha obecná (</a:t>
            </a:r>
            <a:r>
              <a:rPr lang="cs" sz="1200" i="1">
                <a:latin typeface="Arial"/>
                <a:ea typeface="Arial"/>
                <a:cs typeface="Arial"/>
                <a:sym typeface="Arial"/>
              </a:rPr>
              <a:t>Phocoena phocoena</a:t>
            </a:r>
            <a:r>
              <a:rPr lang="cs" sz="1200">
                <a:latin typeface="Arial"/>
                <a:ea typeface="Arial"/>
                <a:cs typeface="Arial"/>
                <a:sym typeface="Arial"/>
              </a:rPr>
              <a:t>)</a:t>
            </a:r>
          </a:p>
          <a:p>
            <a:pPr marL="457200" lvl="0" indent="-304800" rtl="0">
              <a:spcBef>
                <a:spcPts val="0"/>
              </a:spcBef>
              <a:buSzPct val="100000"/>
              <a:buFont typeface="Arial"/>
              <a:buChar char="-"/>
            </a:pPr>
            <a:r>
              <a:rPr lang="cs" sz="1200">
                <a:latin typeface="Arial"/>
                <a:ea typeface="Arial"/>
                <a:cs typeface="Arial"/>
                <a:sym typeface="Arial"/>
              </a:rPr>
              <a:t>kůň domácí (</a:t>
            </a:r>
            <a:r>
              <a:rPr lang="cs" sz="1200" i="1">
                <a:latin typeface="Arial"/>
                <a:ea typeface="Arial"/>
                <a:cs typeface="Arial"/>
                <a:sym typeface="Arial"/>
              </a:rPr>
              <a:t>Equus caballus </a:t>
            </a:r>
            <a:r>
              <a:rPr lang="cs" sz="1200">
                <a:latin typeface="Arial"/>
                <a:ea typeface="Arial"/>
                <a:cs typeface="Arial"/>
                <a:sym typeface="Arial"/>
              </a:rPr>
              <a:t>f.</a:t>
            </a:r>
            <a:r>
              <a:rPr lang="cs" sz="1200" i="1">
                <a:latin typeface="Arial"/>
                <a:ea typeface="Arial"/>
                <a:cs typeface="Arial"/>
                <a:sym typeface="Arial"/>
              </a:rPr>
              <a:t> domesticus</a:t>
            </a:r>
            <a:r>
              <a:rPr lang="cs" sz="1200">
                <a:latin typeface="Arial"/>
                <a:ea typeface="Arial"/>
                <a:cs typeface="Arial"/>
                <a:sym typeface="Arial"/>
              </a:rPr>
              <a:t>)</a:t>
            </a:r>
          </a:p>
          <a:p>
            <a:pPr marL="457200" lvl="0" indent="-304800" rtl="0">
              <a:spcBef>
                <a:spcPts val="0"/>
              </a:spcBef>
              <a:buSzPct val="100000"/>
              <a:buFont typeface="Arial"/>
              <a:buChar char="-"/>
            </a:pPr>
            <a:r>
              <a:rPr lang="cs" sz="1200">
                <a:latin typeface="Arial"/>
                <a:ea typeface="Arial"/>
                <a:cs typeface="Arial"/>
                <a:sym typeface="Arial"/>
              </a:rPr>
              <a:t>osel domácí (</a:t>
            </a:r>
            <a:r>
              <a:rPr lang="cs" sz="1200" i="1">
                <a:latin typeface="Arial"/>
                <a:ea typeface="Arial"/>
                <a:cs typeface="Arial"/>
                <a:sym typeface="Arial"/>
              </a:rPr>
              <a:t>Equus africanus </a:t>
            </a:r>
            <a:r>
              <a:rPr lang="cs" sz="1200">
                <a:latin typeface="Arial"/>
                <a:ea typeface="Arial"/>
                <a:cs typeface="Arial"/>
                <a:sym typeface="Arial"/>
              </a:rPr>
              <a:t>f.</a:t>
            </a:r>
            <a:r>
              <a:rPr lang="cs" sz="1200" i="1">
                <a:latin typeface="Arial"/>
                <a:ea typeface="Arial"/>
                <a:cs typeface="Arial"/>
                <a:sym typeface="Arial"/>
              </a:rPr>
              <a:t> asinus</a:t>
            </a:r>
            <a:r>
              <a:rPr lang="cs" sz="1200">
                <a:latin typeface="Arial"/>
                <a:ea typeface="Arial"/>
                <a:cs typeface="Arial"/>
                <a:sym typeface="Arial"/>
              </a:rPr>
              <a:t>)</a:t>
            </a:r>
          </a:p>
          <a:p>
            <a:pPr marL="457200" lvl="0" indent="-304800" rtl="0">
              <a:spcBef>
                <a:spcPts val="0"/>
              </a:spcBef>
              <a:buSzPct val="100000"/>
              <a:buFont typeface="Arial"/>
              <a:buChar char="-"/>
            </a:pPr>
            <a:r>
              <a:rPr lang="cs" sz="1200">
                <a:latin typeface="Arial"/>
                <a:ea typeface="Arial"/>
                <a:cs typeface="Arial"/>
                <a:sym typeface="Arial"/>
              </a:rPr>
              <a:t>koza domácí (</a:t>
            </a:r>
            <a:r>
              <a:rPr lang="cs" sz="1200" i="1">
                <a:latin typeface="Arial"/>
                <a:ea typeface="Arial"/>
                <a:cs typeface="Arial"/>
                <a:sym typeface="Arial"/>
              </a:rPr>
              <a:t>Capra aegagrus </a:t>
            </a:r>
            <a:r>
              <a:rPr lang="cs" sz="1200">
                <a:latin typeface="Arial"/>
                <a:ea typeface="Arial"/>
                <a:cs typeface="Arial"/>
                <a:sym typeface="Arial"/>
              </a:rPr>
              <a:t>f.</a:t>
            </a:r>
            <a:r>
              <a:rPr lang="cs" sz="1200" i="1">
                <a:latin typeface="Arial"/>
                <a:ea typeface="Arial"/>
                <a:cs typeface="Arial"/>
                <a:sym typeface="Arial"/>
              </a:rPr>
              <a:t> hircus</a:t>
            </a:r>
            <a:r>
              <a:rPr lang="cs" sz="1200">
                <a:latin typeface="Arial"/>
                <a:ea typeface="Arial"/>
                <a:cs typeface="Arial"/>
                <a:sym typeface="Arial"/>
              </a:rPr>
              <a:t>)</a:t>
            </a:r>
          </a:p>
          <a:p>
            <a:pPr marL="457200" lvl="0" indent="-304800" rtl="0">
              <a:spcBef>
                <a:spcPts val="0"/>
              </a:spcBef>
              <a:buSzPct val="100000"/>
              <a:buFont typeface="Arial"/>
              <a:buChar char="-"/>
            </a:pPr>
            <a:r>
              <a:rPr lang="cs" sz="1200">
                <a:latin typeface="Arial"/>
                <a:ea typeface="Arial"/>
                <a:cs typeface="Arial"/>
                <a:sym typeface="Arial"/>
              </a:rPr>
              <a:t>ovce domácí (</a:t>
            </a:r>
            <a:r>
              <a:rPr lang="cs" sz="1200" i="1">
                <a:latin typeface="Arial"/>
                <a:ea typeface="Arial"/>
                <a:cs typeface="Arial"/>
                <a:sym typeface="Arial"/>
              </a:rPr>
              <a:t>Ovis ammon </a:t>
            </a:r>
            <a:r>
              <a:rPr lang="cs" sz="1200">
                <a:latin typeface="Arial"/>
                <a:ea typeface="Arial"/>
                <a:cs typeface="Arial"/>
                <a:sym typeface="Arial"/>
              </a:rPr>
              <a:t>f.</a:t>
            </a:r>
            <a:r>
              <a:rPr lang="cs" sz="1200" i="1">
                <a:latin typeface="Arial"/>
                <a:ea typeface="Arial"/>
                <a:cs typeface="Arial"/>
                <a:sym typeface="Arial"/>
              </a:rPr>
              <a:t> aries</a:t>
            </a:r>
            <a:r>
              <a:rPr lang="cs" sz="1200">
                <a:latin typeface="Arial"/>
                <a:ea typeface="Arial"/>
                <a:cs typeface="Arial"/>
                <a:sym typeface="Arial"/>
              </a:rPr>
              <a:t>)</a:t>
            </a:r>
          </a:p>
          <a:p>
            <a:pPr marL="457200" lvl="0" indent="-304800" rtl="0">
              <a:spcBef>
                <a:spcPts val="0"/>
              </a:spcBef>
              <a:buSzPct val="100000"/>
              <a:buFont typeface="Arial"/>
              <a:buChar char="-"/>
            </a:pPr>
            <a:r>
              <a:rPr lang="cs" sz="1200">
                <a:latin typeface="Arial"/>
                <a:ea typeface="Arial"/>
                <a:cs typeface="Arial"/>
                <a:sym typeface="Arial"/>
              </a:rPr>
              <a:t>tur domácí (</a:t>
            </a:r>
            <a:r>
              <a:rPr lang="cs" sz="1200" i="1">
                <a:latin typeface="Arial"/>
                <a:ea typeface="Arial"/>
                <a:cs typeface="Arial"/>
                <a:sym typeface="Arial"/>
              </a:rPr>
              <a:t>Bos primigenius</a:t>
            </a:r>
            <a:r>
              <a:rPr lang="cs" sz="1200">
                <a:latin typeface="Arial"/>
                <a:ea typeface="Arial"/>
                <a:cs typeface="Arial"/>
                <a:sym typeface="Arial"/>
              </a:rPr>
              <a:t> f.</a:t>
            </a:r>
            <a:r>
              <a:rPr lang="cs" sz="1200" i="1">
                <a:latin typeface="Arial"/>
                <a:ea typeface="Arial"/>
                <a:cs typeface="Arial"/>
                <a:sym typeface="Arial"/>
              </a:rPr>
              <a:t> taurus</a:t>
            </a:r>
            <a:r>
              <a:rPr lang="cs" sz="1200">
                <a:latin typeface="Arial"/>
                <a:ea typeface="Arial"/>
                <a:cs typeface="Arial"/>
                <a:sym typeface="Arial"/>
              </a:rPr>
              <a:t>)</a:t>
            </a:r>
          </a:p>
          <a:p>
            <a:pPr marL="457200" lvl="0" indent="-304800" rtl="0">
              <a:spcBef>
                <a:spcPts val="0"/>
              </a:spcBef>
              <a:buSzPct val="100000"/>
              <a:buFont typeface="Arial"/>
              <a:buChar char="-"/>
            </a:pPr>
            <a:r>
              <a:rPr lang="cs" sz="1200">
                <a:latin typeface="Arial"/>
                <a:ea typeface="Arial"/>
                <a:cs typeface="Arial"/>
                <a:sym typeface="Arial"/>
              </a:rPr>
              <a:t>šakal obecný (</a:t>
            </a:r>
            <a:r>
              <a:rPr lang="cs" sz="1200" i="1">
                <a:latin typeface="Arial"/>
                <a:ea typeface="Arial"/>
                <a:cs typeface="Arial"/>
                <a:sym typeface="Arial"/>
              </a:rPr>
              <a:t>Canis aureus</a:t>
            </a:r>
            <a:r>
              <a:rPr lang="cs" sz="1200">
                <a:latin typeface="Arial"/>
                <a:ea typeface="Arial"/>
                <a:cs typeface="Arial"/>
                <a:sym typeface="Arial"/>
              </a:rPr>
              <a:t>) </a:t>
            </a:r>
          </a:p>
          <a:p>
            <a:pPr marL="457200" lvl="0" indent="-304800" rtl="0">
              <a:spcBef>
                <a:spcPts val="0"/>
              </a:spcBef>
              <a:buSzPct val="100000"/>
              <a:buFont typeface="Arial"/>
              <a:buChar char="-"/>
            </a:pPr>
            <a:r>
              <a:rPr lang="cs" sz="1200">
                <a:latin typeface="Arial"/>
                <a:ea typeface="Arial"/>
                <a:cs typeface="Arial"/>
                <a:sym typeface="Arial"/>
              </a:rPr>
              <a:t>liška obecná (</a:t>
            </a:r>
            <a:r>
              <a:rPr lang="cs" sz="1200" i="1">
                <a:latin typeface="Arial"/>
                <a:ea typeface="Arial"/>
                <a:cs typeface="Arial"/>
                <a:sym typeface="Arial"/>
              </a:rPr>
              <a:t>Vulpes vulpes</a:t>
            </a:r>
            <a:r>
              <a:rPr lang="cs" sz="1200">
                <a:latin typeface="Arial"/>
                <a:ea typeface="Arial"/>
                <a:cs typeface="Arial"/>
                <a:sym typeface="Arial"/>
              </a:rPr>
              <a:t>)</a:t>
            </a:r>
          </a:p>
          <a:p>
            <a:pPr marL="457200" lvl="0" indent="-304800" rtl="0">
              <a:spcBef>
                <a:spcPts val="0"/>
              </a:spcBef>
              <a:buSzPct val="100000"/>
              <a:buFont typeface="Arial"/>
              <a:buChar char="-"/>
            </a:pPr>
            <a:r>
              <a:rPr lang="cs" sz="1200">
                <a:latin typeface="Arial"/>
                <a:ea typeface="Arial"/>
                <a:cs typeface="Arial"/>
                <a:sym typeface="Arial"/>
              </a:rPr>
              <a:t>zajíc polní (</a:t>
            </a:r>
            <a:r>
              <a:rPr lang="cs" sz="1200" i="1">
                <a:latin typeface="Arial"/>
                <a:ea typeface="Arial"/>
                <a:cs typeface="Arial"/>
                <a:sym typeface="Arial"/>
              </a:rPr>
              <a:t>Lepus europaeus</a:t>
            </a:r>
            <a:r>
              <a:rPr lang="cs" sz="1200">
                <a:latin typeface="Arial"/>
                <a:ea typeface="Arial"/>
                <a:cs typeface="Arial"/>
                <a:sym typeface="Arial"/>
              </a:rPr>
              <a:t>)</a:t>
            </a:r>
          </a:p>
          <a:p>
            <a:pPr lvl="0" rtl="0">
              <a:spcBef>
                <a:spcPts val="0"/>
              </a:spcBef>
              <a:buNone/>
            </a:pPr>
            <a:endParaRPr sz="12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Shape 579"/>
          <p:cNvSpPr txBox="1">
            <a:spLocks noGrp="1"/>
          </p:cNvSpPr>
          <p:nvPr>
            <p:ph type="title"/>
          </p:nvPr>
        </p:nvSpPr>
        <p:spPr>
          <a:xfrm>
            <a:off x="311700" y="350050"/>
            <a:ext cx="8368200" cy="6861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cs">
                <a:latin typeface="Arial"/>
                <a:ea typeface="Arial"/>
                <a:cs typeface="Arial"/>
                <a:sym typeface="Arial"/>
              </a:rPr>
              <a:t>Ceny</a:t>
            </a:r>
          </a:p>
        </p:txBody>
      </p:sp>
      <p:sp>
        <p:nvSpPr>
          <p:cNvPr id="580" name="Shape 580"/>
          <p:cNvSpPr txBox="1">
            <a:spLocks noGrp="1"/>
          </p:cNvSpPr>
          <p:nvPr>
            <p:ph type="body" idx="1"/>
          </p:nvPr>
        </p:nvSpPr>
        <p:spPr>
          <a:xfrm>
            <a:off x="311700" y="1283550"/>
            <a:ext cx="3910200" cy="36279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cs" sz="1100"/>
              <a:t>permit - 15 lei</a:t>
            </a:r>
          </a:p>
          <a:p>
            <a:pPr lvl="0">
              <a:spcBef>
                <a:spcPts val="0"/>
              </a:spcBef>
              <a:buNone/>
            </a:pPr>
            <a:r>
              <a:rPr lang="cs" sz="1100"/>
              <a:t>voda 8l - 8 lei</a:t>
            </a:r>
          </a:p>
          <a:p>
            <a:pPr lvl="0">
              <a:spcBef>
                <a:spcPts val="0"/>
              </a:spcBef>
              <a:buNone/>
            </a:pPr>
            <a:r>
              <a:rPr lang="cs" sz="1100"/>
              <a:t>chleba - 1 - 2 lei</a:t>
            </a:r>
          </a:p>
          <a:p>
            <a:pPr lvl="0">
              <a:spcBef>
                <a:spcPts val="0"/>
              </a:spcBef>
              <a:buNone/>
            </a:pPr>
            <a:r>
              <a:rPr lang="cs" sz="1100"/>
              <a:t>zmrzlina - 6,5 lei (neznačková zmrzlina stejné kvality  1 lei)</a:t>
            </a:r>
          </a:p>
          <a:p>
            <a:pPr lvl="0">
              <a:spcBef>
                <a:spcPts val="0"/>
              </a:spcBef>
              <a:buNone/>
            </a:pPr>
            <a:r>
              <a:rPr lang="cs" sz="1100"/>
              <a:t>víno 0,7 l - 6 lei</a:t>
            </a:r>
          </a:p>
          <a:p>
            <a:pPr lvl="0">
              <a:spcBef>
                <a:spcPts val="0"/>
              </a:spcBef>
              <a:buNone/>
            </a:pPr>
            <a:r>
              <a:rPr lang="cs" sz="1100"/>
              <a:t>víno 2 l - 13 lei</a:t>
            </a:r>
          </a:p>
          <a:p>
            <a:pPr lvl="0">
              <a:spcBef>
                <a:spcPts val="0"/>
              </a:spcBef>
              <a:buNone/>
            </a:pPr>
            <a:r>
              <a:rPr lang="cs" sz="1100"/>
              <a:t>michi 1 ks - 3 lei</a:t>
            </a:r>
          </a:p>
          <a:p>
            <a:pPr lvl="0">
              <a:spcBef>
                <a:spcPts val="0"/>
              </a:spcBef>
              <a:buNone/>
            </a:pPr>
            <a:r>
              <a:rPr lang="cs" sz="1100"/>
              <a:t>kebab (shaorma) - 8 lei (10 lei)</a:t>
            </a:r>
          </a:p>
          <a:p>
            <a:pPr lvl="0">
              <a:spcBef>
                <a:spcPts val="0"/>
              </a:spcBef>
              <a:buNone/>
            </a:pPr>
            <a:r>
              <a:rPr lang="cs" sz="1100"/>
              <a:t>vstup do muzea v Tulcei - 5 lei pro studenty/15 lei základní vstupné</a:t>
            </a:r>
          </a:p>
          <a:p>
            <a:pPr lvl="0">
              <a:spcBef>
                <a:spcPts val="0"/>
              </a:spcBef>
              <a:buNone/>
            </a:pPr>
            <a:endParaRPr sz="1200"/>
          </a:p>
          <a:p>
            <a:pPr lvl="0">
              <a:spcBef>
                <a:spcPts val="0"/>
              </a:spcBef>
              <a:buNone/>
            </a:pPr>
            <a:endParaRPr/>
          </a:p>
          <a:p>
            <a:pPr lvl="0">
              <a:spcBef>
                <a:spcPts val="0"/>
              </a:spcBef>
              <a:buNone/>
            </a:pPr>
            <a:endParaRPr/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81" name="Shape 581"/>
          <p:cNvSpPr txBox="1"/>
          <p:nvPr/>
        </p:nvSpPr>
        <p:spPr>
          <a:xfrm>
            <a:off x="4126500" y="350050"/>
            <a:ext cx="2630700" cy="3914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cs" sz="1100">
                <a:solidFill>
                  <a:srgbClr val="FFFFFF"/>
                </a:solidFill>
              </a:rPr>
              <a:t>mléko - 5,40 lei</a:t>
            </a:r>
          </a:p>
          <a:p>
            <a:pPr lvl="0">
              <a:spcBef>
                <a:spcPts val="0"/>
              </a:spcBef>
              <a:buNone/>
            </a:pPr>
            <a:endParaRPr sz="1100">
              <a:solidFill>
                <a:srgbClr val="FFFFFF"/>
              </a:solidFill>
            </a:endParaRPr>
          </a:p>
          <a:p>
            <a:pPr lvl="0">
              <a:spcBef>
                <a:spcPts val="0"/>
              </a:spcBef>
              <a:buNone/>
            </a:pPr>
            <a:r>
              <a:rPr lang="cs" sz="1100">
                <a:solidFill>
                  <a:srgbClr val="FFFFFF"/>
                </a:solidFill>
              </a:rPr>
              <a:t>levný croissant - 1 lei</a:t>
            </a:r>
          </a:p>
          <a:p>
            <a:pPr lvl="0">
              <a:spcBef>
                <a:spcPts val="0"/>
              </a:spcBef>
              <a:buNone/>
            </a:pPr>
            <a:endParaRPr sz="1100">
              <a:solidFill>
                <a:srgbClr val="FFFFFF"/>
              </a:solidFill>
            </a:endParaRPr>
          </a:p>
          <a:p>
            <a:pPr lvl="0">
              <a:spcBef>
                <a:spcPts val="0"/>
              </a:spcBef>
              <a:buNone/>
            </a:pPr>
            <a:r>
              <a:rPr lang="cs" sz="1100">
                <a:solidFill>
                  <a:srgbClr val="FFFFFF"/>
                </a:solidFill>
              </a:rPr>
              <a:t>pivo 2,5 l - 8,50 lei</a:t>
            </a:r>
          </a:p>
          <a:p>
            <a:pPr lvl="0">
              <a:spcBef>
                <a:spcPts val="0"/>
              </a:spcBef>
              <a:buNone/>
            </a:pPr>
            <a:endParaRPr sz="1100">
              <a:solidFill>
                <a:srgbClr val="FFFFFF"/>
              </a:solidFill>
            </a:endParaRPr>
          </a:p>
          <a:p>
            <a:pPr lvl="0">
              <a:spcBef>
                <a:spcPts val="0"/>
              </a:spcBef>
              <a:buNone/>
            </a:pPr>
            <a:r>
              <a:rPr lang="cs" sz="1100">
                <a:solidFill>
                  <a:srgbClr val="FFFFFF"/>
                </a:solidFill>
              </a:rPr>
              <a:t>lyon - 2,40 lei</a:t>
            </a:r>
          </a:p>
          <a:p>
            <a:pPr lvl="0">
              <a:spcBef>
                <a:spcPts val="0"/>
              </a:spcBef>
              <a:buNone/>
            </a:pPr>
            <a:endParaRPr sz="1100">
              <a:solidFill>
                <a:srgbClr val="FFFFFF"/>
              </a:solidFill>
            </a:endParaRPr>
          </a:p>
          <a:p>
            <a:pPr lvl="0">
              <a:spcBef>
                <a:spcPts val="0"/>
              </a:spcBef>
              <a:buNone/>
            </a:pPr>
            <a:r>
              <a:rPr lang="cs" sz="1100">
                <a:solidFill>
                  <a:srgbClr val="FFFFFF"/>
                </a:solidFill>
              </a:rPr>
              <a:t>hrách (konz.) - 3,80 lei</a:t>
            </a:r>
          </a:p>
          <a:p>
            <a:pPr lvl="0">
              <a:spcBef>
                <a:spcPts val="0"/>
              </a:spcBef>
              <a:buNone/>
            </a:pPr>
            <a:endParaRPr sz="1100">
              <a:solidFill>
                <a:srgbClr val="FFFFFF"/>
              </a:solidFill>
            </a:endParaRPr>
          </a:p>
          <a:p>
            <a:pPr lvl="0">
              <a:spcBef>
                <a:spcPts val="0"/>
              </a:spcBef>
              <a:buNone/>
            </a:pPr>
            <a:r>
              <a:rPr lang="cs" sz="1100">
                <a:solidFill>
                  <a:srgbClr val="FFFFFF"/>
                </a:solidFill>
              </a:rPr>
              <a:t>jogurt - 2,90 lei</a:t>
            </a:r>
          </a:p>
          <a:p>
            <a:pPr lvl="0">
              <a:spcBef>
                <a:spcPts val="0"/>
              </a:spcBef>
              <a:buNone/>
            </a:pPr>
            <a:endParaRPr sz="1100">
              <a:solidFill>
                <a:srgbClr val="FFFFFF"/>
              </a:solidFill>
            </a:endParaRPr>
          </a:p>
          <a:p>
            <a:pPr lvl="0">
              <a:spcBef>
                <a:spcPts val="0"/>
              </a:spcBef>
              <a:buNone/>
            </a:pPr>
            <a:r>
              <a:rPr lang="cs" sz="1100">
                <a:solidFill>
                  <a:srgbClr val="FFFFFF"/>
                </a:solidFill>
              </a:rPr>
              <a:t>nejlevnější sýr - 5,50 lei</a:t>
            </a:r>
          </a:p>
          <a:p>
            <a:pPr lvl="0">
              <a:spcBef>
                <a:spcPts val="0"/>
              </a:spcBef>
              <a:buNone/>
            </a:pPr>
            <a:endParaRPr sz="1100">
              <a:solidFill>
                <a:srgbClr val="FFFFFF"/>
              </a:solidFill>
            </a:endParaRPr>
          </a:p>
          <a:p>
            <a:pPr lvl="0">
              <a:spcBef>
                <a:spcPts val="0"/>
              </a:spcBef>
              <a:buNone/>
            </a:pPr>
            <a:r>
              <a:rPr lang="cs" sz="1100">
                <a:solidFill>
                  <a:srgbClr val="FFFFFF"/>
                </a:solidFill>
              </a:rPr>
              <a:t>kukuřice (konz.) - 2,60 lei</a:t>
            </a:r>
          </a:p>
          <a:p>
            <a:pPr lvl="0">
              <a:spcBef>
                <a:spcPts val="0"/>
              </a:spcBef>
              <a:buNone/>
            </a:pPr>
            <a:endParaRPr sz="1100">
              <a:solidFill>
                <a:srgbClr val="FFFFFF"/>
              </a:solidFill>
            </a:endParaRPr>
          </a:p>
          <a:p>
            <a:pPr lvl="0">
              <a:spcBef>
                <a:spcPts val="0"/>
              </a:spcBef>
              <a:buNone/>
            </a:pPr>
            <a:r>
              <a:rPr lang="cs" sz="1100">
                <a:solidFill>
                  <a:srgbClr val="FFFFFF"/>
                </a:solidFill>
              </a:rPr>
              <a:t>polévka (instantní) - 1,50 lei</a:t>
            </a:r>
          </a:p>
          <a:p>
            <a:pPr lvl="0">
              <a:spcBef>
                <a:spcPts val="0"/>
              </a:spcBef>
              <a:buNone/>
            </a:pPr>
            <a:endParaRPr sz="1100">
              <a:solidFill>
                <a:srgbClr val="FFFFFF"/>
              </a:solidFill>
            </a:endParaRPr>
          </a:p>
          <a:p>
            <a:pPr lvl="0">
              <a:spcBef>
                <a:spcPts val="0"/>
              </a:spcBef>
              <a:buNone/>
            </a:pPr>
            <a:r>
              <a:rPr lang="cs" sz="1100">
                <a:solidFill>
                  <a:srgbClr val="FFFFFF"/>
                </a:solidFill>
              </a:rPr>
              <a:t>taška (igel.) - 0,60 lei</a:t>
            </a:r>
          </a:p>
          <a:p>
            <a:pPr lvl="0">
              <a:spcBef>
                <a:spcPts val="0"/>
              </a:spcBef>
              <a:buNone/>
            </a:pPr>
            <a:endParaRPr sz="1100">
              <a:solidFill>
                <a:srgbClr val="FFFFFF"/>
              </a:solidFill>
            </a:endParaRPr>
          </a:p>
          <a:p>
            <a:pPr lvl="0">
              <a:spcBef>
                <a:spcPts val="0"/>
              </a:spcBef>
              <a:buNone/>
            </a:pPr>
            <a:r>
              <a:rPr lang="cs" sz="1100">
                <a:solidFill>
                  <a:srgbClr val="FFFFFF"/>
                </a:solidFill>
              </a:rPr>
              <a:t>plněná buchta - 4,50 lei</a:t>
            </a:r>
          </a:p>
        </p:txBody>
      </p:sp>
      <p:sp>
        <p:nvSpPr>
          <p:cNvPr id="582" name="Shape 582"/>
          <p:cNvSpPr txBox="1"/>
          <p:nvPr/>
        </p:nvSpPr>
        <p:spPr>
          <a:xfrm>
            <a:off x="6916325" y="458025"/>
            <a:ext cx="2111100" cy="3553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cs" sz="1100">
                <a:solidFill>
                  <a:srgbClr val="FFFFFF"/>
                </a:solidFill>
              </a:rPr>
              <a:t>lays brambůrky - 4,50 lei</a:t>
            </a:r>
          </a:p>
          <a:p>
            <a:pPr lvl="0">
              <a:spcBef>
                <a:spcPts val="0"/>
              </a:spcBef>
              <a:buNone/>
            </a:pPr>
            <a:endParaRPr sz="1100">
              <a:solidFill>
                <a:srgbClr val="FFFFFF"/>
              </a:solidFill>
            </a:endParaRPr>
          </a:p>
          <a:p>
            <a:pPr lvl="0">
              <a:spcBef>
                <a:spcPts val="0"/>
              </a:spcBef>
              <a:buNone/>
            </a:pPr>
            <a:r>
              <a:rPr lang="cs" sz="1100">
                <a:solidFill>
                  <a:srgbClr val="FFFFFF"/>
                </a:solidFill>
              </a:rPr>
              <a:t>oplatky “disco” - 3,50 lei</a:t>
            </a:r>
          </a:p>
          <a:p>
            <a:pPr lvl="0">
              <a:spcBef>
                <a:spcPts val="0"/>
              </a:spcBef>
              <a:buNone/>
            </a:pPr>
            <a:endParaRPr sz="1100">
              <a:solidFill>
                <a:srgbClr val="FFFFFF"/>
              </a:solidFill>
            </a:endParaRPr>
          </a:p>
          <a:p>
            <a:pPr lvl="0">
              <a:spcBef>
                <a:spcPts val="0"/>
              </a:spcBef>
              <a:buNone/>
            </a:pPr>
            <a:r>
              <a:rPr lang="cs" sz="1100">
                <a:solidFill>
                  <a:srgbClr val="FFFFFF"/>
                </a:solidFill>
              </a:rPr>
              <a:t>kečup - 4,10 lei</a:t>
            </a:r>
          </a:p>
          <a:p>
            <a:pPr lvl="0">
              <a:spcBef>
                <a:spcPts val="0"/>
              </a:spcBef>
              <a:buNone/>
            </a:pPr>
            <a:endParaRPr sz="1100">
              <a:solidFill>
                <a:srgbClr val="FFFFFF"/>
              </a:solidFill>
            </a:endParaRPr>
          </a:p>
          <a:p>
            <a:pPr lvl="0">
              <a:spcBef>
                <a:spcPts val="0"/>
              </a:spcBef>
              <a:buNone/>
            </a:pPr>
            <a:r>
              <a:rPr lang="cs" sz="1100">
                <a:solidFill>
                  <a:srgbClr val="FFFFFF"/>
                </a:solidFill>
              </a:rPr>
              <a:t>balk. sýr - 5,60 lei</a:t>
            </a:r>
          </a:p>
          <a:p>
            <a:pPr lvl="0">
              <a:spcBef>
                <a:spcPts val="0"/>
              </a:spcBef>
              <a:buNone/>
            </a:pPr>
            <a:endParaRPr sz="1100">
              <a:solidFill>
                <a:srgbClr val="FFFFFF"/>
              </a:solidFill>
            </a:endParaRPr>
          </a:p>
          <a:p>
            <a:pPr lvl="0">
              <a:spcBef>
                <a:spcPts val="0"/>
              </a:spcBef>
              <a:buNone/>
            </a:pPr>
            <a:r>
              <a:rPr lang="cs" sz="1100">
                <a:solidFill>
                  <a:srgbClr val="FFFFFF"/>
                </a:solidFill>
              </a:rPr>
              <a:t>těstoviny - 1,50 lei</a:t>
            </a:r>
          </a:p>
          <a:p>
            <a:pPr lvl="0">
              <a:spcBef>
                <a:spcPts val="0"/>
              </a:spcBef>
              <a:buNone/>
            </a:pPr>
            <a:endParaRPr sz="1100">
              <a:solidFill>
                <a:srgbClr val="FFFFFF"/>
              </a:solidFill>
            </a:endParaRPr>
          </a:p>
          <a:p>
            <a:pPr lvl="0">
              <a:spcBef>
                <a:spcPts val="0"/>
              </a:spcBef>
              <a:buNone/>
            </a:pPr>
            <a:r>
              <a:rPr lang="cs" sz="1100">
                <a:solidFill>
                  <a:srgbClr val="FFFFFF"/>
                </a:solidFill>
              </a:rPr>
              <a:t>oplatky - 2,50 lei</a:t>
            </a:r>
          </a:p>
          <a:p>
            <a:pPr lvl="0">
              <a:spcBef>
                <a:spcPts val="0"/>
              </a:spcBef>
              <a:buNone/>
            </a:pPr>
            <a:endParaRPr sz="1100">
              <a:solidFill>
                <a:srgbClr val="FFFFFF"/>
              </a:solidFill>
            </a:endParaRPr>
          </a:p>
          <a:p>
            <a:pPr lvl="0">
              <a:spcBef>
                <a:spcPts val="0"/>
              </a:spcBef>
              <a:buNone/>
            </a:pPr>
            <a:r>
              <a:rPr lang="cs" sz="1100">
                <a:solidFill>
                  <a:srgbClr val="FFFFFF"/>
                </a:solidFill>
              </a:rPr>
              <a:t>paštika - 2,60 lei</a:t>
            </a:r>
          </a:p>
          <a:p>
            <a:pPr lvl="0">
              <a:spcBef>
                <a:spcPts val="0"/>
              </a:spcBef>
              <a:buNone/>
            </a:pPr>
            <a:endParaRPr sz="11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Shape 587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cs">
                <a:latin typeface="Arial"/>
                <a:ea typeface="Arial"/>
                <a:cs typeface="Arial"/>
                <a:sym typeface="Arial"/>
              </a:rPr>
              <a:t>Zdroje</a:t>
            </a:r>
          </a:p>
        </p:txBody>
      </p:sp>
      <p:sp>
        <p:nvSpPr>
          <p:cNvPr id="588" name="Shape 588"/>
          <p:cNvSpPr txBox="1">
            <a:spLocks noGrp="1"/>
          </p:cNvSpPr>
          <p:nvPr>
            <p:ph type="body" idx="1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cs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www. wikipedia.org</a:t>
            </a:r>
          </a:p>
          <a:p>
            <a:pPr lvl="0" rtl="0">
              <a:spcBef>
                <a:spcPts val="0"/>
              </a:spcBef>
              <a:buNone/>
            </a:pPr>
            <a:r>
              <a:rPr lang="cs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Google Earth</a:t>
            </a:r>
          </a:p>
          <a:p>
            <a:pPr lvl="0" rtl="0">
              <a:spcBef>
                <a:spcPts val="0"/>
              </a:spcBef>
              <a:buNone/>
            </a:pPr>
            <a:r>
              <a:rPr lang="cs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www.mapy.cz</a:t>
            </a:r>
          </a:p>
          <a:p>
            <a:pPr lvl="0" rtl="0">
              <a:spcBef>
                <a:spcPts val="0"/>
              </a:spcBef>
              <a:buNone/>
            </a:pPr>
            <a:r>
              <a:rPr lang="cs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ŠEBELA, M. </a:t>
            </a:r>
            <a:r>
              <a:rPr lang="cs" i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Dunajská delta – barvy, vůně a hlasy přírodního ráje.</a:t>
            </a:r>
            <a:r>
              <a:rPr lang="cs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Brno: Moravské zemské muzeum. 2002. s. 169. ISBN 80-7028-172-3</a:t>
            </a:r>
          </a:p>
          <a:p>
            <a:pPr lvl="0">
              <a:spcBef>
                <a:spcPts val="0"/>
              </a:spcBef>
              <a:buNone/>
            </a:pPr>
            <a:r>
              <a:rPr lang="cs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použité fotografie- Roman Daniel, Kateřina Hvězdová, Pavel Šujan, Josef Čmel, Ivana Zogatová, Jaromír Loskot</a:t>
            </a:r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Shape 593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cs">
                <a:latin typeface="Arial"/>
                <a:ea typeface="Arial"/>
                <a:cs typeface="Arial"/>
                <a:sym typeface="Arial"/>
              </a:rPr>
              <a:t>Účastníci expedice</a:t>
            </a:r>
          </a:p>
        </p:txBody>
      </p:sp>
      <p:sp>
        <p:nvSpPr>
          <p:cNvPr id="594" name="Shape 594"/>
          <p:cNvSpPr txBox="1">
            <a:spLocks noGrp="1"/>
          </p:cNvSpPr>
          <p:nvPr>
            <p:ph type="body" idx="1"/>
          </p:nvPr>
        </p:nvSpPr>
        <p:spPr>
          <a:xfrm>
            <a:off x="387900" y="1489825"/>
            <a:ext cx="3999900" cy="30789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cs" sz="1800">
                <a:latin typeface="Arial"/>
                <a:ea typeface="Arial"/>
                <a:cs typeface="Arial"/>
                <a:sym typeface="Arial"/>
              </a:rPr>
              <a:t>Studenti</a:t>
            </a:r>
          </a:p>
          <a:p>
            <a:pPr lvl="0" algn="ctr">
              <a:spcBef>
                <a:spcPts val="0"/>
              </a:spcBef>
              <a:buNone/>
            </a:pPr>
            <a:r>
              <a:rPr lang="cs">
                <a:latin typeface="Arial"/>
                <a:ea typeface="Arial"/>
                <a:cs typeface="Arial"/>
                <a:sym typeface="Arial"/>
              </a:rPr>
              <a:t>Petr Homola, Denisa Třešňáková, Lukáš Götz, Eliška Houšťová, Pavel Šujan, Petra Petříková, Filip Petřík, Ivana Zogatová, Kateřina Hvězdová</a:t>
            </a:r>
          </a:p>
        </p:txBody>
      </p:sp>
      <p:sp>
        <p:nvSpPr>
          <p:cNvPr id="595" name="Shape 595"/>
          <p:cNvSpPr txBox="1">
            <a:spLocks noGrp="1"/>
          </p:cNvSpPr>
          <p:nvPr>
            <p:ph type="body" idx="2"/>
          </p:nvPr>
        </p:nvSpPr>
        <p:spPr>
          <a:xfrm>
            <a:off x="4756200" y="1489825"/>
            <a:ext cx="3999900" cy="30789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cs" sz="1800"/>
              <a:t>Odborné vedení exkurze</a:t>
            </a:r>
          </a:p>
          <a:p>
            <a:pPr marL="0" lvl="0" indent="0" rtl="0">
              <a:spcBef>
                <a:spcPts val="0"/>
              </a:spcBef>
              <a:spcAft>
                <a:spcPts val="2100"/>
              </a:spcAft>
              <a:buNone/>
            </a:pPr>
            <a:r>
              <a:rPr lang="cs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doc. PaedDr. Eduard Hofmann, CSc.</a:t>
            </a:r>
          </a:p>
          <a:p>
            <a:pPr marL="0" lvl="0" indent="0" rtl="0">
              <a:spcBef>
                <a:spcPts val="0"/>
              </a:spcBef>
              <a:spcAft>
                <a:spcPts val="2100"/>
              </a:spcAft>
              <a:buNone/>
            </a:pPr>
            <a:r>
              <a:rPr lang="cs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TCK Pavel Veselý - Pavel Veselý</a:t>
            </a:r>
          </a:p>
          <a:p>
            <a:pPr marL="0" lvl="0" indent="0" rtl="0">
              <a:spcBef>
                <a:spcPts val="0"/>
              </a:spcBef>
              <a:spcAft>
                <a:spcPts val="2100"/>
              </a:spcAft>
              <a:buNone/>
            </a:pPr>
            <a:endParaRPr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r" rtl="0">
              <a:spcBef>
                <a:spcPts val="0"/>
              </a:spcBef>
              <a:spcAft>
                <a:spcPts val="2100"/>
              </a:spcAft>
              <a:buNone/>
            </a:pPr>
            <a:r>
              <a:rPr lang="cs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Děkujeme!</a:t>
            </a:r>
          </a:p>
          <a:p>
            <a:pPr marL="2044700" lvl="0" indent="0">
              <a:spcBef>
                <a:spcPts val="0"/>
              </a:spcBef>
              <a:spcAft>
                <a:spcPts val="2100"/>
              </a:spcAft>
              <a:buNone/>
            </a:pPr>
            <a:endParaRPr sz="1700" b="1">
              <a:solidFill>
                <a:srgbClr val="C22526"/>
              </a:solidFill>
              <a:highlight>
                <a:srgbClr val="E3E3E3"/>
              </a:highlight>
              <a:latin typeface="Arial"/>
              <a:ea typeface="Arial"/>
              <a:cs typeface="Arial"/>
              <a:sym typeface="Arial"/>
            </a:endParaRPr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Shape 600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01" name="Shape 601"/>
          <p:cNvSpPr txBox="1">
            <a:spLocks noGrp="1"/>
          </p:cNvSpPr>
          <p:nvPr>
            <p:ph type="body" idx="1"/>
          </p:nvPr>
        </p:nvSpPr>
        <p:spPr>
          <a:xfrm>
            <a:off x="387900" y="1489825"/>
            <a:ext cx="3999900" cy="30789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02" name="Shape 602"/>
          <p:cNvSpPr txBox="1">
            <a:spLocks noGrp="1"/>
          </p:cNvSpPr>
          <p:nvPr>
            <p:ph type="body" idx="2"/>
          </p:nvPr>
        </p:nvSpPr>
        <p:spPr>
          <a:xfrm>
            <a:off x="4756200" y="1489825"/>
            <a:ext cx="3999900" cy="30789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603" name="Shape 603" descr="Delta-ostatni_0267 (1).jpg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269199"/>
            <a:ext cx="4313900" cy="28742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04" name="Shape 604"/>
          <p:cNvCxnSpPr/>
          <p:nvPr/>
        </p:nvCxnSpPr>
        <p:spPr>
          <a:xfrm>
            <a:off x="8359775" y="459475"/>
            <a:ext cx="1225200" cy="1225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pic>
        <p:nvPicPr>
          <p:cNvPr id="605" name="Shape 605" descr="Delta-ostatni_0261.jpg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4100" y="2478402"/>
            <a:ext cx="3999901" cy="2665098"/>
          </a:xfrm>
          <a:prstGeom prst="rect">
            <a:avLst/>
          </a:prstGeom>
          <a:noFill/>
          <a:ln>
            <a:noFill/>
          </a:ln>
        </p:spPr>
      </p:pic>
      <p:pic>
        <p:nvPicPr>
          <p:cNvPr id="606" name="Shape 606" descr="Delta-ostatni_0136.JPG"/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-37221"/>
            <a:ext cx="3491275" cy="2619546"/>
          </a:xfrm>
          <a:prstGeom prst="rect">
            <a:avLst/>
          </a:prstGeom>
          <a:noFill/>
          <a:ln>
            <a:noFill/>
          </a:ln>
        </p:spPr>
      </p:pic>
      <p:pic>
        <p:nvPicPr>
          <p:cNvPr id="607" name="Shape 607" descr="P6050509.jpg"/>
          <p:cNvPicPr preferRelativeResize="0"/>
          <p:nvPr/>
        </p:nvPicPr>
        <p:blipFill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0549" y="0"/>
            <a:ext cx="3553447" cy="2665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8" name="Shape 608" descr="Delta-ostatni_0308.jpg"/>
          <p:cNvPicPr preferRelativeResize="0"/>
          <p:nvPr/>
        </p:nvPicPr>
        <p:blipFill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3648" y="0"/>
            <a:ext cx="2256700" cy="3382199"/>
          </a:xfrm>
          <a:prstGeom prst="rect">
            <a:avLst/>
          </a:prstGeom>
          <a:noFill/>
          <a:ln>
            <a:noFill/>
          </a:ln>
        </p:spPr>
      </p:pic>
      <p:sp>
        <p:nvSpPr>
          <p:cNvPr id="609" name="Shape 609"/>
          <p:cNvSpPr txBox="1"/>
          <p:nvPr/>
        </p:nvSpPr>
        <p:spPr>
          <a:xfrm>
            <a:off x="76575" y="76575"/>
            <a:ext cx="7351500" cy="857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cs" sz="1100" b="1">
                <a:highlight>
                  <a:srgbClr val="FFFFFF"/>
                </a:highlight>
              </a:rPr>
              <a:t>všechny foto Josef Čmel</a:t>
            </a:r>
          </a:p>
        </p:txBody>
      </p:sp>
      <p:sp>
        <p:nvSpPr>
          <p:cNvPr id="610" name="Shape 610"/>
          <p:cNvSpPr txBox="1"/>
          <p:nvPr/>
        </p:nvSpPr>
        <p:spPr>
          <a:xfrm>
            <a:off x="7759925" y="2269200"/>
            <a:ext cx="6317700" cy="355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cs" sz="1100" b="1">
                <a:highlight>
                  <a:srgbClr val="FFFFFF"/>
                </a:highlight>
              </a:rPr>
              <a:t>foto Roman Daniel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" name="Shape 615" descr="P6110727.jpg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611" y="-232274"/>
            <a:ext cx="8062771" cy="5375774"/>
          </a:xfrm>
          <a:prstGeom prst="rect">
            <a:avLst/>
          </a:prstGeom>
          <a:noFill/>
          <a:ln>
            <a:noFill/>
          </a:ln>
        </p:spPr>
      </p:pic>
      <p:sp>
        <p:nvSpPr>
          <p:cNvPr id="616" name="Shape 616"/>
          <p:cNvSpPr txBox="1"/>
          <p:nvPr/>
        </p:nvSpPr>
        <p:spPr>
          <a:xfrm>
            <a:off x="6738900" y="4581900"/>
            <a:ext cx="2016600" cy="857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cs" b="1">
                <a:highlight>
                  <a:srgbClr val="FFFFFF"/>
                </a:highlight>
              </a:rPr>
              <a:t>foto Roman Daniel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Shape 621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22" name="Shape 622"/>
          <p:cNvSpPr txBox="1">
            <a:spLocks noGrp="1"/>
          </p:cNvSpPr>
          <p:nvPr>
            <p:ph type="body" idx="1"/>
          </p:nvPr>
        </p:nvSpPr>
        <p:spPr>
          <a:xfrm>
            <a:off x="387900" y="1489825"/>
            <a:ext cx="3999900" cy="30789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23" name="Shape 623"/>
          <p:cNvSpPr txBox="1">
            <a:spLocks noGrp="1"/>
          </p:cNvSpPr>
          <p:nvPr>
            <p:ph type="body" idx="2"/>
          </p:nvPr>
        </p:nvSpPr>
        <p:spPr>
          <a:xfrm>
            <a:off x="4756200" y="1489825"/>
            <a:ext cx="3999900" cy="30789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624" name="Shape 624" descr="_DSC6667_11web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46" y="0"/>
            <a:ext cx="9141107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25" name="Shape 625"/>
          <p:cNvSpPr txBox="1"/>
          <p:nvPr/>
        </p:nvSpPr>
        <p:spPr>
          <a:xfrm>
            <a:off x="7874800" y="4824425"/>
            <a:ext cx="7351500" cy="857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cs" sz="1000">
                <a:solidFill>
                  <a:srgbClr val="B45F06"/>
                </a:solidFill>
              </a:rPr>
              <a:t>foto Jaromír Loskot</a:t>
            </a:r>
          </a:p>
        </p:txBody>
      </p:sp>
      <p:sp>
        <p:nvSpPr>
          <p:cNvPr id="626" name="Shape 626"/>
          <p:cNvSpPr txBox="1"/>
          <p:nvPr/>
        </p:nvSpPr>
        <p:spPr>
          <a:xfrm>
            <a:off x="268025" y="357375"/>
            <a:ext cx="7517400" cy="104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cs" sz="1800" b="1">
                <a:solidFill>
                  <a:srgbClr val="B45F06"/>
                </a:solidFill>
              </a:rPr>
              <a:t>Děkujeme za pozornost.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cs">
                <a:latin typeface="Arial"/>
                <a:ea typeface="Arial"/>
                <a:cs typeface="Arial"/>
                <a:sym typeface="Arial"/>
              </a:rPr>
              <a:t>Trasa na území Rumunska</a:t>
            </a:r>
          </a:p>
        </p:txBody>
      </p:sp>
      <p:sp>
        <p:nvSpPr>
          <p:cNvPr id="102" name="Shape 102"/>
          <p:cNvSpPr txBox="1">
            <a:spLocks noGrp="1"/>
          </p:cNvSpPr>
          <p:nvPr>
            <p:ph type="body" idx="1"/>
          </p:nvPr>
        </p:nvSpPr>
        <p:spPr>
          <a:xfrm>
            <a:off x="-91025" y="1411050"/>
            <a:ext cx="8642400" cy="3100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317500">
              <a:spcBef>
                <a:spcPts val="0"/>
              </a:spcBef>
              <a:buSzPct val="100000"/>
              <a:buFont typeface="Arial"/>
              <a:buChar char="●"/>
            </a:pPr>
            <a:r>
              <a:rPr lang="cs" sz="1400">
                <a:latin typeface="Arial"/>
                <a:ea typeface="Arial"/>
                <a:cs typeface="Arial"/>
                <a:sym typeface="Arial"/>
              </a:rPr>
              <a:t>Csanádpalota</a:t>
            </a:r>
          </a:p>
          <a:p>
            <a:pPr marL="457200" lvl="0" indent="-317500" rtl="0">
              <a:spcBef>
                <a:spcPts val="0"/>
              </a:spcBef>
              <a:buSzPct val="100000"/>
              <a:buFont typeface="Arial"/>
              <a:buChar char="●"/>
            </a:pPr>
            <a:r>
              <a:rPr lang="cs" sz="1400">
                <a:latin typeface="Arial"/>
                <a:ea typeface="Arial"/>
                <a:cs typeface="Arial"/>
                <a:sym typeface="Arial"/>
              </a:rPr>
              <a:t>Arad</a:t>
            </a:r>
          </a:p>
          <a:p>
            <a:pPr marL="457200" lvl="0" indent="-317500">
              <a:spcBef>
                <a:spcPts val="0"/>
              </a:spcBef>
              <a:buSzPct val="100000"/>
              <a:buFont typeface="Arial"/>
              <a:buChar char="●"/>
            </a:pPr>
            <a:r>
              <a:rPr lang="cs" sz="1400">
                <a:latin typeface="Arial"/>
                <a:ea typeface="Arial"/>
                <a:cs typeface="Arial"/>
                <a:sym typeface="Arial"/>
              </a:rPr>
              <a:t>Deva</a:t>
            </a:r>
          </a:p>
          <a:p>
            <a:pPr marL="457200" lvl="0" indent="-317500" rtl="0">
              <a:spcBef>
                <a:spcPts val="0"/>
              </a:spcBef>
              <a:buSzPct val="100000"/>
              <a:buFont typeface="Arial"/>
              <a:buChar char="●"/>
            </a:pPr>
            <a:r>
              <a:rPr lang="cs" sz="1400">
                <a:latin typeface="Arial"/>
                <a:ea typeface="Arial"/>
                <a:cs typeface="Arial"/>
                <a:sym typeface="Arial"/>
              </a:rPr>
              <a:t>Sibiu</a:t>
            </a:r>
          </a:p>
          <a:p>
            <a:pPr marL="457200" lvl="0" indent="-317500">
              <a:spcBef>
                <a:spcPts val="0"/>
              </a:spcBef>
              <a:buSzPct val="100000"/>
              <a:buFont typeface="Arial"/>
              <a:buChar char="●"/>
            </a:pPr>
            <a:r>
              <a:rPr lang="cs" sz="1400" b="1">
                <a:latin typeface="Arial"/>
                <a:ea typeface="Arial"/>
                <a:cs typeface="Arial"/>
                <a:sym typeface="Arial"/>
              </a:rPr>
              <a:t>Bușteni</a:t>
            </a:r>
          </a:p>
          <a:p>
            <a:pPr marL="457200" lvl="0" indent="-317500" rtl="0">
              <a:spcBef>
                <a:spcPts val="0"/>
              </a:spcBef>
              <a:buSzPct val="100000"/>
              <a:buFont typeface="Arial"/>
              <a:buChar char="●"/>
            </a:pPr>
            <a:r>
              <a:rPr lang="cs" sz="1400">
                <a:latin typeface="Arial"/>
                <a:ea typeface="Arial"/>
                <a:cs typeface="Arial"/>
                <a:sym typeface="Arial"/>
              </a:rPr>
              <a:t>Ploiești</a:t>
            </a:r>
          </a:p>
          <a:p>
            <a:pPr marL="457200" lvl="0" indent="-317500">
              <a:spcBef>
                <a:spcPts val="0"/>
              </a:spcBef>
              <a:buSzPct val="100000"/>
              <a:buFont typeface="Arial"/>
              <a:buChar char="●"/>
            </a:pPr>
            <a:r>
              <a:rPr lang="cs" sz="1400" b="1">
                <a:latin typeface="Arial"/>
                <a:ea typeface="Arial"/>
                <a:cs typeface="Arial"/>
                <a:sym typeface="Arial"/>
              </a:rPr>
              <a:t>Ciochina (nocleh)</a:t>
            </a:r>
          </a:p>
          <a:p>
            <a:pPr marL="457200" lvl="0" indent="-317500" rtl="0">
              <a:spcBef>
                <a:spcPts val="0"/>
              </a:spcBef>
              <a:buSzPct val="100000"/>
              <a:buFont typeface="Arial"/>
              <a:buChar char="●"/>
            </a:pPr>
            <a:r>
              <a:rPr lang="cs" sz="1400">
                <a:latin typeface="Arial"/>
                <a:ea typeface="Arial"/>
                <a:cs typeface="Arial"/>
                <a:sym typeface="Arial"/>
              </a:rPr>
              <a:t>Tulcea</a:t>
            </a:r>
          </a:p>
          <a:p>
            <a:pPr marL="457200" lvl="0" indent="-317500">
              <a:spcBef>
                <a:spcPts val="0"/>
              </a:spcBef>
              <a:buSzPct val="100000"/>
              <a:buFont typeface="Arial"/>
              <a:buChar char="●"/>
            </a:pPr>
            <a:r>
              <a:rPr lang="cs" sz="1400">
                <a:latin typeface="Arial"/>
                <a:ea typeface="Arial"/>
                <a:cs typeface="Arial"/>
                <a:sym typeface="Arial"/>
              </a:rPr>
              <a:t>Nufăru</a:t>
            </a:r>
          </a:p>
          <a:p>
            <a:pPr lvl="0">
              <a:spcBef>
                <a:spcPts val="0"/>
              </a:spcBef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3" name="Shape 103" descr="rumunskem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41875" y="1069849"/>
            <a:ext cx="6685024" cy="39265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cs">
                <a:latin typeface="Arial"/>
                <a:ea typeface="Arial"/>
                <a:cs typeface="Arial"/>
                <a:sym typeface="Arial"/>
              </a:rPr>
              <a:t>Trasa na území Rumunska</a:t>
            </a:r>
          </a:p>
        </p:txBody>
      </p:sp>
      <p:sp>
        <p:nvSpPr>
          <p:cNvPr id="109" name="Shape 109"/>
          <p:cNvSpPr txBox="1">
            <a:spLocks noGrp="1"/>
          </p:cNvSpPr>
          <p:nvPr>
            <p:ph type="body" idx="1"/>
          </p:nvPr>
        </p:nvSpPr>
        <p:spPr>
          <a:xfrm>
            <a:off x="140400" y="1352875"/>
            <a:ext cx="8921400" cy="3714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buNone/>
            </a:pPr>
            <a:r>
              <a:rPr lang="cs" sz="1200" b="1">
                <a:latin typeface="Arial"/>
                <a:ea typeface="Arial"/>
                <a:cs typeface="Arial"/>
                <a:sym typeface="Arial"/>
              </a:rPr>
              <a:t>Arad</a:t>
            </a:r>
            <a:r>
              <a:rPr lang="cs" sz="1200">
                <a:latin typeface="Arial"/>
                <a:ea typeface="Arial"/>
                <a:cs typeface="Arial"/>
                <a:sym typeface="Arial"/>
              </a:rPr>
              <a:t> - město ležící v regionu Sedmihradsko, protéká jím řeka Mures (čeky Maruše), levý přítok Tisy (povodí Dunaje). 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buNone/>
            </a:pPr>
            <a:r>
              <a:rPr lang="cs" sz="1200" b="1">
                <a:latin typeface="Arial"/>
                <a:ea typeface="Arial"/>
                <a:cs typeface="Arial"/>
                <a:sym typeface="Arial"/>
              </a:rPr>
              <a:t>Temešvár </a:t>
            </a:r>
            <a:r>
              <a:rPr lang="cs" sz="1200">
                <a:latin typeface="Arial"/>
                <a:ea typeface="Arial"/>
                <a:cs typeface="Arial"/>
                <a:sym typeface="Arial"/>
              </a:rPr>
              <a:t>- Průmyslové a multikulturní město v západním Rumunsku, v regionu Banát. V roce 1898 zde začala revoluce proti režimu N. Ceauseska, při níž zemřelo 1104 lidí. 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buNone/>
            </a:pPr>
            <a:r>
              <a:rPr lang="cs" sz="1200" b="1">
                <a:latin typeface="Arial"/>
                <a:ea typeface="Arial"/>
                <a:cs typeface="Arial"/>
                <a:sym typeface="Arial"/>
              </a:rPr>
              <a:t>Deva</a:t>
            </a:r>
            <a:r>
              <a:rPr lang="cs" sz="1200">
                <a:latin typeface="Arial"/>
                <a:ea typeface="Arial"/>
                <a:cs typeface="Arial"/>
                <a:sym typeface="Arial"/>
              </a:rPr>
              <a:t> - město na řece Mures, významné je zde hornictví, potravinářství a energetika. 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buNone/>
            </a:pPr>
            <a:r>
              <a:rPr lang="cs" sz="1200" b="1">
                <a:latin typeface="Arial"/>
                <a:ea typeface="Arial"/>
                <a:cs typeface="Arial"/>
                <a:sym typeface="Arial"/>
              </a:rPr>
              <a:t>Sibiu</a:t>
            </a:r>
            <a:r>
              <a:rPr lang="cs" sz="1200">
                <a:latin typeface="Arial"/>
                <a:ea typeface="Arial"/>
                <a:cs typeface="Arial"/>
                <a:sym typeface="Arial"/>
              </a:rPr>
              <a:t> - město ležící v Sedmihradsku, blízko geografického středu Rumunska. Bylo v roce 2007 vyhlášeno evropským hlavním městem kultury. 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cs" sz="1200" b="1">
                <a:latin typeface="Arial"/>
                <a:ea typeface="Arial"/>
                <a:cs typeface="Arial"/>
                <a:sym typeface="Arial"/>
              </a:rPr>
              <a:t>Pohoří Fagaraš</a:t>
            </a:r>
            <a:r>
              <a:rPr lang="cs" sz="1200">
                <a:latin typeface="Arial"/>
                <a:ea typeface="Arial"/>
                <a:cs typeface="Arial"/>
                <a:sym typeface="Arial"/>
              </a:rPr>
              <a:t> - nejvyšší a nejrozlehlejší horstvo Rumunska, hlavní hřebem je vzdušnou čarou dlouhý asi 70 km a v délce 60 km prakticky neklesne pod hranici 2000 m n. m.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cs" sz="1200" b="1">
                <a:latin typeface="Arial"/>
                <a:ea typeface="Arial"/>
                <a:cs typeface="Arial"/>
                <a:sym typeface="Arial"/>
              </a:rPr>
              <a:t>Ploiesti </a:t>
            </a:r>
            <a:r>
              <a:rPr lang="cs" sz="1200">
                <a:latin typeface="Arial"/>
                <a:ea typeface="Arial"/>
                <a:cs typeface="Arial"/>
                <a:sym typeface="Arial"/>
              </a:rPr>
              <a:t>- významné průmyslové město ležící ve valašské části Rumunska, ekonomické a kulturní centrum, v 19. století se zde rozvíjel petrochemický průmysl (jedna z nejdůležitějších rafinerií v celé Evropě). 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buNone/>
            </a:pPr>
            <a:r>
              <a:rPr lang="cs" sz="1200" b="1">
                <a:latin typeface="Arial"/>
                <a:ea typeface="Arial"/>
                <a:cs typeface="Arial"/>
                <a:sym typeface="Arial"/>
              </a:rPr>
              <a:t>Tulcea - viz dále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cs">
                <a:latin typeface="Arial"/>
                <a:ea typeface="Arial"/>
                <a:cs typeface="Arial"/>
                <a:sym typeface="Arial"/>
              </a:rPr>
              <a:t>Rumunsko</a:t>
            </a:r>
          </a:p>
        </p:txBody>
      </p:sp>
      <p:sp>
        <p:nvSpPr>
          <p:cNvPr id="115" name="Shape 115"/>
          <p:cNvSpPr txBox="1">
            <a:spLocks noGrp="1"/>
          </p:cNvSpPr>
          <p:nvPr>
            <p:ph type="body" idx="1"/>
          </p:nvPr>
        </p:nvSpPr>
        <p:spPr>
          <a:xfrm>
            <a:off x="183075" y="1308650"/>
            <a:ext cx="8909100" cy="37779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3048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</a:pPr>
            <a:r>
              <a:rPr lang="cs" sz="1200" b="1">
                <a:latin typeface="Arial"/>
                <a:ea typeface="Arial"/>
                <a:cs typeface="Arial"/>
                <a:sym typeface="Arial"/>
              </a:rPr>
              <a:t>Hlavní město:</a:t>
            </a:r>
            <a:r>
              <a:rPr lang="cs" sz="1200">
                <a:latin typeface="Arial"/>
                <a:ea typeface="Arial"/>
                <a:cs typeface="Arial"/>
                <a:sym typeface="Arial"/>
              </a:rPr>
              <a:t> Bukurešť</a:t>
            </a:r>
          </a:p>
          <a:p>
            <a:pPr marL="457200" lvl="0" indent="-3048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</a:pPr>
            <a:r>
              <a:rPr lang="cs" sz="1200" b="1">
                <a:latin typeface="Arial"/>
                <a:ea typeface="Arial"/>
                <a:cs typeface="Arial"/>
                <a:sym typeface="Arial"/>
              </a:rPr>
              <a:t>Rozloha:</a:t>
            </a:r>
            <a:r>
              <a:rPr lang="cs" sz="1200">
                <a:latin typeface="Arial"/>
                <a:ea typeface="Arial"/>
                <a:cs typeface="Arial"/>
                <a:sym typeface="Arial"/>
              </a:rPr>
              <a:t> 238 391 km² (78. na světě)</a:t>
            </a:r>
          </a:p>
          <a:p>
            <a:pPr marL="457200" lvl="0" indent="-3048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</a:pPr>
            <a:r>
              <a:rPr lang="cs" sz="1200" b="1">
                <a:latin typeface="Arial"/>
                <a:ea typeface="Arial"/>
                <a:cs typeface="Arial"/>
                <a:sym typeface="Arial"/>
              </a:rPr>
              <a:t>Nejvyšší bod:</a:t>
            </a:r>
            <a:r>
              <a:rPr lang="cs" sz="1200">
                <a:latin typeface="Arial"/>
                <a:ea typeface="Arial"/>
                <a:cs typeface="Arial"/>
                <a:sym typeface="Arial"/>
              </a:rPr>
              <a:t> Moldoveanu (2 554 m n. m.)</a:t>
            </a:r>
          </a:p>
          <a:p>
            <a:pPr marL="457200" lvl="0" indent="-3048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</a:pPr>
            <a:r>
              <a:rPr lang="cs" sz="1200" b="1">
                <a:latin typeface="Arial"/>
                <a:ea typeface="Arial"/>
                <a:cs typeface="Arial"/>
                <a:sym typeface="Arial"/>
              </a:rPr>
              <a:t>Časové pásmo:</a:t>
            </a:r>
            <a:r>
              <a:rPr lang="cs" sz="1200">
                <a:latin typeface="Arial"/>
                <a:ea typeface="Arial"/>
                <a:cs typeface="Arial"/>
                <a:sym typeface="Arial"/>
              </a:rPr>
              <a:t> +2</a:t>
            </a:r>
          </a:p>
          <a:p>
            <a:pPr marL="457200" lvl="0" indent="-3048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</a:pPr>
            <a:r>
              <a:rPr lang="cs" sz="1200" b="1">
                <a:latin typeface="Arial"/>
                <a:ea typeface="Arial"/>
                <a:cs typeface="Arial"/>
                <a:sym typeface="Arial"/>
              </a:rPr>
              <a:t>Počet obyvatel: </a:t>
            </a:r>
            <a:r>
              <a:rPr lang="cs" sz="1200">
                <a:latin typeface="Arial"/>
                <a:ea typeface="Arial"/>
                <a:cs typeface="Arial"/>
                <a:sym typeface="Arial"/>
              </a:rPr>
              <a:t>19 599 506 (49. na světě, 2011)</a:t>
            </a:r>
          </a:p>
          <a:p>
            <a:pPr marL="457200" lvl="0" indent="-3048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</a:pPr>
            <a:r>
              <a:rPr lang="cs" sz="1200" b="1">
                <a:latin typeface="Arial"/>
                <a:ea typeface="Arial"/>
                <a:cs typeface="Arial"/>
                <a:sym typeface="Arial"/>
              </a:rPr>
              <a:t>Hustota zalidnění:</a:t>
            </a:r>
            <a:r>
              <a:rPr lang="cs" sz="1200">
                <a:latin typeface="Arial"/>
                <a:ea typeface="Arial"/>
                <a:cs typeface="Arial"/>
                <a:sym typeface="Arial"/>
              </a:rPr>
              <a:t> 82 ob. na km² (101. na světě)</a:t>
            </a:r>
          </a:p>
          <a:p>
            <a:pPr marL="457200" lvl="0" indent="-3048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</a:pPr>
            <a:r>
              <a:rPr lang="cs" sz="1200" b="1">
                <a:latin typeface="Arial"/>
                <a:ea typeface="Arial"/>
                <a:cs typeface="Arial"/>
                <a:sym typeface="Arial"/>
              </a:rPr>
              <a:t>Jazyk:</a:t>
            </a:r>
            <a:r>
              <a:rPr lang="cs" sz="1200">
                <a:latin typeface="Arial"/>
                <a:ea typeface="Arial"/>
                <a:cs typeface="Arial"/>
                <a:sym typeface="Arial"/>
              </a:rPr>
              <a:t> rumunština, regionálně maďarština a němčina</a:t>
            </a:r>
          </a:p>
          <a:p>
            <a:pPr marL="457200" lvl="0" indent="-3048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</a:pPr>
            <a:r>
              <a:rPr lang="cs" sz="1200" b="1">
                <a:latin typeface="Arial"/>
                <a:ea typeface="Arial"/>
                <a:cs typeface="Arial"/>
                <a:sym typeface="Arial"/>
              </a:rPr>
              <a:t>Národnostní složení:</a:t>
            </a:r>
            <a:r>
              <a:rPr lang="cs" sz="1200">
                <a:latin typeface="Arial"/>
                <a:ea typeface="Arial"/>
                <a:cs typeface="Arial"/>
                <a:sym typeface="Arial"/>
              </a:rPr>
              <a:t> Rumuni (89.5%), Maďaři (6.6%), Romové (2.5%), Němci (0,3%), Ukrajinci (0,3%)</a:t>
            </a:r>
          </a:p>
          <a:p>
            <a:pPr marL="457200" lvl="0" indent="-3048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</a:pPr>
            <a:r>
              <a:rPr lang="cs" sz="1200" b="1">
                <a:latin typeface="Arial"/>
                <a:ea typeface="Arial"/>
                <a:cs typeface="Arial"/>
                <a:sym typeface="Arial"/>
              </a:rPr>
              <a:t>Náboženství: </a:t>
            </a:r>
            <a:r>
              <a:rPr lang="cs" sz="1200">
                <a:latin typeface="Arial"/>
                <a:ea typeface="Arial"/>
                <a:cs typeface="Arial"/>
                <a:sym typeface="Arial"/>
              </a:rPr>
              <a:t>křesťanství: převážně pravoslavné, též evangelické, řeckokatolické, římskokatolické</a:t>
            </a:r>
          </a:p>
          <a:p>
            <a:pPr marL="457200" lvl="0" indent="-3048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</a:pPr>
            <a:r>
              <a:rPr lang="cs" sz="1200" b="1">
                <a:latin typeface="Arial"/>
                <a:ea typeface="Arial"/>
                <a:cs typeface="Arial"/>
                <a:sym typeface="Arial"/>
              </a:rPr>
              <a:t>Státní zřízení: </a:t>
            </a:r>
            <a:r>
              <a:rPr lang="cs" sz="1200">
                <a:latin typeface="Arial"/>
                <a:ea typeface="Arial"/>
                <a:cs typeface="Arial"/>
                <a:sym typeface="Arial"/>
              </a:rPr>
              <a:t>poloprezidentská republika</a:t>
            </a:r>
          </a:p>
          <a:p>
            <a:pPr marL="457200" lvl="0" indent="-3048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</a:pPr>
            <a:r>
              <a:rPr lang="cs" sz="1200" b="1">
                <a:latin typeface="Arial"/>
                <a:ea typeface="Arial"/>
                <a:cs typeface="Arial"/>
                <a:sym typeface="Arial"/>
              </a:rPr>
              <a:t>Vznik:</a:t>
            </a:r>
            <a:r>
              <a:rPr lang="cs" sz="1200">
                <a:latin typeface="Arial"/>
                <a:ea typeface="Arial"/>
                <a:cs typeface="Arial"/>
                <a:sym typeface="Arial"/>
              </a:rPr>
              <a:t> 9. května 1877 (odtržením od Osmanské říše)</a:t>
            </a:r>
          </a:p>
          <a:p>
            <a:pPr marL="457200" lvl="0" indent="-3048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</a:pPr>
            <a:r>
              <a:rPr lang="cs" sz="1200" b="1">
                <a:latin typeface="Arial"/>
                <a:ea typeface="Arial"/>
                <a:cs typeface="Arial"/>
                <a:sym typeface="Arial"/>
              </a:rPr>
              <a:t>Měna: </a:t>
            </a:r>
            <a:r>
              <a:rPr lang="cs" sz="1200">
                <a:latin typeface="Arial"/>
                <a:ea typeface="Arial"/>
                <a:cs typeface="Arial"/>
                <a:sym typeface="Arial"/>
              </a:rPr>
              <a:t>rumunské leu (RON)</a:t>
            </a:r>
          </a:p>
          <a:p>
            <a:pPr marL="457200" lvl="0" indent="-3048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</a:pPr>
            <a:r>
              <a:rPr lang="cs" sz="1200" b="1">
                <a:latin typeface="Arial"/>
                <a:ea typeface="Arial"/>
                <a:cs typeface="Arial"/>
                <a:sym typeface="Arial"/>
              </a:rPr>
              <a:t>HDP/obyv. (PPP):</a:t>
            </a:r>
            <a:r>
              <a:rPr lang="cs" sz="1200">
                <a:latin typeface="Arial"/>
                <a:ea typeface="Arial"/>
                <a:cs typeface="Arial"/>
                <a:sym typeface="Arial"/>
              </a:rPr>
              <a:t> 16 518 USD (2012)</a:t>
            </a:r>
          </a:p>
          <a:p>
            <a:pPr lvl="0">
              <a:spcBef>
                <a:spcPts val="0"/>
              </a:spcBef>
              <a:buNone/>
            </a:pPr>
            <a:endParaRPr baseline="300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16" name="Shape 116" descr="ro.png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7875" y="230573"/>
            <a:ext cx="2321675" cy="1549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Shape 117" descr="Mapa_Rumunska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96525" y="76649"/>
            <a:ext cx="2924474" cy="3137324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Shape 118"/>
          <p:cNvSpPr txBox="1"/>
          <p:nvPr/>
        </p:nvSpPr>
        <p:spPr>
          <a:xfrm>
            <a:off x="5896525" y="2896375"/>
            <a:ext cx="1646400" cy="317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cs" sz="900"/>
              <a:t>www.wikipedia.cz</a:t>
            </a:r>
          </a:p>
        </p:txBody>
      </p:sp>
      <p:sp>
        <p:nvSpPr>
          <p:cNvPr id="119" name="Shape 119"/>
          <p:cNvSpPr txBox="1"/>
          <p:nvPr/>
        </p:nvSpPr>
        <p:spPr>
          <a:xfrm>
            <a:off x="3357875" y="1223812"/>
            <a:ext cx="1238700" cy="8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cs" sz="900">
                <a:solidFill>
                  <a:srgbClr val="FFFFFF"/>
                </a:solidFill>
              </a:rPr>
              <a:t>www.wikipedia.cz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marina">
  <a:themeElements>
    <a:clrScheme name="Marina">
      <a:dk1>
        <a:srgbClr val="FFFFFF"/>
      </a:dk1>
      <a:lt1>
        <a:srgbClr val="00517C"/>
      </a:lt1>
      <a:dk2>
        <a:srgbClr val="004065"/>
      </a:dk2>
      <a:lt2>
        <a:srgbClr val="CFD8DC"/>
      </a:lt2>
      <a:accent1>
        <a:srgbClr val="0277BD"/>
      </a:accent1>
      <a:accent2>
        <a:srgbClr val="558B2F"/>
      </a:accent2>
      <a:accent3>
        <a:srgbClr val="009688"/>
      </a:accent3>
      <a:accent4>
        <a:srgbClr val="039BE5"/>
      </a:accent4>
      <a:accent5>
        <a:srgbClr val="8BC34A"/>
      </a:accent5>
      <a:accent6>
        <a:srgbClr val="FFEB38"/>
      </a:accent6>
      <a:hlink>
        <a:srgbClr val="8BC34A"/>
      </a:hlink>
      <a:folHlink>
        <a:srgbClr val="8BC34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3282</Words>
  <Application>Microsoft Office PowerPoint</Application>
  <PresentationFormat>Předvádění na obrazovce (16:9)</PresentationFormat>
  <Paragraphs>486</Paragraphs>
  <Slides>66</Slides>
  <Notes>66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66</vt:i4>
      </vt:variant>
    </vt:vector>
  </HeadingPairs>
  <TitlesOfParts>
    <vt:vector size="71" baseType="lpstr">
      <vt:lpstr>Roboto Slab</vt:lpstr>
      <vt:lpstr>Times New Roman</vt:lpstr>
      <vt:lpstr>Arial</vt:lpstr>
      <vt:lpstr>Roboto</vt:lpstr>
      <vt:lpstr>marina</vt:lpstr>
      <vt:lpstr>Expedice delta Dunaje 28.5. - 13.6. 2016</vt:lpstr>
      <vt:lpstr>Účel a program expedice</vt:lpstr>
      <vt:lpstr>Celkový program terénní praxe</vt:lpstr>
      <vt:lpstr>Trasa na území ČR</vt:lpstr>
      <vt:lpstr>Slovensko</vt:lpstr>
      <vt:lpstr>Maďarsko</vt:lpstr>
      <vt:lpstr>Trasa na území Rumunska</vt:lpstr>
      <vt:lpstr>Trasa na území Rumunska</vt:lpstr>
      <vt:lpstr>Rumunsko</vt:lpstr>
      <vt:lpstr>Biogeografická charakteristika delty Dunaje</vt:lpstr>
      <vt:lpstr>Biogeografická charakteristika delty Dunaje</vt:lpstr>
      <vt:lpstr>Bușteni</vt:lpstr>
      <vt:lpstr>Bușteni</vt:lpstr>
      <vt:lpstr>29. 5.  Přejezd z Jižních Karpat do Valašské nížiny a údolí řeky Ialomita v župě Ialomita</vt:lpstr>
      <vt:lpstr>29. 5.  Step u řeky Ialomita a městečko Ciochina</vt:lpstr>
      <vt:lpstr>Hodnocení “tábořiště step”</vt:lpstr>
      <vt:lpstr>První pohled na Dunaj v Rumunsku</vt:lpstr>
      <vt:lpstr>30. 5. zastávka u jezera Hazarlic</vt:lpstr>
      <vt:lpstr>Tulcea - Nufaru (Brațul Sfintu Gheorghe)</vt:lpstr>
      <vt:lpstr>Tulcea</vt:lpstr>
      <vt:lpstr>Nufaru -poprvé na vodě</vt:lpstr>
      <vt:lpstr>Hodnocení “tábořiště Nufaru“</vt:lpstr>
      <vt:lpstr>den plavby - Nufaru - Brațul Sf. Gheorghe - Canal Litcov</vt:lpstr>
      <vt:lpstr>Brațul Sfintu Gheorghe</vt:lpstr>
      <vt:lpstr>Canal Litcov</vt:lpstr>
      <vt:lpstr>Canal Litcov - tábořiště</vt:lpstr>
      <vt:lpstr>Hodnocení “tábořiště Canal Litcov”</vt:lpstr>
      <vt:lpstr>Prezentace aplikace PowerPoint</vt:lpstr>
      <vt:lpstr>Středa 1.6. tábořiště na soutoku</vt:lpstr>
      <vt:lpstr>Středa 1.6. tábořiště na soutoku</vt:lpstr>
      <vt:lpstr>Hodnocení “tábořiště na soutoku”</vt:lpstr>
      <vt:lpstr>Čtvrtek 2.6. Crișan</vt:lpstr>
      <vt:lpstr>Pátek 3.6. tábořiště Caraorman, přechod přes duny do vesnice Caraorman</vt:lpstr>
      <vt:lpstr>Pátek 3.6. písečné duny u vesnice Caraorman</vt:lpstr>
      <vt:lpstr>Caraorman</vt:lpstr>
      <vt:lpstr>  trasa 5.6.- Tábořiště Caraorman, přejezd přes jezero Puiu, noc na písečné duně  mezi jezery Puiu a Erenciuc (Canal Mocansca)</vt:lpstr>
      <vt:lpstr>Prezentace aplikace PowerPoint</vt:lpstr>
      <vt:lpstr>Hodnocení tábořiště “Canal Mocansca”</vt:lpstr>
      <vt:lpstr>Pondělí 6.6. Lakul Erenciuc - Arinisul Erenciuc (jedna z nejvíce chráněných oblastí delty) - Brațul Sfantu Gheorghe - Sfantu Gheorge</vt:lpstr>
      <vt:lpstr>pondělí 6.6. - čtvrtek 9. 6. tábořiště poblíž Sfantu Gheorghe</vt:lpstr>
      <vt:lpstr>Hodnocení “tábořiště Sfantu Gheorghe“</vt:lpstr>
      <vt:lpstr>Úterý 7.6. Sfantu Gheorghe</vt:lpstr>
      <vt:lpstr>Úterý 7.6. Sfantu Gheorghe</vt:lpstr>
      <vt:lpstr>Pobřeží Černého moře</vt:lpstr>
      <vt:lpstr>Čtvrtek 9.6. přejezd ze Sfantu Gheorghe do Mahmudie, Tulcea (muzeum), Babadagský les, Enisala nocleh </vt:lpstr>
      <vt:lpstr>Pátek 10.6. Enisala</vt:lpstr>
      <vt:lpstr>Hodnocení “tábořiště Enisala”</vt:lpstr>
      <vt:lpstr>SWOT analýza - zhodnocení cestovního ruchu s ohledem na rezervaci</vt:lpstr>
      <vt:lpstr>Flóra delty Dunaje</vt:lpstr>
      <vt:lpstr>Plaury</vt:lpstr>
      <vt:lpstr>Rostliny</vt:lpstr>
      <vt:lpstr>Prezentace aplikace PowerPoint</vt:lpstr>
      <vt:lpstr>Seznam rostlin </vt:lpstr>
      <vt:lpstr>Obratlovci</vt:lpstr>
      <vt:lpstr>Obratlovci</vt:lpstr>
      <vt:lpstr>Obratlovci</vt:lpstr>
      <vt:lpstr>Prezentace aplikace PowerPoint</vt:lpstr>
      <vt:lpstr>Prezentace aplikace PowerPoint</vt:lpstr>
      <vt:lpstr>Prezentace aplikace PowerPoint</vt:lpstr>
      <vt:lpstr>Obratlovci</vt:lpstr>
      <vt:lpstr>Ceny</vt:lpstr>
      <vt:lpstr>Zdroje</vt:lpstr>
      <vt:lpstr>Účastníci expedice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Expedice delta Dunaje 28.5. - 13.6. 2016</dc:title>
  <dc:creator>EDA</dc:creator>
  <cp:lastModifiedBy>Hofmann</cp:lastModifiedBy>
  <cp:revision>4</cp:revision>
  <dcterms:modified xsi:type="dcterms:W3CDTF">2016-11-23T10:43:16Z</dcterms:modified>
</cp:coreProperties>
</file>