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78" r:id="rId3"/>
    <p:sldId id="258" r:id="rId4"/>
    <p:sldId id="259" r:id="rId5"/>
    <p:sldId id="257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80" r:id="rId17"/>
    <p:sldId id="279" r:id="rId18"/>
    <p:sldId id="281" r:id="rId19"/>
    <p:sldId id="282" r:id="rId20"/>
    <p:sldId id="283" r:id="rId21"/>
    <p:sldId id="284" r:id="rId22"/>
    <p:sldId id="285" r:id="rId23"/>
    <p:sldId id="286" r:id="rId24"/>
    <p:sldId id="287" r:id="rId25"/>
    <p:sldId id="288" r:id="rId26"/>
    <p:sldId id="289" r:id="rId27"/>
    <p:sldId id="270" r:id="rId28"/>
    <p:sldId id="271" r:id="rId29"/>
    <p:sldId id="272" r:id="rId30"/>
    <p:sldId id="273" r:id="rId31"/>
    <p:sldId id="274" r:id="rId32"/>
    <p:sldId id="275" r:id="rId33"/>
    <p:sldId id="276" r:id="rId34"/>
    <p:sldId id="277" r:id="rId3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5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8D6C788A-5DCB-4A8A-AC8D-6EBA8C460F1B}" type="datetimeFigureOut">
              <a:rPr lang="cs-CZ" smtClean="0"/>
              <a:pPr/>
              <a:t>24.11.2017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BBD3F91-A48C-4C23-B59F-6D4DCAF98CB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C788A-5DCB-4A8A-AC8D-6EBA8C460F1B}" type="datetimeFigureOut">
              <a:rPr lang="cs-CZ" smtClean="0"/>
              <a:pPr/>
              <a:t>24.11.2017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D3F91-A48C-4C23-B59F-6D4DCAF98CB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8D6C788A-5DCB-4A8A-AC8D-6EBA8C460F1B}" type="datetimeFigureOut">
              <a:rPr lang="cs-CZ" smtClean="0"/>
              <a:pPr/>
              <a:t>24.11.2017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5BBD3F91-A48C-4C23-B59F-6D4DCAF98CB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C788A-5DCB-4A8A-AC8D-6EBA8C460F1B}" type="datetimeFigureOut">
              <a:rPr lang="cs-CZ" smtClean="0"/>
              <a:pPr/>
              <a:t>24.11.2017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BBD3F91-A48C-4C23-B59F-6D4DCAF98CB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7" name="Obdélník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C788A-5DCB-4A8A-AC8D-6EBA8C460F1B}" type="datetimeFigureOut">
              <a:rPr lang="cs-CZ" smtClean="0"/>
              <a:pPr/>
              <a:t>24.11.2017</a:t>
            </a:fld>
            <a:endParaRPr lang="cs-CZ"/>
          </a:p>
        </p:txBody>
      </p:sp>
      <p:sp>
        <p:nvSpPr>
          <p:cNvPr id="13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5BBD3F91-A48C-4C23-B59F-6D4DCAF98CB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8D6C788A-5DCB-4A8A-AC8D-6EBA8C460F1B}" type="datetimeFigureOut">
              <a:rPr lang="cs-CZ" smtClean="0"/>
              <a:pPr/>
              <a:t>24.11.2017</a:t>
            </a:fld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5BBD3F91-A48C-4C23-B59F-6D4DCAF98CB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2" name="Zástupný symbol pro zápatí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8D6C788A-5DCB-4A8A-AC8D-6EBA8C460F1B}" type="datetimeFigureOut">
              <a:rPr lang="cs-CZ" smtClean="0"/>
              <a:pPr/>
              <a:t>24.11.2017</a:t>
            </a:fld>
            <a:endParaRPr lang="cs-CZ"/>
          </a:p>
        </p:txBody>
      </p:sp>
      <p:sp>
        <p:nvSpPr>
          <p:cNvPr id="12" name="Zástupný symbol pro číslo snímku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5BBD3F91-A48C-4C23-B59F-6D4DCAF98CB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cs-CZ"/>
          </a:p>
        </p:txBody>
      </p:sp>
      <p:sp>
        <p:nvSpPr>
          <p:cNvPr id="16" name="Zástupný symbol pro text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C788A-5DCB-4A8A-AC8D-6EBA8C460F1B}" type="datetimeFigureOut">
              <a:rPr lang="cs-CZ" smtClean="0"/>
              <a:pPr/>
              <a:t>24.11.2017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BBD3F91-A48C-4C23-B59F-6D4DCAF98CB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C788A-5DCB-4A8A-AC8D-6EBA8C460F1B}" type="datetimeFigureOut">
              <a:rPr lang="cs-CZ" smtClean="0"/>
              <a:pPr/>
              <a:t>24.11.2017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BBD3F91-A48C-4C23-B59F-6D4DCAF98CB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C788A-5DCB-4A8A-AC8D-6EBA8C460F1B}" type="datetimeFigureOut">
              <a:rPr lang="cs-CZ" smtClean="0"/>
              <a:pPr/>
              <a:t>24.11.2017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BBD3F91-A48C-4C23-B59F-6D4DCAF98CB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Obdélník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1" name="Obdélník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8D6C788A-5DCB-4A8A-AC8D-6EBA8C460F1B}" type="datetimeFigureOut">
              <a:rPr lang="cs-CZ" smtClean="0"/>
              <a:pPr/>
              <a:t>24.11.2017</a:t>
            </a:fld>
            <a:endParaRPr lang="cs-CZ"/>
          </a:p>
        </p:txBody>
      </p:sp>
      <p:sp>
        <p:nvSpPr>
          <p:cNvPr id="13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5BBD3F91-A48C-4C23-B59F-6D4DCAF98CB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D6C788A-5DCB-4A8A-AC8D-6EBA8C460F1B}" type="datetimeFigureOut">
              <a:rPr lang="cs-CZ" smtClean="0"/>
              <a:pPr/>
              <a:t>24.11.2017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5BBD3F91-A48C-4C23-B59F-6D4DCAF98CB0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Didaktické metody v jazykovém vzdělávání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Mgr. Petra </a:t>
            </a:r>
            <a:r>
              <a:rPr lang="cs-CZ" dirty="0" err="1" smtClean="0"/>
              <a:t>Břínková</a:t>
            </a:r>
            <a:r>
              <a:rPr lang="cs-CZ" dirty="0" smtClean="0"/>
              <a:t> Sochová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Klasifikace dle Peška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 smtClean="0"/>
              <a:t>1. podle vnější formy </a:t>
            </a:r>
            <a:r>
              <a:rPr lang="cs-CZ" dirty="0" smtClean="0"/>
              <a:t>(jak se metody projevují navenek v činnosti U a Ž):</a:t>
            </a:r>
          </a:p>
          <a:p>
            <a:pPr marL="514350" indent="-514350">
              <a:buAutoNum type="alphaLcParenR"/>
            </a:pPr>
            <a:r>
              <a:rPr lang="cs-CZ" dirty="0" smtClean="0"/>
              <a:t>Metody výkladu – vyprávění, popis, vysvětlování, přednáška, souvislý ústní projev </a:t>
            </a:r>
          </a:p>
          <a:p>
            <a:pPr marL="514350" indent="-514350">
              <a:buAutoNum type="alphaLcParenR"/>
            </a:pPr>
            <a:r>
              <a:rPr lang="cs-CZ" dirty="0" smtClean="0"/>
              <a:t>Metoda rozhovoru</a:t>
            </a:r>
          </a:p>
          <a:p>
            <a:pPr marL="514350" indent="-514350">
              <a:buAutoNum type="alphaLcParenR"/>
            </a:pPr>
            <a:r>
              <a:rPr lang="cs-CZ" dirty="0" smtClean="0"/>
              <a:t>Metodu práce s učebnicí nebo jinými literárními prameny</a:t>
            </a:r>
          </a:p>
          <a:p>
            <a:pPr marL="514350" indent="-514350">
              <a:buAutoNum type="alphaLcParenR"/>
            </a:pPr>
            <a:r>
              <a:rPr lang="cs-CZ" dirty="0" smtClean="0"/>
              <a:t>Metody písemných a jiných grafických prací</a:t>
            </a:r>
          </a:p>
          <a:p>
            <a:pPr marL="514350" indent="-514350">
              <a:buAutoNum type="alphaLcParenR"/>
            </a:pPr>
            <a:r>
              <a:rPr lang="cs-CZ" dirty="0" smtClean="0"/>
              <a:t>Metody pozorování a předvádění (vycházka, exkurze)</a:t>
            </a:r>
          </a:p>
          <a:p>
            <a:pPr marL="514350" indent="-514350">
              <a:buAutoNum type="alphaLcParenR"/>
            </a:pPr>
            <a:r>
              <a:rPr lang="cs-CZ" dirty="0" smtClean="0"/>
              <a:t>Metody praktických prací (laboratorní práce, samostatná práce)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cs-CZ" b="1" dirty="0" smtClean="0"/>
              <a:t>2. Podle zdroje poznání</a:t>
            </a:r>
          </a:p>
          <a:p>
            <a:pPr marL="514350" indent="-514350">
              <a:buAutoNum type="alphaLcParenR"/>
            </a:pPr>
            <a:r>
              <a:rPr lang="cs-CZ" dirty="0" smtClean="0"/>
              <a:t>Metody založené na řeči (zprostředkované poznání, slovní atd.)</a:t>
            </a:r>
          </a:p>
          <a:p>
            <a:pPr marL="514350" indent="-514350">
              <a:buAutoNum type="alphaLcParenR"/>
            </a:pPr>
            <a:r>
              <a:rPr lang="cs-CZ" dirty="0" smtClean="0"/>
              <a:t>Metody bezprostředního poznávání či názorné</a:t>
            </a:r>
          </a:p>
          <a:p>
            <a:pPr marL="514350" indent="-514350">
              <a:buAutoNum type="alphaLcParenR"/>
            </a:pPr>
            <a:r>
              <a:rPr lang="cs-CZ" dirty="0" smtClean="0"/>
              <a:t>Metody praktické</a:t>
            </a: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b="1" dirty="0" smtClean="0"/>
              <a:t>3. podle etap vyučovacího procesu</a:t>
            </a:r>
          </a:p>
          <a:p>
            <a:pPr marL="514350" indent="-514350">
              <a:buAutoNum type="alphaLcParenR"/>
            </a:pPr>
            <a:r>
              <a:rPr lang="cs-CZ" dirty="0" smtClean="0"/>
              <a:t>Metody přípravy žáků na aktivní osvojování učiva</a:t>
            </a:r>
          </a:p>
          <a:p>
            <a:pPr marL="514350" indent="-514350">
              <a:buAutoNum type="alphaLcParenR"/>
            </a:pPr>
            <a:r>
              <a:rPr lang="cs-CZ" dirty="0" smtClean="0"/>
              <a:t>Metoda prvotního seznamování žáků s novým učitelem</a:t>
            </a:r>
          </a:p>
          <a:p>
            <a:pPr marL="514350" indent="-514350">
              <a:buAutoNum type="alphaLcParenR"/>
            </a:pPr>
            <a:r>
              <a:rPr lang="cs-CZ" dirty="0"/>
              <a:t>M</a:t>
            </a:r>
            <a:r>
              <a:rPr lang="cs-CZ" dirty="0" smtClean="0"/>
              <a:t>etody opakování s procvičováním</a:t>
            </a:r>
          </a:p>
          <a:p>
            <a:pPr marL="514350" indent="-514350">
              <a:buAutoNum type="alphaLcParenR"/>
            </a:pPr>
            <a:r>
              <a:rPr lang="cs-CZ" dirty="0" smtClean="0"/>
              <a:t>Metody zkoušení a hodnocení žáků</a:t>
            </a: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Klasifikace dle Maňáka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b="1" dirty="0" smtClean="0"/>
              <a:t>1. hledisko pramene poznání a typu poznatků – aspekt didaktický</a:t>
            </a:r>
          </a:p>
          <a:p>
            <a:pPr marL="514350" indent="-514350">
              <a:buAutoNum type="alphaLcParenR"/>
            </a:pPr>
            <a:r>
              <a:rPr lang="cs-CZ" dirty="0" smtClean="0"/>
              <a:t>Metody slovní</a:t>
            </a:r>
          </a:p>
          <a:p>
            <a:pPr marL="514350" indent="-514350">
              <a:buAutoNum type="alphaLcParenR"/>
            </a:pPr>
            <a:r>
              <a:rPr lang="cs-CZ" dirty="0" smtClean="0"/>
              <a:t>Metody názorně demonstrační</a:t>
            </a:r>
          </a:p>
          <a:p>
            <a:pPr marL="514350" indent="-514350">
              <a:buAutoNum type="alphaLcParenR"/>
            </a:pPr>
            <a:r>
              <a:rPr lang="cs-CZ" dirty="0" smtClean="0"/>
              <a:t>Metody praktické</a:t>
            </a:r>
          </a:p>
          <a:p>
            <a:pPr marL="514350" indent="-514350">
              <a:buNone/>
            </a:pPr>
            <a:r>
              <a:rPr lang="cs-CZ" b="1" dirty="0"/>
              <a:t> </a:t>
            </a:r>
            <a:r>
              <a:rPr lang="cs-CZ" b="1" dirty="0" smtClean="0"/>
              <a:t>2. hledisko aktivity a samostatnosti žáka – aspekt psychologický</a:t>
            </a:r>
          </a:p>
          <a:p>
            <a:pPr marL="514350" indent="-514350">
              <a:buAutoNum type="alphaLcParenR"/>
            </a:pPr>
            <a:r>
              <a:rPr lang="cs-CZ" dirty="0" smtClean="0"/>
              <a:t>Metoda sdělovací</a:t>
            </a:r>
          </a:p>
          <a:p>
            <a:pPr marL="514350" indent="-514350">
              <a:buAutoNum type="alphaLcParenR"/>
            </a:pPr>
            <a:r>
              <a:rPr lang="cs-CZ" dirty="0" smtClean="0"/>
              <a:t>Metoda problémová</a:t>
            </a:r>
          </a:p>
          <a:p>
            <a:pPr marL="514350" indent="-514350">
              <a:buAutoNum type="alphaLcParenR"/>
            </a:pPr>
            <a:r>
              <a:rPr lang="cs-CZ" dirty="0" smtClean="0"/>
              <a:t>Metoda badatelská</a:t>
            </a:r>
          </a:p>
          <a:p>
            <a:pPr marL="514350" indent="-514350">
              <a:buNone/>
            </a:pPr>
            <a:endParaRPr lang="cs-CZ" dirty="0"/>
          </a:p>
          <a:p>
            <a:pPr marL="514350" indent="-514350">
              <a:buNone/>
            </a:pPr>
            <a:r>
              <a:rPr lang="cs-CZ" b="1" dirty="0" smtClean="0"/>
              <a:t>3. Hledisko myšlenkových operací – aspekt logický</a:t>
            </a:r>
          </a:p>
          <a:p>
            <a:pPr marL="514350" indent="-514350">
              <a:buAutoNum type="alphaLcParenR"/>
            </a:pPr>
            <a:r>
              <a:rPr lang="cs-CZ" dirty="0" smtClean="0"/>
              <a:t>Postup srovnávací</a:t>
            </a:r>
          </a:p>
          <a:p>
            <a:pPr marL="514350" indent="-514350">
              <a:buAutoNum type="alphaLcParenR"/>
            </a:pPr>
            <a:r>
              <a:rPr lang="cs-CZ" dirty="0" smtClean="0"/>
              <a:t>Postup induktivní</a:t>
            </a:r>
          </a:p>
          <a:p>
            <a:pPr marL="514350" indent="-514350">
              <a:buAutoNum type="alphaLcParenR"/>
            </a:pPr>
            <a:r>
              <a:rPr lang="cs-CZ" dirty="0" smtClean="0"/>
              <a:t>Postup deduktivní</a:t>
            </a: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Klasifikace dle Maňáka a Švece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cs-CZ" dirty="0" smtClean="0"/>
              <a:t>Klasické výukové metody</a:t>
            </a:r>
          </a:p>
          <a:p>
            <a:pPr marL="514350" indent="-514350">
              <a:buAutoNum type="arabicPeriod"/>
            </a:pPr>
            <a:endParaRPr lang="cs-CZ" dirty="0" smtClean="0"/>
          </a:p>
          <a:p>
            <a:pPr marL="514350" indent="-514350">
              <a:buAutoNum type="arabicPeriod"/>
            </a:pPr>
            <a:r>
              <a:rPr lang="cs-CZ" dirty="0" smtClean="0"/>
              <a:t>Aktivizující metody</a:t>
            </a:r>
          </a:p>
          <a:p>
            <a:pPr marL="514350" indent="-514350">
              <a:buAutoNum type="arabicPeriod"/>
            </a:pPr>
            <a:endParaRPr lang="cs-CZ" dirty="0" smtClean="0"/>
          </a:p>
          <a:p>
            <a:pPr marL="514350" indent="-514350">
              <a:buAutoNum type="arabicPeriod"/>
            </a:pPr>
            <a:r>
              <a:rPr lang="cs-CZ" dirty="0" smtClean="0"/>
              <a:t>Komplexní výukové metody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Klasické výukové metody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 b="1" dirty="0" smtClean="0"/>
              <a:t>Metody slovní:</a:t>
            </a:r>
          </a:p>
          <a:p>
            <a:pPr>
              <a:buFontTx/>
              <a:buChar char="-"/>
            </a:pPr>
            <a:r>
              <a:rPr lang="cs-CZ" dirty="0" smtClean="0"/>
              <a:t>Vyprávění</a:t>
            </a:r>
            <a:endParaRPr lang="cs-CZ" dirty="0"/>
          </a:p>
          <a:p>
            <a:pPr>
              <a:buFontTx/>
              <a:buChar char="-"/>
            </a:pPr>
            <a:r>
              <a:rPr lang="cs-CZ" dirty="0" smtClean="0"/>
              <a:t>Vysvětlování</a:t>
            </a:r>
            <a:endParaRPr lang="cs-CZ" dirty="0"/>
          </a:p>
          <a:p>
            <a:pPr>
              <a:buFontTx/>
              <a:buChar char="-"/>
            </a:pPr>
            <a:r>
              <a:rPr lang="cs-CZ" dirty="0" smtClean="0"/>
              <a:t>Přednáška</a:t>
            </a:r>
          </a:p>
          <a:p>
            <a:pPr>
              <a:buFontTx/>
              <a:buChar char="-"/>
            </a:pPr>
            <a:r>
              <a:rPr lang="cs-CZ" dirty="0" smtClean="0"/>
              <a:t>Práce s textem</a:t>
            </a:r>
          </a:p>
          <a:p>
            <a:pPr>
              <a:buFontTx/>
              <a:buChar char="-"/>
            </a:pPr>
            <a:r>
              <a:rPr lang="cs-CZ" dirty="0" smtClean="0"/>
              <a:t>Rozhovor</a:t>
            </a:r>
          </a:p>
          <a:p>
            <a:r>
              <a:rPr lang="cs-CZ" b="1" dirty="0" smtClean="0"/>
              <a:t>Metody názorně-demonstrační:</a:t>
            </a:r>
          </a:p>
          <a:p>
            <a:pPr>
              <a:buFontTx/>
              <a:buChar char="-"/>
            </a:pPr>
            <a:r>
              <a:rPr lang="cs-CZ" dirty="0" smtClean="0"/>
              <a:t>Předvádění a pozorování</a:t>
            </a:r>
          </a:p>
          <a:p>
            <a:pPr>
              <a:buFontTx/>
              <a:buChar char="-"/>
            </a:pPr>
            <a:r>
              <a:rPr lang="cs-CZ" dirty="0" smtClean="0"/>
              <a:t>Práce s obrazem</a:t>
            </a:r>
          </a:p>
          <a:p>
            <a:pPr>
              <a:buFontTx/>
              <a:buChar char="-"/>
            </a:pPr>
            <a:r>
              <a:rPr lang="cs-CZ" dirty="0" smtClean="0"/>
              <a:t>Instruktáž</a:t>
            </a:r>
          </a:p>
          <a:p>
            <a:r>
              <a:rPr lang="cs-CZ" b="1" dirty="0" smtClean="0"/>
              <a:t>Metody </a:t>
            </a:r>
            <a:r>
              <a:rPr lang="cs-CZ" b="1" dirty="0" err="1" smtClean="0"/>
              <a:t>dovednostně</a:t>
            </a:r>
            <a:r>
              <a:rPr lang="cs-CZ" b="1" dirty="0" smtClean="0"/>
              <a:t>-praktické</a:t>
            </a:r>
          </a:p>
          <a:p>
            <a:pPr>
              <a:buFontTx/>
              <a:buChar char="-"/>
            </a:pPr>
            <a:r>
              <a:rPr lang="cs-CZ" dirty="0" smtClean="0"/>
              <a:t>Napodobování</a:t>
            </a:r>
          </a:p>
          <a:p>
            <a:pPr>
              <a:buFontTx/>
              <a:buChar char="-"/>
            </a:pPr>
            <a:r>
              <a:rPr lang="cs-CZ" dirty="0" smtClean="0"/>
              <a:t>Manipulování, laborování a experimentování</a:t>
            </a:r>
          </a:p>
          <a:p>
            <a:pPr>
              <a:buFontTx/>
              <a:buChar char="-"/>
            </a:pPr>
            <a:r>
              <a:rPr lang="cs-CZ" dirty="0" smtClean="0"/>
              <a:t>Vytváření dovedností</a:t>
            </a:r>
          </a:p>
          <a:p>
            <a:pPr>
              <a:buFontTx/>
              <a:buChar char="-"/>
            </a:pPr>
            <a:r>
              <a:rPr lang="cs-CZ" dirty="0" smtClean="0"/>
              <a:t>Produkční metody</a:t>
            </a:r>
          </a:p>
          <a:p>
            <a:pPr>
              <a:buFontTx/>
              <a:buChar char="-"/>
            </a:pP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Metody dle fáze vyučovací hodiny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Motivační</a:t>
            </a:r>
          </a:p>
          <a:p>
            <a:r>
              <a:rPr lang="cs-CZ" dirty="0" smtClean="0"/>
              <a:t>Výkladové</a:t>
            </a:r>
          </a:p>
          <a:p>
            <a:r>
              <a:rPr lang="cs-CZ" dirty="0" smtClean="0"/>
              <a:t>Fixační</a:t>
            </a:r>
          </a:p>
          <a:p>
            <a:endParaRPr lang="cs-CZ" dirty="0"/>
          </a:p>
          <a:p>
            <a:r>
              <a:rPr lang="cs-CZ" dirty="0" smtClean="0"/>
              <a:t>Gramatický </a:t>
            </a:r>
            <a:r>
              <a:rPr lang="cs-CZ" dirty="0" err="1" smtClean="0"/>
              <a:t>vs</a:t>
            </a:r>
            <a:r>
              <a:rPr lang="cs-CZ" dirty="0" smtClean="0"/>
              <a:t> agramatický přístup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557974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Opis a přepis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Příklady cvičení </a:t>
            </a:r>
            <a:r>
              <a:rPr lang="cs-CZ" dirty="0" err="1"/>
              <a:t>opisovacích</a:t>
            </a:r>
            <a:r>
              <a:rPr lang="cs-CZ" dirty="0"/>
              <a:t>, resp. přepisovacích: </a:t>
            </a:r>
            <a:endParaRPr lang="cs-CZ" dirty="0" smtClean="0"/>
          </a:p>
          <a:p>
            <a:r>
              <a:rPr lang="cs-CZ" dirty="0" smtClean="0"/>
              <a:t>2</a:t>
            </a:r>
            <a:r>
              <a:rPr lang="cs-CZ" dirty="0"/>
              <a:t>. roč. Přečtěte si tento článek. Opište první tři věty. </a:t>
            </a:r>
            <a:endParaRPr lang="cs-CZ" dirty="0" smtClean="0"/>
          </a:p>
          <a:p>
            <a:r>
              <a:rPr lang="cs-CZ" dirty="0" smtClean="0"/>
              <a:t>3</a:t>
            </a:r>
            <a:r>
              <a:rPr lang="cs-CZ" dirty="0"/>
              <a:t>. roč. Opište první sloku básně a podtrhněte samohlásky krátké jednou čarou, dlouhé dvojitou čarou: </a:t>
            </a:r>
            <a:r>
              <a:rPr lang="cs-CZ" dirty="0" smtClean="0"/>
              <a:t> </a:t>
            </a:r>
            <a:r>
              <a:rPr lang="cs-CZ" dirty="0"/>
              <a:t>PODZIM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Na </a:t>
            </a:r>
            <a:r>
              <a:rPr lang="cs-CZ" dirty="0"/>
              <a:t>obloze tiše čtu si</a:t>
            </a:r>
            <a:r>
              <a:rPr lang="cs-CZ" dirty="0" smtClean="0"/>
              <a:t>,</a:t>
            </a:r>
          </a:p>
          <a:p>
            <a:pPr marL="0" indent="0">
              <a:buNone/>
            </a:pPr>
            <a:r>
              <a:rPr lang="cs-CZ" dirty="0" smtClean="0"/>
              <a:t> </a:t>
            </a:r>
            <a:r>
              <a:rPr lang="cs-CZ" dirty="0"/>
              <a:t>na jih odlétají husy. </a:t>
            </a:r>
            <a:endParaRPr lang="cs-CZ" dirty="0" smtClean="0"/>
          </a:p>
          <a:p>
            <a:r>
              <a:rPr lang="cs-CZ" dirty="0" smtClean="0"/>
              <a:t>4</a:t>
            </a:r>
            <a:r>
              <a:rPr lang="cs-CZ" dirty="0"/>
              <a:t>. roč. Opište a ve slovech s předponou oddělte předpony: nadbytek, nádraží, nadměrný, nádvoří, nadlidský... </a:t>
            </a:r>
            <a:endParaRPr lang="cs-CZ" dirty="0" smtClean="0"/>
          </a:p>
          <a:p>
            <a:r>
              <a:rPr lang="cs-CZ" dirty="0" smtClean="0"/>
              <a:t>5</a:t>
            </a:r>
            <a:r>
              <a:rPr lang="cs-CZ" dirty="0"/>
              <a:t>. roč. Opište nejdelší souvětí z textu a vyhledejte tvary přídavných jmen. Jednou čarou podtrhněte ta přídavná jména, která se skloňují podle vzoru mladý, dvěma čarami podtrhněte ta, která se skloňují podle vzoru jarní. Nápověda: Souvětí se skládá celkem ze tří vět, nejdelší z nich je první, protože obsahuje několikanásobný podmět. Líbilo se mi dotýkat se nohama rozpukaného dřeva, jít pod poledním sluncem po staré zrušené trati a vědět, že nikdo na celém světě nemá ani tušení, kde právě jsem.</a:t>
            </a:r>
          </a:p>
        </p:txBody>
      </p:sp>
    </p:spTree>
    <p:extLst>
      <p:ext uri="{BB962C8B-B14F-4D97-AF65-F5344CB8AC3E}">
        <p14:creationId xmlns:p14="http://schemas.microsoft.com/office/powerpoint/2010/main" val="62962953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Doplňovací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Příklady cvičení doplňovacích: </a:t>
            </a:r>
            <a:endParaRPr lang="cs-CZ" dirty="0" smtClean="0"/>
          </a:p>
          <a:p>
            <a:r>
              <a:rPr lang="cs-CZ" dirty="0" smtClean="0"/>
              <a:t>2</a:t>
            </a:r>
            <a:r>
              <a:rPr lang="cs-CZ" dirty="0"/>
              <a:t>. roč. Jeník </a:t>
            </a:r>
            <a:r>
              <a:rPr lang="cs-CZ" dirty="0" err="1"/>
              <a:t>um_l</a:t>
            </a:r>
            <a:r>
              <a:rPr lang="cs-CZ" dirty="0"/>
              <a:t> dobře plavat. Krejčí </a:t>
            </a:r>
            <a:r>
              <a:rPr lang="cs-CZ" dirty="0" err="1"/>
              <a:t>m_řil</a:t>
            </a:r>
            <a:r>
              <a:rPr lang="cs-CZ" dirty="0"/>
              <a:t> látku... Doplňte a napište doplněná slova. </a:t>
            </a:r>
            <a:endParaRPr lang="cs-CZ" dirty="0" smtClean="0"/>
          </a:p>
          <a:p>
            <a:r>
              <a:rPr lang="cs-CZ" dirty="0" smtClean="0"/>
              <a:t>3</a:t>
            </a:r>
            <a:r>
              <a:rPr lang="cs-CZ" dirty="0"/>
              <a:t>. roč. tuhá </a:t>
            </a:r>
            <a:r>
              <a:rPr lang="cs-CZ" dirty="0" err="1"/>
              <a:t>z_ma</a:t>
            </a:r>
            <a:r>
              <a:rPr lang="cs-CZ" dirty="0"/>
              <a:t>, </a:t>
            </a:r>
            <a:r>
              <a:rPr lang="cs-CZ" dirty="0" err="1"/>
              <a:t>z_tra</a:t>
            </a:r>
            <a:r>
              <a:rPr lang="cs-CZ" dirty="0"/>
              <a:t> ráno, český </a:t>
            </a:r>
            <a:r>
              <a:rPr lang="cs-CZ" dirty="0" err="1"/>
              <a:t>jaz_k</a:t>
            </a:r>
            <a:r>
              <a:rPr lang="cs-CZ" dirty="0"/>
              <a:t>... Doplňte chybějící písmena a napište. </a:t>
            </a:r>
            <a:endParaRPr lang="cs-CZ" dirty="0" smtClean="0"/>
          </a:p>
          <a:p>
            <a:r>
              <a:rPr lang="cs-CZ" dirty="0" smtClean="0"/>
              <a:t>4</a:t>
            </a:r>
            <a:r>
              <a:rPr lang="cs-CZ" dirty="0"/>
              <a:t>. roč. Občané se pustil_ do stavby autobusové čekárny... Doplňte koncovky příčestí činného. </a:t>
            </a:r>
            <a:endParaRPr lang="cs-CZ" dirty="0" smtClean="0"/>
          </a:p>
          <a:p>
            <a:r>
              <a:rPr lang="cs-CZ" dirty="0" smtClean="0"/>
              <a:t>5</a:t>
            </a:r>
            <a:r>
              <a:rPr lang="cs-CZ" dirty="0"/>
              <a:t>. roč. Doplňte do ukázky vynechaná písmena a odůvodněte pravopis.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PRAČKA </a:t>
            </a:r>
            <a:r>
              <a:rPr lang="cs-CZ" dirty="0"/>
              <a:t>JE VYNÁLEZ STOLETÍ Základním prostředkem k praní </a:t>
            </a:r>
            <a:r>
              <a:rPr lang="cs-CZ" dirty="0" err="1"/>
              <a:t>b_vala</a:t>
            </a:r>
            <a:r>
              <a:rPr lang="cs-CZ" dirty="0"/>
              <a:t> odjakživa voda. Když </a:t>
            </a:r>
            <a:r>
              <a:rPr lang="cs-CZ" dirty="0" err="1"/>
              <a:t>b_la</a:t>
            </a:r>
            <a:r>
              <a:rPr lang="cs-CZ" dirty="0"/>
              <a:t> málo účinná, na pomoc přišel </a:t>
            </a:r>
            <a:r>
              <a:rPr lang="cs-CZ" dirty="0" err="1"/>
              <a:t>p_sek</a:t>
            </a:r>
            <a:r>
              <a:rPr lang="cs-CZ" dirty="0"/>
              <a:t> či </a:t>
            </a:r>
            <a:r>
              <a:rPr lang="cs-CZ" dirty="0" err="1"/>
              <a:t>hl_na</a:t>
            </a:r>
            <a:r>
              <a:rPr lang="cs-CZ" dirty="0"/>
              <a:t>, </a:t>
            </a:r>
            <a:r>
              <a:rPr lang="cs-CZ" dirty="0" err="1" smtClean="0"/>
              <a:t>b_čí</a:t>
            </a:r>
            <a:r>
              <a:rPr lang="cs-CZ" dirty="0" smtClean="0"/>
              <a:t> </a:t>
            </a:r>
            <a:r>
              <a:rPr lang="cs-CZ" dirty="0"/>
              <a:t>žluč, jindy svařené mléko nebo třeba med. Na Antilských ostrovech se dodnes při praní používá kůra </a:t>
            </a:r>
            <a:r>
              <a:rPr lang="cs-CZ" dirty="0" err="1"/>
              <a:t>b_lého</a:t>
            </a:r>
            <a:r>
              <a:rPr lang="cs-CZ" dirty="0"/>
              <a:t> ořešáku. Prádlo se pracně tlouklo </a:t>
            </a:r>
            <a:r>
              <a:rPr lang="cs-CZ" dirty="0" err="1"/>
              <a:t>pálkam</a:t>
            </a:r>
            <a:r>
              <a:rPr lang="cs-CZ" dirty="0"/>
              <a:t>_ a drhlo kartáč_. Celá staletí se také </a:t>
            </a:r>
            <a:r>
              <a:rPr lang="cs-CZ" dirty="0" err="1"/>
              <a:t>právalo</a:t>
            </a:r>
            <a:r>
              <a:rPr lang="cs-CZ" dirty="0"/>
              <a:t> sodou a dřevěným popelem. Až nakonec se objevilo </a:t>
            </a:r>
            <a:r>
              <a:rPr lang="cs-CZ" dirty="0" err="1"/>
              <a:t>m_dlo</a:t>
            </a:r>
            <a:r>
              <a:rPr lang="cs-CZ" dirty="0"/>
              <a:t> a dlouho po něm prací prášky.</a:t>
            </a:r>
          </a:p>
        </p:txBody>
      </p:sp>
    </p:spTree>
    <p:extLst>
      <p:ext uri="{BB962C8B-B14F-4D97-AF65-F5344CB8AC3E}">
        <p14:creationId xmlns:p14="http://schemas.microsoft.com/office/powerpoint/2010/main" val="69107544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Odměňovací cvičení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Příklady cvičení obměňovacích: </a:t>
            </a:r>
            <a:endParaRPr lang="cs-CZ" dirty="0" smtClean="0"/>
          </a:p>
          <a:p>
            <a:r>
              <a:rPr lang="cs-CZ" dirty="0" smtClean="0"/>
              <a:t>2</a:t>
            </a:r>
            <a:r>
              <a:rPr lang="cs-CZ" dirty="0"/>
              <a:t>. roč. Zahradník zalévá záhon. ... Věty obměňte tak, aby </a:t>
            </a:r>
            <a:r>
              <a:rPr lang="cs-CZ" dirty="0" err="1"/>
              <a:t>podtr</a:t>
            </a:r>
            <a:r>
              <a:rPr lang="cs-CZ" dirty="0"/>
              <a:t>- </a:t>
            </a:r>
            <a:r>
              <a:rPr lang="cs-CZ" dirty="0" err="1"/>
              <a:t>žená</a:t>
            </a:r>
            <a:r>
              <a:rPr lang="cs-CZ" dirty="0"/>
              <a:t> slova označovala více osob nebo věcí. </a:t>
            </a:r>
            <a:endParaRPr lang="cs-CZ" dirty="0" smtClean="0"/>
          </a:p>
          <a:p>
            <a:r>
              <a:rPr lang="cs-CZ" dirty="0" smtClean="0"/>
              <a:t>3</a:t>
            </a:r>
            <a:r>
              <a:rPr lang="cs-CZ" dirty="0"/>
              <a:t>. roč. V Mladé Boleslavi se vyrábějí automobily. … Převeďte vlastní jména měst do l. pádu a napište je. </a:t>
            </a:r>
            <a:endParaRPr lang="cs-CZ" dirty="0" smtClean="0"/>
          </a:p>
          <a:p>
            <a:r>
              <a:rPr lang="cs-CZ" dirty="0" smtClean="0"/>
              <a:t>4</a:t>
            </a:r>
            <a:r>
              <a:rPr lang="cs-CZ" dirty="0"/>
              <a:t>. roč. Přátele vítáme upřímnými (slovo). Podstatná jména v závorkách uveďte v náležitých tvarech. </a:t>
            </a:r>
            <a:endParaRPr lang="cs-CZ" dirty="0" smtClean="0"/>
          </a:p>
          <a:p>
            <a:r>
              <a:rPr lang="cs-CZ" dirty="0" smtClean="0"/>
              <a:t>5</a:t>
            </a:r>
            <a:r>
              <a:rPr lang="cs-CZ" dirty="0"/>
              <a:t>. roč. Připomeňte si, co víte o shodě přísudku s podmětem. Pak převádějte následující věty do množného čísla.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DETEKTIV </a:t>
            </a:r>
            <a:r>
              <a:rPr lang="cs-CZ" dirty="0"/>
              <a:t>NEZKLAMAL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Telefon </a:t>
            </a:r>
            <a:r>
              <a:rPr lang="cs-CZ" dirty="0"/>
              <a:t>zvonil. Zvonek drnčel. Policista uvažoval. </a:t>
            </a:r>
            <a:r>
              <a:rPr lang="cs-CZ" dirty="0" err="1"/>
              <a:t>Zbabě</a:t>
            </a:r>
            <a:r>
              <a:rPr lang="cs-CZ" dirty="0"/>
              <a:t>- </a:t>
            </a:r>
            <a:r>
              <a:rPr lang="cs-CZ" dirty="0" err="1"/>
              <a:t>lec</a:t>
            </a:r>
            <a:r>
              <a:rPr lang="cs-CZ" dirty="0"/>
              <a:t> se nepodepsal. Výpadek elektřiny se opakoval. Lampa nesvítila. Světlo zhaslo. Zásilka se opozdila. Kolega se pousmál. Výpověď se lišila. Podezření se potvrdilo. Soused lhal. Záhada se vyřešila.</a:t>
            </a:r>
          </a:p>
        </p:txBody>
      </p:sp>
    </p:spTree>
    <p:extLst>
      <p:ext uri="{BB962C8B-B14F-4D97-AF65-F5344CB8AC3E}">
        <p14:creationId xmlns:p14="http://schemas.microsoft.com/office/powerpoint/2010/main" val="24612328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Didaktická metoda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Didaktika?</a:t>
            </a:r>
          </a:p>
          <a:p>
            <a:endParaRPr lang="cs-CZ" dirty="0"/>
          </a:p>
          <a:p>
            <a:r>
              <a:rPr lang="cs-CZ" dirty="0" smtClean="0"/>
              <a:t>Metoda?</a:t>
            </a:r>
          </a:p>
          <a:p>
            <a:endParaRPr lang="cs-CZ" dirty="0"/>
          </a:p>
          <a:p>
            <a:r>
              <a:rPr lang="cs-CZ" dirty="0" smtClean="0"/>
              <a:t>Didaktická metoda?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0646677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Substituce a transformace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Cvičením substitučním a transformačním je společné to, že je jeden jazykový prostředek nahrazován jazykovým prostředkem jiným. Při substituci nedochází ke změně konstrukce věty nebo slovního spojení, při transformaci ano. Substituce je i kladení otázek na větné členy.</a:t>
            </a:r>
          </a:p>
        </p:txBody>
      </p:sp>
    </p:spTree>
    <p:extLst>
      <p:ext uri="{BB962C8B-B14F-4D97-AF65-F5344CB8AC3E}">
        <p14:creationId xmlns:p14="http://schemas.microsoft.com/office/powerpoint/2010/main" val="134308138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 substituční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Příklady cvičení substitučních: </a:t>
            </a:r>
            <a:endParaRPr lang="cs-CZ" dirty="0" smtClean="0"/>
          </a:p>
          <a:p>
            <a:r>
              <a:rPr lang="cs-CZ" dirty="0" smtClean="0"/>
              <a:t>2</a:t>
            </a:r>
            <a:r>
              <a:rPr lang="cs-CZ" dirty="0"/>
              <a:t>. roč. světlo, velký, noc, ano, mlčí … K daným slovům uveďte slova opačného významu. </a:t>
            </a:r>
            <a:endParaRPr lang="cs-CZ" dirty="0" smtClean="0"/>
          </a:p>
          <a:p>
            <a:r>
              <a:rPr lang="cs-CZ" dirty="0" smtClean="0"/>
              <a:t>3</a:t>
            </a:r>
            <a:r>
              <a:rPr lang="cs-CZ" dirty="0"/>
              <a:t>. roč. Na obloze září ohnivé slunce. … V každé větě najděte základní skladební dvojici. (Kdo, co září? Září slunce. Substituujeme podmět otázkou na něj.) </a:t>
            </a:r>
            <a:endParaRPr lang="cs-CZ" dirty="0" smtClean="0"/>
          </a:p>
          <a:p>
            <a:r>
              <a:rPr lang="cs-CZ" dirty="0" smtClean="0"/>
              <a:t>4</a:t>
            </a:r>
            <a:r>
              <a:rPr lang="cs-CZ" dirty="0"/>
              <a:t>. roč. My vůbec nepotřebujeme nutit lidi, aby se </a:t>
            </a:r>
            <a:r>
              <a:rPr lang="cs-CZ" dirty="0" err="1"/>
              <a:t>vyžvejkli</a:t>
            </a:r>
            <a:r>
              <a:rPr lang="cs-CZ" dirty="0"/>
              <a:t>. Stejnak to dovedou i bez nás. ... Nespisovná slova nahraďte spisovnými. </a:t>
            </a:r>
            <a:endParaRPr lang="cs-CZ" dirty="0" smtClean="0"/>
          </a:p>
          <a:p>
            <a:r>
              <a:rPr lang="cs-CZ" dirty="0" smtClean="0"/>
              <a:t>5</a:t>
            </a:r>
            <a:r>
              <a:rPr lang="cs-CZ" dirty="0"/>
              <a:t>. roč. Nahrazujte slovesa, která se zbytečně opakují. Včera mi rodiče řekli, že v neděli pojedeme k babičce na jižní Moravu. Divil jsem se, proč mi to neřekli dřív. Pak ještě řekli, že u babičky právě bude pouť. Řekl jsem: „Tak to pojedu rád!“</a:t>
            </a:r>
          </a:p>
        </p:txBody>
      </p:sp>
    </p:spTree>
    <p:extLst>
      <p:ext uri="{BB962C8B-B14F-4D97-AF65-F5344CB8AC3E}">
        <p14:creationId xmlns:p14="http://schemas.microsoft.com/office/powerpoint/2010/main" val="152383675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 transformační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Příklady cvičení transformačních: </a:t>
            </a:r>
            <a:endParaRPr lang="cs-CZ" dirty="0" smtClean="0"/>
          </a:p>
          <a:p>
            <a:r>
              <a:rPr lang="cs-CZ" dirty="0" smtClean="0"/>
              <a:t>3</a:t>
            </a:r>
            <a:r>
              <a:rPr lang="cs-CZ" dirty="0"/>
              <a:t>. roč. Ráno jsem šel do školy. Našel jsem před naším domem peněženku. ... Spojte věty v souvětí. (Ve vyšších ročnících je možno přidat další úkol: Vyjádřete obsah souvětí jednoduchou větou – Cestou do školy jsem našel peněženku.) </a:t>
            </a:r>
            <a:endParaRPr lang="cs-CZ" dirty="0" smtClean="0"/>
          </a:p>
          <a:p>
            <a:r>
              <a:rPr lang="cs-CZ" dirty="0" smtClean="0"/>
              <a:t>4</a:t>
            </a:r>
            <a:r>
              <a:rPr lang="cs-CZ" dirty="0"/>
              <a:t>. roč. Učitel se ptal žáka, kdo mu vypracoval domácí úkol. ... Upravte řeč nepřímou na přímou a napište ji.</a:t>
            </a:r>
          </a:p>
        </p:txBody>
      </p:sp>
    </p:spTree>
    <p:extLst>
      <p:ext uri="{BB962C8B-B14F-4D97-AF65-F5344CB8AC3E}">
        <p14:creationId xmlns:p14="http://schemas.microsoft.com/office/powerpoint/2010/main" val="330065984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Všestranný jazykový rozbor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Práce s všestrannými jazykovými rozbory je náročná, neboť předpokládá promyšlený postup a určitou techniku práce. Výsledkem je rozvoj vyjadřovacích schopností žáků, a tím pádem i vyšší kvalita jejich vědomostí. Pro urychlení prací s všestrannými jazykovými rozbory se využívá schémat, grafů, podtrhávání...</a:t>
            </a:r>
          </a:p>
        </p:txBody>
      </p:sp>
    </p:spTree>
    <p:extLst>
      <p:ext uri="{BB962C8B-B14F-4D97-AF65-F5344CB8AC3E}">
        <p14:creationId xmlns:p14="http://schemas.microsoft.com/office/powerpoint/2010/main" val="385146386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2. třída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Jmenujte </a:t>
            </a:r>
            <a:r>
              <a:rPr lang="cs-CZ" dirty="0"/>
              <a:t>různé věci, které se vyrábějí ze dřeva. </a:t>
            </a:r>
            <a:endParaRPr lang="cs-CZ" dirty="0" smtClean="0"/>
          </a:p>
          <a:p>
            <a:r>
              <a:rPr lang="cs-CZ" dirty="0" smtClean="0"/>
              <a:t>Zapisujte </a:t>
            </a:r>
            <a:r>
              <a:rPr lang="cs-CZ" dirty="0"/>
              <a:t>je. </a:t>
            </a:r>
            <a:endParaRPr lang="cs-CZ" dirty="0" smtClean="0"/>
          </a:p>
          <a:p>
            <a:r>
              <a:rPr lang="cs-CZ" dirty="0" smtClean="0"/>
              <a:t> </a:t>
            </a:r>
            <a:r>
              <a:rPr lang="cs-CZ" dirty="0"/>
              <a:t>Hledejte k nim slovo s nadřazeným významem</a:t>
            </a:r>
            <a:r>
              <a:rPr lang="cs-CZ" dirty="0" smtClean="0"/>
              <a:t>.</a:t>
            </a:r>
          </a:p>
          <a:p>
            <a:r>
              <a:rPr lang="cs-CZ" dirty="0" smtClean="0"/>
              <a:t>Vyberte </a:t>
            </a:r>
            <a:r>
              <a:rPr lang="cs-CZ" dirty="0"/>
              <a:t>nejdelší a nejkratší slovo</a:t>
            </a:r>
            <a:r>
              <a:rPr lang="cs-CZ" dirty="0" smtClean="0"/>
              <a:t>.</a:t>
            </a:r>
          </a:p>
          <a:p>
            <a:r>
              <a:rPr lang="cs-CZ" dirty="0" smtClean="0"/>
              <a:t>Vyznačte </a:t>
            </a:r>
            <a:r>
              <a:rPr lang="cs-CZ" dirty="0"/>
              <a:t>hláskovou a slabičnou stavbu obou slov</a:t>
            </a:r>
            <a:r>
              <a:rPr lang="cs-CZ" dirty="0" smtClean="0"/>
              <a:t>.</a:t>
            </a:r>
          </a:p>
          <a:p>
            <a:r>
              <a:rPr lang="cs-CZ" dirty="0" smtClean="0"/>
              <a:t>Vypište </a:t>
            </a:r>
            <a:r>
              <a:rPr lang="cs-CZ" dirty="0"/>
              <a:t>slovo, které obsahuje nejvíc měkkých souhlásek/tvrdých souhlásek. </a:t>
            </a:r>
            <a:endParaRPr lang="cs-CZ" dirty="0" smtClean="0"/>
          </a:p>
          <a:p>
            <a:r>
              <a:rPr lang="cs-CZ" dirty="0" smtClean="0"/>
              <a:t>Podtrhněte </a:t>
            </a:r>
            <a:r>
              <a:rPr lang="cs-CZ" dirty="0"/>
              <a:t>vlnovkou slova, v nichž je y/ý po tvrdých souhláskách/rovně slova, v nichž je i/í po tvrdých souhláskách.</a:t>
            </a:r>
          </a:p>
        </p:txBody>
      </p:sp>
    </p:spTree>
    <p:extLst>
      <p:ext uri="{BB962C8B-B14F-4D97-AF65-F5344CB8AC3E}">
        <p14:creationId xmlns:p14="http://schemas.microsoft.com/office/powerpoint/2010/main" val="104373638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3. třída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Rozlište v článku věty jednoduché a souvětí</a:t>
            </a:r>
            <a:r>
              <a:rPr lang="cs-CZ" dirty="0" smtClean="0"/>
              <a:t>.</a:t>
            </a:r>
          </a:p>
          <a:p>
            <a:r>
              <a:rPr lang="cs-CZ" dirty="0" smtClean="0"/>
              <a:t>Vyhledejte </a:t>
            </a:r>
            <a:r>
              <a:rPr lang="cs-CZ" dirty="0"/>
              <a:t>nejdelší souvětí, v něm určete počet vět a najděte spojovací výrazy. </a:t>
            </a:r>
            <a:endParaRPr lang="cs-CZ" dirty="0" smtClean="0"/>
          </a:p>
          <a:p>
            <a:r>
              <a:rPr lang="cs-CZ" dirty="0" smtClean="0"/>
              <a:t>Odůvodněte </a:t>
            </a:r>
            <a:r>
              <a:rPr lang="cs-CZ" dirty="0"/>
              <a:t>psaní čárek</a:t>
            </a:r>
            <a:r>
              <a:rPr lang="cs-CZ" dirty="0" smtClean="0"/>
              <a:t>.</a:t>
            </a:r>
          </a:p>
          <a:p>
            <a:r>
              <a:rPr lang="cs-CZ" dirty="0" smtClean="0"/>
              <a:t>Naznačte </a:t>
            </a:r>
            <a:r>
              <a:rPr lang="cs-CZ" dirty="0"/>
              <a:t>stavbu souvětí</a:t>
            </a:r>
            <a:r>
              <a:rPr lang="cs-CZ" dirty="0" smtClean="0"/>
              <a:t>.</a:t>
            </a:r>
          </a:p>
          <a:p>
            <a:r>
              <a:rPr lang="cs-CZ" dirty="0" smtClean="0"/>
              <a:t>Vyskytlo </a:t>
            </a:r>
            <a:r>
              <a:rPr lang="cs-CZ" dirty="0"/>
              <a:t>se v textu slovo, ve kterém se liší počet hlásek od počtu písmen? </a:t>
            </a:r>
            <a:endParaRPr lang="cs-CZ" dirty="0" smtClean="0"/>
          </a:p>
          <a:p>
            <a:r>
              <a:rPr lang="cs-CZ" dirty="0" smtClean="0"/>
              <a:t>Zdůvodněte </a:t>
            </a:r>
            <a:r>
              <a:rPr lang="cs-CZ" dirty="0"/>
              <a:t>pravopis slov,</a:t>
            </a:r>
          </a:p>
        </p:txBody>
      </p:sp>
    </p:spTree>
    <p:extLst>
      <p:ext uri="{BB962C8B-B14F-4D97-AF65-F5344CB8AC3E}">
        <p14:creationId xmlns:p14="http://schemas.microsoft.com/office/powerpoint/2010/main" val="34591747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5. třída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Výchozí text: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První </a:t>
            </a:r>
            <a:r>
              <a:rPr lang="cs-CZ" dirty="0"/>
              <a:t>pračka se </a:t>
            </a:r>
            <a:r>
              <a:rPr lang="cs-CZ" dirty="0" err="1"/>
              <a:t>ob_vila</a:t>
            </a:r>
            <a:r>
              <a:rPr lang="cs-CZ" dirty="0"/>
              <a:t> se Spojených státech amerických v roce 1856. Elektrickou pračku </a:t>
            </a:r>
            <a:r>
              <a:rPr lang="cs-CZ" dirty="0" err="1"/>
              <a:t>v_nalezl</a:t>
            </a:r>
            <a:r>
              <a:rPr lang="cs-CZ" dirty="0"/>
              <a:t> v roce 1894 Nikola Tesla. První prací prášek byl </a:t>
            </a:r>
            <a:r>
              <a:rPr lang="cs-CZ" dirty="0" err="1"/>
              <a:t>v_roben</a:t>
            </a:r>
            <a:r>
              <a:rPr lang="cs-CZ" dirty="0"/>
              <a:t> v Německu v roce 1916. Podnětem k jeho vzniku byl nedostatek tuků na výrobu mýdla v letech první světové války. Dnešní prací prášky tvoří směs_ několika složek, které </a:t>
            </a:r>
            <a:r>
              <a:rPr lang="cs-CZ" dirty="0" err="1"/>
              <a:t>p_sob</a:t>
            </a:r>
            <a:r>
              <a:rPr lang="cs-CZ" dirty="0"/>
              <a:t>_ společně. Například enzym_ </a:t>
            </a:r>
            <a:r>
              <a:rPr lang="cs-CZ" b="1" dirty="0"/>
              <a:t>rozrušují</a:t>
            </a:r>
            <a:r>
              <a:rPr lang="cs-CZ" dirty="0"/>
              <a:t> tuky a </a:t>
            </a:r>
            <a:r>
              <a:rPr lang="cs-CZ" b="1" dirty="0"/>
              <a:t>odstraňují</a:t>
            </a:r>
            <a:r>
              <a:rPr lang="cs-CZ" dirty="0"/>
              <a:t> mastné skvrny, jiné látky prádlo </a:t>
            </a:r>
            <a:r>
              <a:rPr lang="cs-CZ" dirty="0" err="1"/>
              <a:t>v_bělí</a:t>
            </a:r>
            <a:r>
              <a:rPr lang="cs-CZ" dirty="0"/>
              <a:t> a </a:t>
            </a:r>
            <a:r>
              <a:rPr lang="cs-CZ" b="1" dirty="0"/>
              <a:t>oživí</a:t>
            </a:r>
            <a:r>
              <a:rPr lang="cs-CZ" dirty="0"/>
              <a:t> jeho </a:t>
            </a:r>
            <a:r>
              <a:rPr lang="cs-CZ" dirty="0" err="1"/>
              <a:t>barv</a:t>
            </a:r>
            <a:r>
              <a:rPr lang="cs-CZ" dirty="0"/>
              <a:t>_. Prací přípravky </a:t>
            </a:r>
            <a:r>
              <a:rPr lang="cs-CZ" b="1" dirty="0"/>
              <a:t>ušetří</a:t>
            </a:r>
            <a:r>
              <a:rPr lang="cs-CZ" dirty="0"/>
              <a:t> dnešním hospodyňkám hodně </a:t>
            </a:r>
            <a:r>
              <a:rPr lang="cs-CZ" dirty="0" err="1"/>
              <a:t>prá</a:t>
            </a:r>
            <a:r>
              <a:rPr lang="cs-CZ" dirty="0"/>
              <a:t>- </a:t>
            </a:r>
            <a:r>
              <a:rPr lang="cs-CZ" dirty="0" err="1"/>
              <a:t>ce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r>
              <a:rPr lang="cs-CZ" dirty="0" smtClean="0"/>
              <a:t> </a:t>
            </a:r>
            <a:r>
              <a:rPr lang="cs-CZ" dirty="0"/>
              <a:t>(Podle časopisu 100+1 zahraniční zajímavost)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Úkoly </a:t>
            </a:r>
            <a:r>
              <a:rPr lang="cs-CZ" dirty="0"/>
              <a:t>k výchozími textu: – Doplňte vynechaná písmena; pravopis odůvodněte. – Porovnejte čtyři zvýrazněné slovesné tvary, určete u nich osobu, číslo, způsob a čas. – Vysvětlete, proč je na konci slovesných tvarů vždy písmeno měkké í. – Vypište všechna slova příbuzná se slovesy prát a pracovat. Která převažují? – Najděte v textu vlastní jména a zamyslete se nad jejich pravopisem.</a:t>
            </a:r>
          </a:p>
        </p:txBody>
      </p:sp>
    </p:spTree>
    <p:extLst>
      <p:ext uri="{BB962C8B-B14F-4D97-AF65-F5344CB8AC3E}">
        <p14:creationId xmlns:p14="http://schemas.microsoft.com/office/powerpoint/2010/main" val="376578087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Aktivizující metody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cs-CZ" dirty="0" smtClean="0"/>
              <a:t>Metody diskusní</a:t>
            </a:r>
          </a:p>
          <a:p>
            <a:pPr>
              <a:buFontTx/>
              <a:buChar char="-"/>
            </a:pPr>
            <a:r>
              <a:rPr lang="cs-CZ" dirty="0" smtClean="0"/>
              <a:t>Metody heuristické</a:t>
            </a:r>
          </a:p>
          <a:p>
            <a:pPr>
              <a:buFontTx/>
              <a:buChar char="-"/>
            </a:pPr>
            <a:r>
              <a:rPr lang="cs-CZ" dirty="0" smtClean="0"/>
              <a:t>Metody situační</a:t>
            </a:r>
          </a:p>
          <a:p>
            <a:pPr>
              <a:buFontTx/>
              <a:buChar char="-"/>
            </a:pPr>
            <a:r>
              <a:rPr lang="cs-CZ" dirty="0" smtClean="0"/>
              <a:t>Metody inscenační</a:t>
            </a:r>
          </a:p>
          <a:p>
            <a:pPr>
              <a:buFontTx/>
              <a:buChar char="-"/>
            </a:pPr>
            <a:r>
              <a:rPr lang="cs-CZ" dirty="0" smtClean="0"/>
              <a:t>Didaktické hry</a:t>
            </a:r>
            <a:endParaRPr lang="cs-CZ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Komplexní výukové metody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FontTx/>
              <a:buChar char="-"/>
            </a:pPr>
            <a:r>
              <a:rPr lang="cs-CZ" dirty="0" smtClean="0"/>
              <a:t>Frontální výuka</a:t>
            </a:r>
          </a:p>
          <a:p>
            <a:pPr>
              <a:buFontTx/>
              <a:buChar char="-"/>
            </a:pPr>
            <a:r>
              <a:rPr lang="cs-CZ" dirty="0" smtClean="0"/>
              <a:t>Skupinová a kooperativní výuka</a:t>
            </a:r>
          </a:p>
          <a:p>
            <a:pPr>
              <a:buFontTx/>
              <a:buChar char="-"/>
            </a:pPr>
            <a:r>
              <a:rPr lang="cs-CZ" dirty="0" smtClean="0"/>
              <a:t>Partnerská výuka</a:t>
            </a:r>
          </a:p>
          <a:p>
            <a:pPr>
              <a:buFontTx/>
              <a:buChar char="-"/>
            </a:pPr>
            <a:r>
              <a:rPr lang="cs-CZ" dirty="0" smtClean="0"/>
              <a:t>Individuální a individualizovaná výuka, samostatná práce</a:t>
            </a:r>
          </a:p>
          <a:p>
            <a:pPr>
              <a:buFontTx/>
              <a:buChar char="-"/>
            </a:pPr>
            <a:r>
              <a:rPr lang="cs-CZ" dirty="0" smtClean="0"/>
              <a:t>Kritické myšlení</a:t>
            </a:r>
          </a:p>
          <a:p>
            <a:pPr>
              <a:buFontTx/>
              <a:buChar char="-"/>
            </a:pPr>
            <a:r>
              <a:rPr lang="cs-CZ" dirty="0" smtClean="0"/>
              <a:t>Projektová výuka</a:t>
            </a:r>
          </a:p>
          <a:p>
            <a:pPr>
              <a:buFontTx/>
              <a:buChar char="-"/>
            </a:pPr>
            <a:r>
              <a:rPr lang="cs-CZ" dirty="0" smtClean="0"/>
              <a:t>Výuka dramatem</a:t>
            </a:r>
          </a:p>
          <a:p>
            <a:pPr>
              <a:buFontTx/>
              <a:buChar char="-"/>
            </a:pPr>
            <a:r>
              <a:rPr lang="cs-CZ" dirty="0" smtClean="0"/>
              <a:t>Otevřené učení</a:t>
            </a:r>
          </a:p>
          <a:p>
            <a:pPr>
              <a:buFontTx/>
              <a:buChar char="-"/>
            </a:pPr>
            <a:r>
              <a:rPr lang="cs-CZ" dirty="0" smtClean="0"/>
              <a:t>Učení v životních situacích</a:t>
            </a:r>
          </a:p>
          <a:p>
            <a:pPr>
              <a:buFontTx/>
              <a:buChar char="-"/>
            </a:pPr>
            <a:r>
              <a:rPr lang="cs-CZ" dirty="0" smtClean="0"/>
              <a:t>Televizní výuka a výuka podporovaná počítačem</a:t>
            </a:r>
          </a:p>
          <a:p>
            <a:pPr>
              <a:buFontTx/>
              <a:buChar char="-"/>
            </a:pPr>
            <a:r>
              <a:rPr lang="cs-CZ" dirty="0" err="1" smtClean="0"/>
              <a:t>Sugestopedie</a:t>
            </a:r>
            <a:r>
              <a:rPr lang="cs-CZ" dirty="0" smtClean="0"/>
              <a:t> a </a:t>
            </a:r>
            <a:r>
              <a:rPr lang="cs-CZ" dirty="0" err="1" smtClean="0"/>
              <a:t>superlearning</a:t>
            </a:r>
            <a:endParaRPr lang="cs-CZ" dirty="0" smtClean="0"/>
          </a:p>
          <a:p>
            <a:pPr>
              <a:buFontTx/>
              <a:buChar char="-"/>
            </a:pPr>
            <a:r>
              <a:rPr lang="cs-CZ" dirty="0"/>
              <a:t>H</a:t>
            </a:r>
            <a:r>
              <a:rPr lang="cs-CZ" dirty="0" smtClean="0"/>
              <a:t>ypnopedie</a:t>
            </a:r>
            <a:endParaRPr lang="cs-CZ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cs-CZ" sz="4800" b="1" dirty="0" smtClean="0"/>
          </a:p>
          <a:p>
            <a:pPr algn="ctr">
              <a:buNone/>
            </a:pPr>
            <a:r>
              <a:rPr lang="cs-CZ" sz="4800" b="1" dirty="0" smtClean="0"/>
              <a:t>Didaktické metody ve vyučování cizího jazyka</a:t>
            </a:r>
            <a:endParaRPr lang="cs-CZ" sz="48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Definice – jedna z mnoha…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 marL="431800" indent="-323850">
              <a:buClr>
                <a:srgbClr val="0E594D"/>
              </a:buClr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cs-CZ" dirty="0" smtClean="0"/>
              <a:t>„Vyučovací metoda v užším slova smyslu je v podstatě druh a způsob činnosti učitele a žáka.“ </a:t>
            </a:r>
            <a:r>
              <a:rPr lang="cs-CZ" b="1" dirty="0" smtClean="0"/>
              <a:t>J. A. Komenský</a:t>
            </a:r>
          </a:p>
          <a:p>
            <a:pPr marL="431800" indent="-323850">
              <a:buClr>
                <a:srgbClr val="0E594D"/>
              </a:buClr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cs-CZ" dirty="0" smtClean="0"/>
              <a:t>„Způsob  vyučování; charakterizuje činnost učitele vedoucího žáka k dosažení stanovených vzdělávacích cílů.“ </a:t>
            </a:r>
            <a:r>
              <a:rPr lang="cs-CZ" b="1" dirty="0" smtClean="0"/>
              <a:t>Pedagogický slovník</a:t>
            </a:r>
          </a:p>
          <a:p>
            <a:pPr marL="431800" indent="-323850">
              <a:buClr>
                <a:srgbClr val="0E594D"/>
              </a:buClr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cs-CZ" dirty="0" smtClean="0"/>
              <a:t>„Způsob, jakým učitel organizuje proces osvojování nových vědomostí a dovedností žáků.“ </a:t>
            </a:r>
            <a:r>
              <a:rPr lang="cs-CZ" b="1" dirty="0" err="1" smtClean="0"/>
              <a:t>Šimoník</a:t>
            </a:r>
            <a:endParaRPr lang="cs-CZ" b="1" dirty="0" smtClean="0"/>
          </a:p>
          <a:p>
            <a:pPr marL="431800" indent="-323850">
              <a:buClr>
                <a:srgbClr val="0E594D"/>
              </a:buClr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cs-CZ" dirty="0" smtClean="0"/>
              <a:t>„Koordinovaný systém vyučovacích činností učitele a učebních aktivit žáků, který je zaměřen na dosažení výchovně vzdělávacích cílů.“ </a:t>
            </a:r>
            <a:r>
              <a:rPr lang="cs-CZ" b="1" dirty="0" smtClean="0"/>
              <a:t>Maňák</a:t>
            </a:r>
          </a:p>
          <a:p>
            <a:pPr marL="431800" indent="-323850">
              <a:buClr>
                <a:srgbClr val="0E594D"/>
              </a:buClr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cs-CZ" dirty="0" smtClean="0"/>
              <a:t>„Způsob společné činnosti učitele a žáků vedoucí k dosažení plánovaných  výukových cílů.“ </a:t>
            </a:r>
            <a:r>
              <a:rPr lang="cs-CZ" b="1" dirty="0" err="1" smtClean="0"/>
              <a:t>Nelešovská</a:t>
            </a:r>
            <a:r>
              <a:rPr lang="cs-CZ" b="1" dirty="0" smtClean="0"/>
              <a:t>, Spáčilová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Historie výuky cizích jazyků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Latina</a:t>
            </a:r>
          </a:p>
          <a:p>
            <a:r>
              <a:rPr lang="cs-CZ" dirty="0" smtClean="0"/>
              <a:t>Ferdinand de </a:t>
            </a:r>
            <a:r>
              <a:rPr lang="cs-CZ" dirty="0" err="1" smtClean="0"/>
              <a:t>Saussure</a:t>
            </a:r>
            <a:endParaRPr lang="cs-CZ" dirty="0" smtClean="0"/>
          </a:p>
          <a:p>
            <a:r>
              <a:rPr lang="cs-CZ" dirty="0"/>
              <a:t>Komunikační kompetence je dále rozvíjena, zejména pro potřeby </a:t>
            </a:r>
            <a:r>
              <a:rPr lang="cs-CZ" i="1" u="sng" dirty="0"/>
              <a:t>Společného evropského referenčního rámce pro jazyky</a:t>
            </a:r>
            <a:r>
              <a:rPr lang="cs-CZ" dirty="0"/>
              <a:t> (2002), </a:t>
            </a:r>
            <a:r>
              <a:rPr lang="cs-CZ" dirty="0" smtClean="0"/>
              <a:t>Jan </a:t>
            </a:r>
            <a:r>
              <a:rPr lang="cs-CZ" dirty="0"/>
              <a:t>Van </a:t>
            </a:r>
            <a:r>
              <a:rPr lang="cs-CZ" dirty="0" err="1"/>
              <a:t>Eke</a:t>
            </a:r>
            <a:r>
              <a:rPr lang="cs-CZ" dirty="0"/>
              <a:t> stanovil šest základních komponentů komunikační kompetence, dále pak způsobilosti:</a:t>
            </a:r>
          </a:p>
          <a:p>
            <a:r>
              <a:rPr lang="cs-CZ" dirty="0"/>
              <a:t>lingvistická kompetence,</a:t>
            </a:r>
          </a:p>
          <a:p>
            <a:r>
              <a:rPr lang="cs-CZ" dirty="0"/>
              <a:t>sociolingvistická kompetence,</a:t>
            </a:r>
          </a:p>
          <a:p>
            <a:r>
              <a:rPr lang="cs-CZ" dirty="0"/>
              <a:t>diskusní kompetence,</a:t>
            </a:r>
          </a:p>
          <a:p>
            <a:r>
              <a:rPr lang="cs-CZ" dirty="0"/>
              <a:t>strategická kompetence,</a:t>
            </a:r>
          </a:p>
          <a:p>
            <a:r>
              <a:rPr lang="cs-CZ" dirty="0" err="1"/>
              <a:t>sociokulturní</a:t>
            </a:r>
            <a:r>
              <a:rPr lang="cs-CZ" dirty="0"/>
              <a:t> kompetence,</a:t>
            </a:r>
          </a:p>
          <a:p>
            <a:r>
              <a:rPr lang="cs-CZ" dirty="0"/>
              <a:t>sociální nebo společenská kompetence.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Klasifikace metodických koncepcí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err="1" smtClean="0"/>
              <a:t>Richards</a:t>
            </a:r>
            <a:r>
              <a:rPr lang="cs-CZ" dirty="0" smtClean="0"/>
              <a:t> a </a:t>
            </a:r>
            <a:r>
              <a:rPr lang="cs-CZ" dirty="0" err="1" smtClean="0"/>
              <a:t>Rogers</a:t>
            </a:r>
            <a:r>
              <a:rPr lang="cs-CZ" dirty="0" smtClean="0"/>
              <a:t> definují metodu jazykového vyučování takto:</a:t>
            </a:r>
          </a:p>
          <a:p>
            <a:pPr>
              <a:buNone/>
            </a:pPr>
            <a:r>
              <a:rPr lang="cs-CZ" i="1" dirty="0" smtClean="0"/>
              <a:t>Je potřeba ji posuzovat ze tří hledisek, pokud tyto premisy nebudou splněny, nelze hovořit o metodě, ale spíše o technice nebo přístupu</a:t>
            </a:r>
          </a:p>
          <a:p>
            <a:pPr marL="514350" indent="-514350">
              <a:buAutoNum type="alphaLcParenR"/>
            </a:pPr>
            <a:r>
              <a:rPr lang="cs-CZ" b="1" dirty="0" smtClean="0"/>
              <a:t>přístup (</a:t>
            </a:r>
            <a:r>
              <a:rPr lang="cs-CZ" b="1" dirty="0" err="1" smtClean="0"/>
              <a:t>approach</a:t>
            </a:r>
            <a:r>
              <a:rPr lang="cs-CZ" b="1" dirty="0" smtClean="0"/>
              <a:t>) </a:t>
            </a:r>
            <a:r>
              <a:rPr lang="cs-CZ" dirty="0" smtClean="0"/>
              <a:t>– vlastní podstata teorie jazyka a jeho učení</a:t>
            </a:r>
          </a:p>
          <a:p>
            <a:pPr marL="514350" indent="-514350">
              <a:buAutoNum type="alphaLcParenR"/>
            </a:pPr>
            <a:r>
              <a:rPr lang="cs-CZ" b="1" dirty="0" smtClean="0"/>
              <a:t>forma (design) </a:t>
            </a:r>
            <a:r>
              <a:rPr lang="cs-CZ" dirty="0" smtClean="0"/>
              <a:t>– potřeba vymezení globálních a konkrétních cílů, činností vyučování, role účastníků a učebních materiálů</a:t>
            </a:r>
          </a:p>
          <a:p>
            <a:pPr marL="514350" indent="-514350">
              <a:buAutoNum type="alphaLcParenR"/>
            </a:pPr>
            <a:r>
              <a:rPr lang="cs-CZ" b="1" dirty="0" smtClean="0"/>
              <a:t>postup (</a:t>
            </a:r>
            <a:r>
              <a:rPr lang="cs-CZ" b="1" dirty="0" err="1" smtClean="0"/>
              <a:t>procedure</a:t>
            </a:r>
            <a:r>
              <a:rPr lang="cs-CZ" b="1" dirty="0" smtClean="0"/>
              <a:t>) </a:t>
            </a:r>
            <a:r>
              <a:rPr lang="cs-CZ" dirty="0" smtClean="0"/>
              <a:t>– aplikace samotné metody</a:t>
            </a:r>
            <a:endParaRPr lang="cs-CZ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Základní metody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Gramaticko-překladová metoda</a:t>
            </a:r>
          </a:p>
          <a:p>
            <a:r>
              <a:rPr lang="cs-CZ" dirty="0" smtClean="0"/>
              <a:t>Přímá metoda</a:t>
            </a:r>
          </a:p>
          <a:p>
            <a:r>
              <a:rPr lang="cs-CZ" dirty="0" err="1" smtClean="0"/>
              <a:t>Audiolingvální</a:t>
            </a:r>
            <a:r>
              <a:rPr lang="cs-CZ" dirty="0" smtClean="0"/>
              <a:t> či </a:t>
            </a:r>
            <a:r>
              <a:rPr lang="cs-CZ" dirty="0" err="1" smtClean="0"/>
              <a:t>audioorální</a:t>
            </a:r>
            <a:r>
              <a:rPr lang="cs-CZ" dirty="0" smtClean="0"/>
              <a:t> metoda</a:t>
            </a:r>
          </a:p>
          <a:p>
            <a:r>
              <a:rPr lang="cs-CZ" dirty="0" smtClean="0"/>
              <a:t>Komunikativní metoda</a:t>
            </a:r>
          </a:p>
          <a:p>
            <a:r>
              <a:rPr lang="cs-CZ" dirty="0" smtClean="0"/>
              <a:t>Humanistické metody vyučování</a:t>
            </a:r>
            <a:endParaRPr lang="cs-CZ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Klasifikace metod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pPr marL="514350" indent="-514350">
              <a:buNone/>
            </a:pPr>
            <a:r>
              <a:rPr lang="cs-CZ" dirty="0" smtClean="0"/>
              <a:t>1. Hledisko </a:t>
            </a:r>
            <a:r>
              <a:rPr lang="cs-CZ" b="1" dirty="0" smtClean="0"/>
              <a:t>využívání a nevyužívání mateřského jazyka:</a:t>
            </a:r>
          </a:p>
          <a:p>
            <a:pPr marL="514350" indent="-514350">
              <a:buAutoNum type="alphaLcParenR"/>
            </a:pPr>
            <a:r>
              <a:rPr lang="cs-CZ" dirty="0" err="1" smtClean="0"/>
              <a:t>Monolingvální</a:t>
            </a:r>
            <a:endParaRPr lang="cs-CZ" dirty="0" smtClean="0"/>
          </a:p>
          <a:p>
            <a:pPr marL="514350" indent="-514350">
              <a:buAutoNum type="alphaLcParenR"/>
            </a:pPr>
            <a:r>
              <a:rPr lang="cs-CZ" dirty="0" smtClean="0"/>
              <a:t>Bilingvální</a:t>
            </a:r>
          </a:p>
          <a:p>
            <a:pPr marL="514350" indent="-514350">
              <a:buNone/>
            </a:pPr>
            <a:endParaRPr lang="cs-CZ" dirty="0"/>
          </a:p>
          <a:p>
            <a:pPr marL="514350" indent="-514350">
              <a:buNone/>
            </a:pPr>
            <a:r>
              <a:rPr lang="cs-CZ" dirty="0" smtClean="0"/>
              <a:t>2 . Hledisko </a:t>
            </a:r>
            <a:r>
              <a:rPr lang="cs-CZ" b="1" dirty="0" smtClean="0"/>
              <a:t>využívání nebo eliminování mateřského jazyka </a:t>
            </a:r>
            <a:r>
              <a:rPr lang="cs-CZ" dirty="0" smtClean="0"/>
              <a:t>- metodická koncepce výuky cizích jazyků dle </a:t>
            </a:r>
            <a:r>
              <a:rPr lang="cs-CZ" dirty="0" err="1" smtClean="0"/>
              <a:t>Choděry</a:t>
            </a:r>
            <a:r>
              <a:rPr lang="cs-CZ" dirty="0" smtClean="0"/>
              <a:t>:</a:t>
            </a:r>
          </a:p>
          <a:p>
            <a:pPr marL="514350" indent="-514350">
              <a:buAutoNum type="alphaLcParenR"/>
            </a:pPr>
            <a:r>
              <a:rPr lang="cs-CZ" dirty="0" smtClean="0"/>
              <a:t>Přímé metody</a:t>
            </a:r>
          </a:p>
          <a:p>
            <a:pPr marL="514350" indent="-514350">
              <a:buAutoNum type="alphaLcParenR"/>
            </a:pPr>
            <a:r>
              <a:rPr lang="cs-CZ" dirty="0" smtClean="0"/>
              <a:t>Nepřímé metody</a:t>
            </a:r>
          </a:p>
          <a:p>
            <a:pPr marL="514350" indent="-514350">
              <a:buAutoNum type="alphaLcParenR"/>
            </a:pPr>
            <a:r>
              <a:rPr lang="cs-CZ" dirty="0" smtClean="0"/>
              <a:t>Smíšené metody</a:t>
            </a:r>
          </a:p>
          <a:p>
            <a:pPr marL="514350" indent="-514350">
              <a:buAutoNum type="alphaLcParenR"/>
            </a:pPr>
            <a:r>
              <a:rPr lang="cs-CZ" dirty="0" smtClean="0"/>
              <a:t>Alternativní metody</a:t>
            </a:r>
            <a:endParaRPr lang="cs-CZ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Hlavní faktory výuky cizích jazyků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cs-CZ" dirty="0" smtClean="0"/>
              <a:t>Věkový stupeň, obecná inteligence, specifické jazykové nadání</a:t>
            </a:r>
          </a:p>
          <a:p>
            <a:pPr marL="514350" indent="-514350">
              <a:buAutoNum type="arabicPeriod"/>
            </a:pPr>
            <a:r>
              <a:rPr lang="cs-CZ" dirty="0" smtClean="0"/>
              <a:t>Učitel, jeho temperament a nadání, zvládnutá jazyková úroveň, pedagogická příprava</a:t>
            </a:r>
          </a:p>
          <a:p>
            <a:pPr marL="514350" indent="-514350">
              <a:buAutoNum type="arabicPeriod"/>
            </a:pPr>
            <a:r>
              <a:rPr lang="cs-CZ" dirty="0" smtClean="0"/>
              <a:t>Učební metoda</a:t>
            </a:r>
          </a:p>
          <a:p>
            <a:pPr marL="514350" indent="-514350">
              <a:buAutoNum type="arabicPeriod"/>
            </a:pPr>
            <a:r>
              <a:rPr lang="cs-CZ" dirty="0" smtClean="0"/>
              <a:t>Vnější podmínky – učebna, počet žáků, počet hodin</a:t>
            </a:r>
          </a:p>
          <a:p>
            <a:pPr marL="514350" indent="-514350">
              <a:buAutoNum type="arabicPeriod"/>
            </a:pPr>
            <a:r>
              <a:rPr lang="cs-CZ" dirty="0" smtClean="0"/>
              <a:t>TTT x STT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…a další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 marL="431800" indent="-323850">
              <a:buClr>
                <a:srgbClr val="0E594D"/>
              </a:buClr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cs-CZ" dirty="0" smtClean="0"/>
              <a:t>„Promyšlený způsob nebo postup, jímž učitel cílevědomě rozvíjí vyučovací proces v souhlase s jeho zákonitostmi a s požadavky vyučovacích zásad tak, aby vyučování splnilo vytčené vzdělávací a výchovné cíle.“ </a:t>
            </a:r>
            <a:r>
              <a:rPr lang="cs-CZ" b="1" dirty="0" smtClean="0"/>
              <a:t>Pešek</a:t>
            </a:r>
          </a:p>
          <a:p>
            <a:pPr marL="431800" indent="-323850">
              <a:buClr>
                <a:srgbClr val="0E594D"/>
              </a:buClr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cs-CZ" dirty="0" smtClean="0"/>
              <a:t>„Za metodu považujeme  vyznačený specifický způsob činnosti učitele a žáka, jímž si žák za vedení učitele osvojuje vědomosti, dovednosti a návyky, rozvíjí své schopnosti.“</a:t>
            </a:r>
          </a:p>
          <a:p>
            <a:pPr marL="431800" indent="-323850">
              <a:buClr>
                <a:srgbClr val="0E594D"/>
              </a:buClr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cs-CZ" dirty="0" smtClean="0"/>
              <a:t>„Metodu vedle toho rozumíme globální, generální přístup k vyučování – učení cizímu jazyku, základní </a:t>
            </a:r>
            <a:r>
              <a:rPr lang="cs-CZ" dirty="0" err="1" smtClean="0"/>
              <a:t>lingvodidaktickou</a:t>
            </a:r>
            <a:r>
              <a:rPr lang="cs-CZ" dirty="0" smtClean="0"/>
              <a:t> doktrínu - metodický směr.“</a:t>
            </a:r>
          </a:p>
          <a:p>
            <a:pPr marL="431800" indent="-323850">
              <a:buClr>
                <a:srgbClr val="0E594D"/>
              </a:buClr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cs-CZ" dirty="0" smtClean="0"/>
              <a:t>„Vyučovací metoda je pedagogická, specificky didaktická aktivita subjektu a objektu vyučování, rozvíjející vzdělanostní profil žáka, současně působící výchovně, a to ve smyslu vzdělávacích  a také výchovnách cílů a v souladu s vyučovacími a výchovnými principy.“ </a:t>
            </a:r>
            <a:r>
              <a:rPr lang="cs-CZ" b="1" dirty="0" err="1" smtClean="0"/>
              <a:t>Mojžíšek</a:t>
            </a:r>
            <a:endParaRPr lang="cs-CZ" b="1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 smtClean="0"/>
              <a:t>Kritéria pro didaktickou účinnost výukové metody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1173163" indent="0">
              <a:lnSpc>
                <a:spcPct val="95000"/>
              </a:lnSpc>
              <a:spcBef>
                <a:spcPts val="300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cs-CZ" dirty="0" smtClean="0">
                <a:latin typeface="Georgia;Georgia" pitchFamily="16" charset="0"/>
              </a:rPr>
              <a:t> - </a:t>
            </a:r>
            <a:r>
              <a:rPr lang="cs-CZ" dirty="0" smtClean="0">
                <a:latin typeface="Georgia;Georgia" pitchFamily="16" charset="0"/>
              </a:rPr>
              <a:t>přenos pravdivých informací</a:t>
            </a:r>
            <a:endParaRPr lang="cs-CZ" dirty="0" smtClean="0">
              <a:latin typeface="Georgia;Georgia" pitchFamily="16" charset="0"/>
            </a:endParaRPr>
          </a:p>
          <a:p>
            <a:pPr marL="1173163" indent="0">
              <a:lnSpc>
                <a:spcPct val="95000"/>
              </a:lnSpc>
              <a:spcBef>
                <a:spcPts val="300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cs-CZ" dirty="0" smtClean="0">
                <a:latin typeface="Georgia;Georgia" pitchFamily="16" charset="0"/>
              </a:rPr>
              <a:t>- </a:t>
            </a:r>
            <a:r>
              <a:rPr lang="cs-CZ" dirty="0" smtClean="0">
                <a:latin typeface="Georgia;Georgia" pitchFamily="16" charset="0"/>
              </a:rPr>
              <a:t>rozvíjí poznání</a:t>
            </a:r>
            <a:endParaRPr lang="cs-CZ" dirty="0" smtClean="0">
              <a:latin typeface="Georgia;Georgia" pitchFamily="16" charset="0"/>
            </a:endParaRPr>
          </a:p>
          <a:p>
            <a:pPr marL="1173163" indent="0">
              <a:lnSpc>
                <a:spcPct val="95000"/>
              </a:lnSpc>
              <a:spcBef>
                <a:spcPts val="300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cs-CZ" dirty="0" smtClean="0">
                <a:latin typeface="Georgia;Georgia" pitchFamily="16" charset="0"/>
              </a:rPr>
              <a:t>- </a:t>
            </a:r>
            <a:r>
              <a:rPr lang="cs-CZ" dirty="0" smtClean="0">
                <a:latin typeface="Georgia;Georgia" pitchFamily="16" charset="0"/>
              </a:rPr>
              <a:t>aktivuje žáka</a:t>
            </a:r>
            <a:endParaRPr lang="cs-CZ" dirty="0" smtClean="0">
              <a:latin typeface="Georgia;Georgia" pitchFamily="16" charset="0"/>
            </a:endParaRPr>
          </a:p>
          <a:p>
            <a:pPr marL="1173163" indent="0">
              <a:lnSpc>
                <a:spcPct val="95000"/>
              </a:lnSpc>
              <a:spcBef>
                <a:spcPts val="300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cs-CZ" dirty="0" smtClean="0">
                <a:latin typeface="Georgia;Georgia" pitchFamily="16" charset="0"/>
              </a:rPr>
              <a:t>- </a:t>
            </a:r>
            <a:r>
              <a:rPr lang="cs-CZ" dirty="0" smtClean="0">
                <a:latin typeface="Georgia;Georgia" pitchFamily="16" charset="0"/>
              </a:rPr>
              <a:t>respektuje </a:t>
            </a:r>
            <a:r>
              <a:rPr lang="cs-CZ" dirty="0" smtClean="0">
                <a:latin typeface="Georgia;Georgia" pitchFamily="16" charset="0"/>
              </a:rPr>
              <a:t>systém vědy a </a:t>
            </a:r>
            <a:r>
              <a:rPr lang="cs-CZ" dirty="0" smtClean="0">
                <a:latin typeface="Georgia;Georgia" pitchFamily="16" charset="0"/>
              </a:rPr>
              <a:t>poznání </a:t>
            </a:r>
            <a:endParaRPr lang="cs-CZ" dirty="0" smtClean="0">
              <a:latin typeface="Georgia;Georgia" pitchFamily="16" charset="0"/>
            </a:endParaRPr>
          </a:p>
          <a:p>
            <a:pPr marL="1173163" indent="0">
              <a:lnSpc>
                <a:spcPct val="95000"/>
              </a:lnSpc>
              <a:spcBef>
                <a:spcPts val="300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cs-CZ" dirty="0" smtClean="0">
                <a:latin typeface="Georgia;Georgia" pitchFamily="16" charset="0"/>
              </a:rPr>
              <a:t>- </a:t>
            </a:r>
            <a:r>
              <a:rPr lang="cs-CZ" dirty="0" smtClean="0">
                <a:latin typeface="Georgia;Georgia" pitchFamily="16" charset="0"/>
              </a:rPr>
              <a:t>rozvíjí </a:t>
            </a:r>
            <a:r>
              <a:rPr lang="cs-CZ" dirty="0" smtClean="0">
                <a:latin typeface="Georgia;Georgia" pitchFamily="16" charset="0"/>
              </a:rPr>
              <a:t>morální, sociální, pracovní a estetický profil žáka.</a:t>
            </a:r>
          </a:p>
          <a:p>
            <a:pPr marL="1173163" indent="0">
              <a:lnSpc>
                <a:spcPct val="95000"/>
              </a:lnSpc>
              <a:spcBef>
                <a:spcPts val="300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cs-CZ" dirty="0" smtClean="0">
                <a:latin typeface="Georgia;Georgia" pitchFamily="16" charset="0"/>
              </a:rPr>
              <a:t>- je praktická, použitelná v práci, přibližuje školu k životu</a:t>
            </a:r>
            <a:endParaRPr lang="cs-CZ" dirty="0" smtClean="0">
              <a:latin typeface="Georgia;Georgia" pitchFamily="16" charset="0"/>
            </a:endParaRPr>
          </a:p>
          <a:p>
            <a:pPr marL="1173163" indent="0">
              <a:lnSpc>
                <a:spcPct val="95000"/>
              </a:lnSpc>
              <a:spcBef>
                <a:spcPts val="300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cs-CZ" dirty="0" smtClean="0">
                <a:latin typeface="Georgia;Georgia" pitchFamily="16" charset="0"/>
              </a:rPr>
              <a:t>- </a:t>
            </a:r>
            <a:r>
              <a:rPr lang="cs-CZ" dirty="0" smtClean="0">
                <a:latin typeface="Georgia;Georgia" pitchFamily="16" charset="0"/>
              </a:rPr>
              <a:t>je adekvátní k žákům i učitelům</a:t>
            </a:r>
            <a:endParaRPr lang="cs-CZ" dirty="0" smtClean="0">
              <a:latin typeface="Georgia;Georgia" pitchFamily="16" charset="0"/>
            </a:endParaRPr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Historický vývoj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Od </a:t>
            </a:r>
            <a:r>
              <a:rPr lang="cs-CZ" u="sng" dirty="0"/>
              <a:t>příležitostného vzdělávání mládeže </a:t>
            </a:r>
            <a:r>
              <a:rPr lang="cs-CZ" dirty="0"/>
              <a:t>prostřednictvím metody založené na napodobování činnosti dospělých, přes </a:t>
            </a:r>
            <a:r>
              <a:rPr lang="cs-CZ" u="sng" dirty="0"/>
              <a:t>řeckou metodu přednášky a rozhovoru</a:t>
            </a:r>
            <a:r>
              <a:rPr lang="cs-CZ" dirty="0"/>
              <a:t>, po středověké metody slovní, </a:t>
            </a:r>
            <a:r>
              <a:rPr lang="cs-CZ" u="sng" dirty="0"/>
              <a:t>Komenského přirozenou metodu odvozování a napodobování přírody </a:t>
            </a:r>
            <a:r>
              <a:rPr lang="cs-CZ" dirty="0"/>
              <a:t>v 17. století, přes Herbartovskou metodu na základě psychických procesů; 20. století bylo ve znamení reforem dosavadních metod s akcentací na přímou činnost žáka, v 70. letech 20. století je kladen důraz na aktivní spolupráci žáků, poslední desetiletí 20. století se zaměřuje na rozvoj </a:t>
            </a:r>
            <a:r>
              <a:rPr lang="cs-CZ" u="sng" dirty="0"/>
              <a:t>tzv. alternativních metod</a:t>
            </a:r>
            <a:r>
              <a:rPr lang="cs-CZ" dirty="0"/>
              <a:t>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Klasifikace metod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1. obecně uznávaná kritéria:</a:t>
            </a:r>
          </a:p>
          <a:p>
            <a:r>
              <a:rPr lang="cs-CZ" dirty="0" smtClean="0"/>
              <a:t>A) počet žáků (metody kolektivní, hromadné, skupinové, individuální)</a:t>
            </a:r>
          </a:p>
          <a:p>
            <a:r>
              <a:rPr lang="cs-CZ" dirty="0" smtClean="0"/>
              <a:t>B) logický postup (metody analytické, syntetické, synkretické, induktivní, deduktivní, dogmatické)</a:t>
            </a:r>
          </a:p>
          <a:p>
            <a:r>
              <a:rPr lang="cs-CZ" dirty="0" smtClean="0"/>
              <a:t>C) charakter zdroje poznatků (metody slovního sdělení, knižního ponaučení, pozorování, slovní, názorné, praktické)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D) psychické zřetele (metody vnímání jevů, myšlení, činnostní, memorování, tvořivé aktivity)</a:t>
            </a:r>
          </a:p>
          <a:p>
            <a:r>
              <a:rPr lang="cs-CZ" dirty="0" smtClean="0"/>
              <a:t>E) míra vedení a samostatnosti žáků (metody </a:t>
            </a:r>
            <a:r>
              <a:rPr lang="cs-CZ" dirty="0" err="1" smtClean="0"/>
              <a:t>heterodidaktické</a:t>
            </a:r>
            <a:r>
              <a:rPr lang="cs-CZ" dirty="0" smtClean="0"/>
              <a:t>, samoučení)</a:t>
            </a:r>
          </a:p>
          <a:p>
            <a:r>
              <a:rPr lang="cs-CZ" dirty="0" smtClean="0"/>
              <a:t>F) charakter prací učitele a žáka</a:t>
            </a:r>
          </a:p>
          <a:p>
            <a:r>
              <a:rPr lang="cs-CZ" dirty="0" smtClean="0"/>
              <a:t>G) výchovné cíle a úkoly (utváření vědomostí, racionálních postojů, zájmů, metody utváření dovedností, návyků)</a:t>
            </a:r>
          </a:p>
          <a:p>
            <a:r>
              <a:rPr lang="cs-CZ" dirty="0" smtClean="0"/>
              <a:t>H) obsahové a metodické zřetele (metody přírodovědného vyučování, jazykové a technické vyučování) * </a:t>
            </a:r>
            <a:r>
              <a:rPr lang="cs-CZ" dirty="0" err="1" smtClean="0"/>
              <a:t>Nelešovská</a:t>
            </a:r>
            <a:r>
              <a:rPr lang="cs-CZ" dirty="0" smtClean="0"/>
              <a:t>, Spáčilová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Klasifikace dle Pavlíka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A) </a:t>
            </a:r>
            <a:r>
              <a:rPr lang="cs-CZ" b="1" dirty="0" smtClean="0"/>
              <a:t>z hlediska logického postupu </a:t>
            </a:r>
            <a:r>
              <a:rPr lang="cs-CZ" dirty="0" smtClean="0"/>
              <a:t>– metoda analytická a syntetická, induktivní a deduktivní metoda</a:t>
            </a:r>
          </a:p>
          <a:p>
            <a:r>
              <a:rPr lang="cs-CZ" dirty="0" smtClean="0"/>
              <a:t>B) </a:t>
            </a:r>
            <a:r>
              <a:rPr lang="cs-CZ" b="1" dirty="0" smtClean="0"/>
              <a:t>z hlediska prostředků </a:t>
            </a:r>
            <a:r>
              <a:rPr lang="cs-CZ" dirty="0" smtClean="0"/>
              <a:t>– metoda ústního podání, metoda laboratorních prací, metoda práce s knihou</a:t>
            </a: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án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diá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á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247</TotalTime>
  <Words>2141</Words>
  <Application>Microsoft Office PowerPoint</Application>
  <PresentationFormat>Předvádění na obrazovce (4:3)</PresentationFormat>
  <Paragraphs>218</Paragraphs>
  <Slides>34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34</vt:i4>
      </vt:variant>
    </vt:vector>
  </HeadingPairs>
  <TitlesOfParts>
    <vt:vector size="35" baseType="lpstr">
      <vt:lpstr>Medián</vt:lpstr>
      <vt:lpstr>Didaktické metody v jazykovém vzdělávání</vt:lpstr>
      <vt:lpstr>Didaktická metoda</vt:lpstr>
      <vt:lpstr>Definice – jedna z mnoha…</vt:lpstr>
      <vt:lpstr>…a další</vt:lpstr>
      <vt:lpstr>Kritéria pro didaktickou účinnost výukové metody</vt:lpstr>
      <vt:lpstr>Historický vývoj</vt:lpstr>
      <vt:lpstr>Klasifikace metod</vt:lpstr>
      <vt:lpstr>Prezentace aplikace PowerPoint</vt:lpstr>
      <vt:lpstr>Klasifikace dle Pavlíka</vt:lpstr>
      <vt:lpstr>Klasifikace dle Peška</vt:lpstr>
      <vt:lpstr>Prezentace aplikace PowerPoint</vt:lpstr>
      <vt:lpstr>Prezentace aplikace PowerPoint</vt:lpstr>
      <vt:lpstr>Klasifikace dle Maňáka</vt:lpstr>
      <vt:lpstr>Klasifikace dle Maňáka a Švece</vt:lpstr>
      <vt:lpstr>Klasické výukové metody</vt:lpstr>
      <vt:lpstr>Metody dle fáze vyučovací hodiny</vt:lpstr>
      <vt:lpstr>Opis a přepis</vt:lpstr>
      <vt:lpstr>Doplňovací</vt:lpstr>
      <vt:lpstr>Odměňovací cvičení</vt:lpstr>
      <vt:lpstr>Substituce a transformace</vt:lpstr>
      <vt:lpstr>Cvičení substituční</vt:lpstr>
      <vt:lpstr>Cvičení transformační</vt:lpstr>
      <vt:lpstr>Všestranný jazykový rozbor</vt:lpstr>
      <vt:lpstr>2. třída</vt:lpstr>
      <vt:lpstr>3. třída</vt:lpstr>
      <vt:lpstr>5. třída</vt:lpstr>
      <vt:lpstr>Aktivizující metody</vt:lpstr>
      <vt:lpstr>Komplexní výukové metody</vt:lpstr>
      <vt:lpstr>Prezentace aplikace PowerPoint</vt:lpstr>
      <vt:lpstr>Historie výuky cizích jazyků</vt:lpstr>
      <vt:lpstr>Klasifikace metodických koncepcí</vt:lpstr>
      <vt:lpstr>Základní metody</vt:lpstr>
      <vt:lpstr>Klasifikace metod</vt:lpstr>
      <vt:lpstr>Hlavní faktory výuky cizích jazyků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Didaktické metody v jazykovém vzdělávání</dc:title>
  <dc:creator>brinkova.petra</dc:creator>
  <cp:lastModifiedBy>Uživatel</cp:lastModifiedBy>
  <cp:revision>30</cp:revision>
  <dcterms:created xsi:type="dcterms:W3CDTF">2015-10-23T05:37:24Z</dcterms:created>
  <dcterms:modified xsi:type="dcterms:W3CDTF">2017-11-24T13:44:52Z</dcterms:modified>
</cp:coreProperties>
</file>