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63" r:id="rId5"/>
    <p:sldId id="259" r:id="rId6"/>
    <p:sldId id="260" r:id="rId7"/>
    <p:sldId id="256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1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F95D-CA42-43F1-AEDA-A53374ED65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296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1F10C-B70D-4EF7-A577-96ACACC57C6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318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EA2CF-724C-4539-BF9C-B737E3B9D6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949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1090C-2555-4E97-B3EE-EF31F175D0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879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55035-00CB-4AED-87D3-DD74AA9F78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220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B3736-4A80-4841-906B-271C6CF756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684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D5BDA-F254-4AFB-9AC7-4E52BA9636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486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464F4-04F5-41E5-8305-26FBF1528E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838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4CD97-6A0D-47BF-A73E-787BE25065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018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845AE-762E-40C8-B621-CE47F0610D8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823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55AC0-78EF-4E3F-93F8-C35626022E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128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FFCC"/>
            </a:gs>
            <a:gs pos="100000">
              <a:srgbClr val="FF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8237CFC-1371-407A-B9BD-436F986E7A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/>
          <a:lstStyle/>
          <a:p>
            <a:pPr eaLnBrk="1" hangingPunct="1"/>
            <a:r>
              <a:rPr lang="cs-CZ" altLang="cs-CZ" smtClean="0"/>
              <a:t>Klasifikace a poznávání sedimentárních hornin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68863"/>
            <a:ext cx="6400800" cy="769937"/>
          </a:xfrm>
        </p:spPr>
        <p:txBody>
          <a:bodyPr/>
          <a:lstStyle/>
          <a:p>
            <a:pPr eaLnBrk="1" hangingPunct="1"/>
            <a:r>
              <a:rPr lang="cs-CZ" altLang="cs-CZ" smtClean="0"/>
              <a:t>Cvičení NPL1 Neživá příroda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Stavby sedimentů</a:t>
            </a:r>
          </a:p>
        </p:txBody>
      </p:sp>
      <p:pic>
        <p:nvPicPr>
          <p:cNvPr id="3075" name="Picture 13" descr="Reka03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3500438"/>
            <a:ext cx="4038600" cy="3209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684213" y="908050"/>
            <a:ext cx="80010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Times New Roman" panose="02020603050405020304" pitchFamily="18" charset="0"/>
              </a:rPr>
              <a:t>Podle vnějšího uspořádání můžeme rozlišit textury:</a:t>
            </a:r>
          </a:p>
        </p:txBody>
      </p:sp>
      <p:sp>
        <p:nvSpPr>
          <p:cNvPr id="3077" name="Oval 4"/>
          <p:cNvSpPr>
            <a:spLocks noChangeArrowheads="1"/>
          </p:cNvSpPr>
          <p:nvPr/>
        </p:nvSpPr>
        <p:spPr bwMode="auto">
          <a:xfrm>
            <a:off x="684213" y="1773238"/>
            <a:ext cx="2362200" cy="1447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Times New Roman" panose="02020603050405020304" pitchFamily="18" charset="0"/>
              </a:rPr>
              <a:t>paralelní</a:t>
            </a:r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6227763" y="1844675"/>
            <a:ext cx="2362200" cy="14478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Times New Roman" panose="02020603050405020304" pitchFamily="18" charset="0"/>
              </a:rPr>
              <a:t>masivní</a:t>
            </a:r>
          </a:p>
        </p:txBody>
      </p:sp>
      <p:sp>
        <p:nvSpPr>
          <p:cNvPr id="3079" name="AutoShape 8"/>
          <p:cNvSpPr>
            <a:spLocks noChangeArrowheads="1"/>
          </p:cNvSpPr>
          <p:nvPr/>
        </p:nvSpPr>
        <p:spPr bwMode="auto">
          <a:xfrm>
            <a:off x="468313" y="3429000"/>
            <a:ext cx="3124200" cy="685800"/>
          </a:xfrm>
          <a:prstGeom prst="flowChartTerminator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Times New Roman" panose="02020603050405020304" pitchFamily="18" charset="0"/>
              </a:rPr>
              <a:t>Plošně paralelní = vrstevnatá</a:t>
            </a:r>
          </a:p>
        </p:txBody>
      </p:sp>
      <p:cxnSp>
        <p:nvCxnSpPr>
          <p:cNvPr id="3080" name="AutoShape 9"/>
          <p:cNvCxnSpPr>
            <a:cxnSpLocks noChangeShapeType="1"/>
            <a:stCxn id="3076" idx="2"/>
            <a:endCxn id="3077" idx="7"/>
          </p:cNvCxnSpPr>
          <p:nvPr/>
        </p:nvCxnSpPr>
        <p:spPr bwMode="auto">
          <a:xfrm flipH="1">
            <a:off x="2700338" y="1670050"/>
            <a:ext cx="1984375" cy="3159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1" name="AutoShape 10"/>
          <p:cNvCxnSpPr>
            <a:cxnSpLocks noChangeShapeType="1"/>
            <a:stCxn id="3076" idx="2"/>
            <a:endCxn id="3078" idx="1"/>
          </p:cNvCxnSpPr>
          <p:nvPr/>
        </p:nvCxnSpPr>
        <p:spPr bwMode="auto">
          <a:xfrm>
            <a:off x="4684713" y="1670050"/>
            <a:ext cx="1889125" cy="387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2" name="AutoShape 11"/>
          <p:cNvSpPr>
            <a:spLocks noChangeArrowheads="1"/>
          </p:cNvSpPr>
          <p:nvPr/>
        </p:nvSpPr>
        <p:spPr bwMode="auto">
          <a:xfrm>
            <a:off x="3779838" y="2060575"/>
            <a:ext cx="2303462" cy="1439863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Times New Roman" panose="02020603050405020304" pitchFamily="18" charset="0"/>
              </a:rPr>
              <a:t>Lavicovitá   (200 – 20 cm)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Times New Roman" panose="02020603050405020304" pitchFamily="18" charset="0"/>
              </a:rPr>
              <a:t>Deskovitá    (20 – 1 cm)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Times New Roman" panose="02020603050405020304" pitchFamily="18" charset="0"/>
              </a:rPr>
              <a:t>Laminovaná (1 – 0,2 cm)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Times New Roman" panose="02020603050405020304" pitchFamily="18" charset="0"/>
              </a:rPr>
              <a:t>Lupenitá       (0,2 – 0,02 cm)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>
                <a:latin typeface="Times New Roman" panose="02020603050405020304" pitchFamily="18" charset="0"/>
              </a:rPr>
              <a:t>Blanitá         (pod 0,02 cm)</a:t>
            </a:r>
          </a:p>
        </p:txBody>
      </p:sp>
      <p:cxnSp>
        <p:nvCxnSpPr>
          <p:cNvPr id="3083" name="AutoShape 12"/>
          <p:cNvCxnSpPr>
            <a:cxnSpLocks noChangeShapeType="1"/>
            <a:stCxn id="3079" idx="3"/>
            <a:endCxn id="3082" idx="1"/>
          </p:cNvCxnSpPr>
          <p:nvPr/>
        </p:nvCxnSpPr>
        <p:spPr bwMode="auto">
          <a:xfrm flipV="1">
            <a:off x="3592513" y="2781300"/>
            <a:ext cx="187325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084" name="Picture 15" descr="Jedovnice_08_03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4005263"/>
            <a:ext cx="4038600" cy="269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Rozdělení sedimentů</a:t>
            </a: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2411413" y="1484313"/>
            <a:ext cx="5545137" cy="1152525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Klasifikaci sedimentárních hornin nelze jako u magmatitů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600"/>
              <a:t>provést na základě chemického nebo minerálního složení.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Pro jejich systematické uspořádání se tak používají kritéria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související s genezí. 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547813" y="2997200"/>
            <a:ext cx="4392612" cy="936625"/>
          </a:xfrm>
          <a:prstGeom prst="foldedCorner">
            <a:avLst>
              <a:gd name="adj" fmla="val 12500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úlomkovité (klastické) sedimenty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331913" y="4059238"/>
            <a:ext cx="4392612" cy="936625"/>
          </a:xfrm>
          <a:prstGeom prst="foldedCorner">
            <a:avLst>
              <a:gd name="adj" fmla="val 12500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chemické (chemogenní) sedimenty</a:t>
            </a: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1062038" y="5138738"/>
            <a:ext cx="4392612" cy="936625"/>
          </a:xfrm>
          <a:prstGeom prst="foldedCorner">
            <a:avLst>
              <a:gd name="adj" fmla="val 12500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organogenní sedimenty</a:t>
            </a:r>
          </a:p>
        </p:txBody>
      </p:sp>
      <p:cxnSp>
        <p:nvCxnSpPr>
          <p:cNvPr id="5127" name="AutoShape 7"/>
          <p:cNvCxnSpPr>
            <a:cxnSpLocks noChangeShapeType="1"/>
            <a:stCxn id="4099" idx="1"/>
            <a:endCxn id="5124" idx="1"/>
          </p:cNvCxnSpPr>
          <p:nvPr/>
        </p:nvCxnSpPr>
        <p:spPr bwMode="auto">
          <a:xfrm rot="10800000" flipV="1">
            <a:off x="1547813" y="2060575"/>
            <a:ext cx="863600" cy="1404938"/>
          </a:xfrm>
          <a:prstGeom prst="bentConnector3">
            <a:avLst>
              <a:gd name="adj1" fmla="val 12647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8" name="AutoShape 8"/>
          <p:cNvCxnSpPr>
            <a:cxnSpLocks noChangeShapeType="1"/>
            <a:stCxn id="4099" idx="1"/>
            <a:endCxn id="5125" idx="1"/>
          </p:cNvCxnSpPr>
          <p:nvPr/>
        </p:nvCxnSpPr>
        <p:spPr bwMode="auto">
          <a:xfrm rot="10800000" flipV="1">
            <a:off x="1331913" y="2060575"/>
            <a:ext cx="1079500" cy="2466975"/>
          </a:xfrm>
          <a:prstGeom prst="bentConnector3">
            <a:avLst>
              <a:gd name="adj1" fmla="val 12117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9" name="AutoShape 9"/>
          <p:cNvCxnSpPr>
            <a:cxnSpLocks noChangeShapeType="1"/>
            <a:stCxn id="4099" idx="1"/>
            <a:endCxn id="5126" idx="1"/>
          </p:cNvCxnSpPr>
          <p:nvPr/>
        </p:nvCxnSpPr>
        <p:spPr bwMode="auto">
          <a:xfrm rot="10800000" flipV="1">
            <a:off x="1062038" y="2060575"/>
            <a:ext cx="1349375" cy="3546475"/>
          </a:xfrm>
          <a:prstGeom prst="bentConnector3">
            <a:avLst>
              <a:gd name="adj1" fmla="val 11694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25" grpId="0" animBg="1"/>
      <p:bldP spid="51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délník 2"/>
          <p:cNvSpPr>
            <a:spLocks noChangeArrowheads="1"/>
          </p:cNvSpPr>
          <p:nvPr/>
        </p:nvSpPr>
        <p:spPr bwMode="auto">
          <a:xfrm>
            <a:off x="468313" y="1558925"/>
            <a:ext cx="5256212" cy="1582738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cs-CZ" altLang="cs-CZ" sz="1800" b="1"/>
              <a:t>Klasifikace klastických sedimentů: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sz="1800"/>
              <a:t> rozhodující = </a:t>
            </a:r>
            <a:r>
              <a:rPr lang="cs-CZ" altLang="cs-CZ" sz="1800">
                <a:solidFill>
                  <a:srgbClr val="FF0000"/>
                </a:solidFill>
              </a:rPr>
              <a:t>strukturní znaky (velikost úlomků)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1800"/>
              <a:t> látkové složení má význam až druhořadý</a:t>
            </a: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auto">
          <a:xfrm>
            <a:off x="2987675" y="4005263"/>
            <a:ext cx="5616575" cy="1584325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cs-CZ" altLang="cs-CZ" sz="1800" b="1"/>
              <a:t>Klasifikace cementačních sedimentů: 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cs-CZ" altLang="cs-CZ" sz="1800"/>
              <a:t> rozhodující = </a:t>
            </a:r>
            <a:r>
              <a:rPr lang="cs-CZ" altLang="cs-CZ" sz="1800">
                <a:solidFill>
                  <a:srgbClr val="FF0000"/>
                </a:solidFill>
              </a:rPr>
              <a:t>látkové složení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1800"/>
              <a:t> strukturní znaky (velikost částic) – vedlejší kritérium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61975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Klasifikace sedimentů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Rozdělení klastických sedimentů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755650" y="1052513"/>
            <a:ext cx="6553200" cy="1081087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Klastické sedimenty</a:t>
            </a:r>
            <a:r>
              <a:rPr lang="cs-CZ" altLang="cs-CZ" sz="1800"/>
              <a:t> jsou složeny z úlomků (klastů) starších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hornin. Rozdělujeme je podle velikosti klastů a stupně jejich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zpevnění: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3132138" y="2438400"/>
            <a:ext cx="5759450" cy="630238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psefity</a:t>
            </a:r>
            <a:r>
              <a:rPr lang="cs-CZ" altLang="cs-CZ" sz="1800"/>
              <a:t> (klasty nad 2 mm) – štěrk, slepenec, brekcie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051050" y="3249613"/>
            <a:ext cx="6842125" cy="630237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psamity</a:t>
            </a:r>
            <a:r>
              <a:rPr lang="cs-CZ" altLang="cs-CZ" sz="1800"/>
              <a:t> (klasty 2–0,063 mm) – písek, pískovec, arkóza, droba, 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042988" y="4059238"/>
            <a:ext cx="7850187" cy="630237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aleurity</a:t>
            </a:r>
            <a:r>
              <a:rPr lang="cs-CZ" altLang="cs-CZ" sz="1800"/>
              <a:t> (klasty 0,063–0,004 mm) – prach, prachovec, prachová břidlice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2268538" y="4868863"/>
            <a:ext cx="6624637" cy="630237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pelity</a:t>
            </a:r>
            <a:r>
              <a:rPr lang="cs-CZ" altLang="cs-CZ" sz="1800"/>
              <a:t> (klasty pod 0,004 mm) – jíl, jílovec, jílová břidlice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3851275" y="5680075"/>
            <a:ext cx="5041900" cy="630238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vulkanoklastické sedimenty</a:t>
            </a:r>
            <a:r>
              <a:rPr lang="cs-CZ" altLang="cs-CZ" sz="1800"/>
              <a:t> – tefra, tuf</a:t>
            </a:r>
          </a:p>
        </p:txBody>
      </p:sp>
      <p:cxnSp>
        <p:nvCxnSpPr>
          <p:cNvPr id="6153" name="AutoShape 9"/>
          <p:cNvCxnSpPr>
            <a:cxnSpLocks noChangeShapeType="1"/>
            <a:stCxn id="6147" idx="1"/>
            <a:endCxn id="6148" idx="1"/>
          </p:cNvCxnSpPr>
          <p:nvPr/>
        </p:nvCxnSpPr>
        <p:spPr bwMode="auto">
          <a:xfrm rot="10800000" flipH="1" flipV="1">
            <a:off x="755650" y="1593850"/>
            <a:ext cx="2376488" cy="1160463"/>
          </a:xfrm>
          <a:prstGeom prst="bentConnector3">
            <a:avLst>
              <a:gd name="adj1" fmla="val -962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" name="AutoShape 10"/>
          <p:cNvCxnSpPr>
            <a:cxnSpLocks noChangeShapeType="1"/>
            <a:stCxn id="6147" idx="1"/>
            <a:endCxn id="6149" idx="1"/>
          </p:cNvCxnSpPr>
          <p:nvPr/>
        </p:nvCxnSpPr>
        <p:spPr bwMode="auto">
          <a:xfrm rot="10800000" flipH="1" flipV="1">
            <a:off x="755650" y="1592263"/>
            <a:ext cx="1295400" cy="1971675"/>
          </a:xfrm>
          <a:prstGeom prst="bentConnector3">
            <a:avLst>
              <a:gd name="adj1" fmla="val -1764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5" name="AutoShape 11"/>
          <p:cNvCxnSpPr>
            <a:cxnSpLocks noChangeShapeType="1"/>
            <a:stCxn id="6147" idx="1"/>
            <a:endCxn id="6150" idx="1"/>
          </p:cNvCxnSpPr>
          <p:nvPr/>
        </p:nvCxnSpPr>
        <p:spPr bwMode="auto">
          <a:xfrm rot="10800000" flipH="1" flipV="1">
            <a:off x="755650" y="1593850"/>
            <a:ext cx="287338" cy="2781300"/>
          </a:xfrm>
          <a:prstGeom prst="bentConnector3">
            <a:avLst>
              <a:gd name="adj1" fmla="val -795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6" name="AutoShape 12"/>
          <p:cNvCxnSpPr>
            <a:cxnSpLocks noChangeShapeType="1"/>
            <a:stCxn id="6147" idx="1"/>
            <a:endCxn id="6151" idx="1"/>
          </p:cNvCxnSpPr>
          <p:nvPr/>
        </p:nvCxnSpPr>
        <p:spPr bwMode="auto">
          <a:xfrm rot="10800000" flipH="1" flipV="1">
            <a:off x="755650" y="1592263"/>
            <a:ext cx="1512888" cy="3590925"/>
          </a:xfrm>
          <a:prstGeom prst="bentConnector3">
            <a:avLst>
              <a:gd name="adj1" fmla="val -1511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7" name="AutoShape 13"/>
          <p:cNvCxnSpPr>
            <a:cxnSpLocks noChangeShapeType="1"/>
            <a:stCxn id="6147" idx="1"/>
            <a:endCxn id="6152" idx="1"/>
          </p:cNvCxnSpPr>
          <p:nvPr/>
        </p:nvCxnSpPr>
        <p:spPr bwMode="auto">
          <a:xfrm rot="10800000" flipH="1" flipV="1">
            <a:off x="755650" y="1592263"/>
            <a:ext cx="3095625" cy="4402137"/>
          </a:xfrm>
          <a:prstGeom prst="bentConnector3">
            <a:avLst>
              <a:gd name="adj1" fmla="val -738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50" grpId="0" animBg="1"/>
      <p:bldP spid="6151" grpId="0" animBg="1"/>
      <p:bldP spid="61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39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Rozdělení chemogenních sedimentů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755650" y="1052513"/>
            <a:ext cx="6337300" cy="1081087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Chemogenní sedimenty </a:t>
            </a:r>
            <a:r>
              <a:rPr lang="cs-CZ" altLang="cs-CZ" sz="1800"/>
              <a:t>vznikly převládajícími chemickými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procesy (např. přímým srážením z roztoků, odpařováním). 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4067175" y="2438400"/>
            <a:ext cx="4824413" cy="630238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Allity</a:t>
            </a:r>
            <a:r>
              <a:rPr lang="cs-CZ" altLang="cs-CZ" sz="1800"/>
              <a:t>: laterity, bauxity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3419475" y="3249613"/>
            <a:ext cx="5473700" cy="630237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Ferolity, manganolity, fosfority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1042988" y="4059238"/>
            <a:ext cx="7850187" cy="630237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Silicity</a:t>
            </a:r>
            <a:r>
              <a:rPr lang="cs-CZ" altLang="cs-CZ" sz="1800"/>
              <a:t>: limnokvarcit, rohovec, lydit, radiolarit, křemitá břidlice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4859338" y="4868863"/>
            <a:ext cx="4033837" cy="630237"/>
          </a:xfrm>
          <a:prstGeom prst="flowChartTerminator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Evapority: </a:t>
            </a:r>
            <a:r>
              <a:rPr lang="cs-CZ" altLang="cs-CZ" sz="1800"/>
              <a:t>kamenná sůl, sádrovce,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anhydrity, K- a Mg-soli</a:t>
            </a:r>
          </a:p>
        </p:txBody>
      </p:sp>
      <p:cxnSp>
        <p:nvCxnSpPr>
          <p:cNvPr id="7176" name="AutoShape 9"/>
          <p:cNvCxnSpPr>
            <a:cxnSpLocks noChangeShapeType="1"/>
            <a:stCxn id="7171" idx="1"/>
            <a:endCxn id="7172" idx="1"/>
          </p:cNvCxnSpPr>
          <p:nvPr/>
        </p:nvCxnSpPr>
        <p:spPr bwMode="auto">
          <a:xfrm rot="10800000" flipH="1" flipV="1">
            <a:off x="755650" y="1593850"/>
            <a:ext cx="3311525" cy="1160463"/>
          </a:xfrm>
          <a:prstGeom prst="bentConnector3">
            <a:avLst>
              <a:gd name="adj1" fmla="val -690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7" name="AutoShape 10"/>
          <p:cNvCxnSpPr>
            <a:cxnSpLocks noChangeShapeType="1"/>
            <a:stCxn id="7171" idx="1"/>
            <a:endCxn id="7173" idx="1"/>
          </p:cNvCxnSpPr>
          <p:nvPr/>
        </p:nvCxnSpPr>
        <p:spPr bwMode="auto">
          <a:xfrm rot="10800000" flipH="1" flipV="1">
            <a:off x="755650" y="1592263"/>
            <a:ext cx="2663825" cy="1971675"/>
          </a:xfrm>
          <a:prstGeom prst="bentConnector3">
            <a:avLst>
              <a:gd name="adj1" fmla="val -858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8" name="AutoShape 11"/>
          <p:cNvCxnSpPr>
            <a:cxnSpLocks noChangeShapeType="1"/>
            <a:stCxn id="7171" idx="1"/>
            <a:endCxn id="7174" idx="1"/>
          </p:cNvCxnSpPr>
          <p:nvPr/>
        </p:nvCxnSpPr>
        <p:spPr bwMode="auto">
          <a:xfrm rot="10800000" flipH="1" flipV="1">
            <a:off x="755650" y="1593850"/>
            <a:ext cx="287338" cy="2781300"/>
          </a:xfrm>
          <a:prstGeom prst="bentConnector3">
            <a:avLst>
              <a:gd name="adj1" fmla="val -795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79" name="AutoShape 12"/>
          <p:cNvCxnSpPr>
            <a:cxnSpLocks noChangeShapeType="1"/>
            <a:stCxn id="7171" idx="1"/>
            <a:endCxn id="7175" idx="1"/>
          </p:cNvCxnSpPr>
          <p:nvPr/>
        </p:nvCxnSpPr>
        <p:spPr bwMode="auto">
          <a:xfrm rot="10800000" flipH="1" flipV="1">
            <a:off x="755650" y="1592263"/>
            <a:ext cx="4103688" cy="3590925"/>
          </a:xfrm>
          <a:prstGeom prst="bentConnector3">
            <a:avLst>
              <a:gd name="adj1" fmla="val -556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  <p:bldP spid="7174" grpId="0" animBg="1"/>
      <p:bldP spid="71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Organogenní sedimenty</a:t>
            </a:r>
          </a:p>
        </p:txBody>
      </p:sp>
      <p:pic>
        <p:nvPicPr>
          <p:cNvPr id="2057" name="Picture 9" descr="vapenec31_mikro_01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3968750"/>
            <a:ext cx="3467100" cy="2601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AutoShape 5"/>
          <p:cNvSpPr>
            <a:spLocks noChangeArrowheads="1"/>
          </p:cNvSpPr>
          <p:nvPr/>
        </p:nvSpPr>
        <p:spPr bwMode="auto">
          <a:xfrm>
            <a:off x="611188" y="1052513"/>
            <a:ext cx="8281987" cy="7921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Organogenní sedimenty</a:t>
            </a:r>
            <a:r>
              <a:rPr lang="cs-CZ" altLang="cs-CZ" sz="1800"/>
              <a:t> vznikají za významného přispění živých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organismů – z jejich těl nebo vápnitých schránek.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611188" y="2060575"/>
            <a:ext cx="4248150" cy="1728788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Mezi </a:t>
            </a:r>
            <a:r>
              <a:rPr lang="cs-CZ" altLang="cs-CZ" sz="1600" b="1">
                <a:solidFill>
                  <a:srgbClr val="FF0000"/>
                </a:solidFill>
              </a:rPr>
              <a:t>karbonátovými horninami </a:t>
            </a:r>
            <a:r>
              <a:rPr lang="cs-CZ" altLang="cs-CZ" sz="1600"/>
              <a:t>převládají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600" b="1"/>
              <a:t>vápence</a:t>
            </a:r>
            <a:r>
              <a:rPr lang="cs-CZ" altLang="cs-CZ" sz="1600"/>
              <a:t>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Převážná část karbonátových hornin vzniká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ze schránek organismů. Někdy však jde i 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chemogenní sedimenty nebo se na jejich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složení podílí klastická složka.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5003800" y="2060575"/>
            <a:ext cx="3889375" cy="1728788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K organogenním sedimentům se řadí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rovněž </a:t>
            </a:r>
            <a:r>
              <a:rPr lang="cs-CZ" altLang="cs-CZ" sz="1600" b="1">
                <a:solidFill>
                  <a:srgbClr val="FF0000"/>
                </a:solidFill>
              </a:rPr>
              <a:t>kaustobiolity</a:t>
            </a:r>
            <a:r>
              <a:rPr lang="cs-CZ" altLang="cs-CZ" sz="1600"/>
              <a:t>. Patří sem všechny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vývojové formy </a:t>
            </a:r>
            <a:r>
              <a:rPr lang="cs-CZ" altLang="cs-CZ" sz="1600" b="1"/>
              <a:t>uhelných sedimentů</a:t>
            </a:r>
            <a:r>
              <a:rPr lang="cs-CZ" altLang="cs-CZ" sz="16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a produkty rozkladu živočišných zbytků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– </a:t>
            </a:r>
            <a:r>
              <a:rPr lang="cs-CZ" altLang="cs-CZ" sz="1600" b="1"/>
              <a:t>ropa</a:t>
            </a:r>
            <a:r>
              <a:rPr lang="cs-CZ" altLang="cs-CZ" sz="1600"/>
              <a:t> a </a:t>
            </a:r>
            <a:r>
              <a:rPr lang="cs-CZ" altLang="cs-CZ" sz="1600" b="1"/>
              <a:t>zemní plyn</a:t>
            </a:r>
            <a:r>
              <a:rPr lang="cs-CZ" altLang="cs-CZ" sz="1600"/>
              <a:t>.</a:t>
            </a:r>
          </a:p>
        </p:txBody>
      </p:sp>
      <p:pic>
        <p:nvPicPr>
          <p:cNvPr id="2059" name="Picture 11" descr="vapenec_26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9338" y="4005263"/>
            <a:ext cx="3822700" cy="2547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5" grpId="0" animBg="1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353</Words>
  <Application>Microsoft Office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Výchozí návrh</vt:lpstr>
      <vt:lpstr>Klasifikace a poznávání sedimentárních hornin</vt:lpstr>
      <vt:lpstr>Stavby sedimentů</vt:lpstr>
      <vt:lpstr>Rozdělení sedimentů</vt:lpstr>
      <vt:lpstr>Klasifikace sedimentů</vt:lpstr>
      <vt:lpstr>Rozdělení klastických sedimentů</vt:lpstr>
      <vt:lpstr>Rozdělení chemogenních sedimentů</vt:lpstr>
      <vt:lpstr>Organogenní sedimenty</vt:lpstr>
    </vt:vector>
  </TitlesOfParts>
  <Company>UGV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Klasifikace a poznávání sedimentárních hornin</dc:title>
  <dc:creator>Vavra</dc:creator>
  <cp:lastModifiedBy>Jindřich Štelcl</cp:lastModifiedBy>
  <cp:revision>21</cp:revision>
  <dcterms:created xsi:type="dcterms:W3CDTF">2011-03-01T13:11:54Z</dcterms:created>
  <dcterms:modified xsi:type="dcterms:W3CDTF">2017-12-05T09:10:58Z</dcterms:modified>
</cp:coreProperties>
</file>