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100139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01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90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8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00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57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97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20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31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15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34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CAC88-4860-4A2D-9E8B-AD6A8C17851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7C86A-1CFF-4F9F-9FBE-9E92033F32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49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cs-CZ" sz="3000" b="1" dirty="0" smtClean="0"/>
              <a:t>Systém vyšších rostlin pro základní vzdělávání</a:t>
            </a:r>
            <a:br>
              <a:rPr lang="cs-CZ" sz="3000" b="1" dirty="0" smtClean="0"/>
            </a:br>
            <a:r>
              <a:rPr lang="cs-CZ" sz="3000" b="1" dirty="0" smtClean="0"/>
              <a:t>program semestru</a:t>
            </a:r>
            <a:endParaRPr lang="cs-CZ" sz="3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Cvičení</a:t>
            </a:r>
          </a:p>
          <a:p>
            <a:r>
              <a:rPr lang="cs-CZ" dirty="0" smtClean="0"/>
              <a:t>20. </a:t>
            </a:r>
            <a:r>
              <a:rPr lang="cs-CZ" dirty="0" smtClean="0"/>
              <a:t>9. – úvodní hodina, zadání témat</a:t>
            </a:r>
          </a:p>
          <a:p>
            <a:r>
              <a:rPr lang="cs-CZ" dirty="0" smtClean="0"/>
              <a:t>v</a:t>
            </a:r>
            <a:r>
              <a:rPr lang="cs-CZ" dirty="0" smtClean="0"/>
              <a:t> týdnu 2. – 6. 10. – konzultace</a:t>
            </a:r>
            <a:endParaRPr lang="cs-CZ" dirty="0" smtClean="0"/>
          </a:p>
          <a:p>
            <a:r>
              <a:rPr lang="cs-CZ" dirty="0" smtClean="0"/>
              <a:t>11. 10. </a:t>
            </a:r>
            <a:r>
              <a:rPr lang="cs-CZ" dirty="0" smtClean="0"/>
              <a:t>– prezentace témat </a:t>
            </a:r>
            <a:r>
              <a:rPr lang="cs-CZ" dirty="0" smtClean="0"/>
              <a:t>1, 2</a:t>
            </a:r>
          </a:p>
          <a:p>
            <a:r>
              <a:rPr lang="cs-CZ" dirty="0" smtClean="0"/>
              <a:t>18. 10</a:t>
            </a:r>
            <a:r>
              <a:rPr lang="cs-CZ" dirty="0"/>
              <a:t>. – prezentace témat </a:t>
            </a:r>
            <a:r>
              <a:rPr lang="cs-CZ" dirty="0" smtClean="0"/>
              <a:t>3, 4</a:t>
            </a:r>
            <a:endParaRPr lang="cs-CZ" dirty="0" smtClean="0"/>
          </a:p>
          <a:p>
            <a:r>
              <a:rPr lang="cs-CZ" dirty="0" smtClean="0"/>
              <a:t>25</a:t>
            </a:r>
            <a:r>
              <a:rPr lang="cs-CZ" dirty="0" smtClean="0"/>
              <a:t>. 10. </a:t>
            </a:r>
            <a:r>
              <a:rPr lang="cs-CZ" dirty="0" smtClean="0"/>
              <a:t>– prezentace témat </a:t>
            </a:r>
            <a:r>
              <a:rPr lang="cs-CZ" dirty="0" smtClean="0"/>
              <a:t>5, 6, 7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Přednášky</a:t>
            </a:r>
          </a:p>
          <a:p>
            <a:r>
              <a:rPr lang="cs-CZ" dirty="0" smtClean="0"/>
              <a:t>20</a:t>
            </a:r>
            <a:r>
              <a:rPr lang="cs-CZ" dirty="0" smtClean="0"/>
              <a:t>. 9.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smtClean="0"/>
              <a:t>10.</a:t>
            </a:r>
          </a:p>
          <a:p>
            <a:r>
              <a:rPr lang="cs-CZ" dirty="0" smtClean="0"/>
              <a:t>11</a:t>
            </a:r>
            <a:r>
              <a:rPr lang="cs-CZ" dirty="0" smtClean="0"/>
              <a:t>. </a:t>
            </a:r>
            <a:r>
              <a:rPr lang="cs-CZ" dirty="0" smtClean="0"/>
              <a:t>10.</a:t>
            </a:r>
          </a:p>
          <a:p>
            <a:r>
              <a:rPr lang="cs-CZ" dirty="0" smtClean="0"/>
              <a:t>18</a:t>
            </a:r>
            <a:r>
              <a:rPr lang="cs-CZ" dirty="0" smtClean="0"/>
              <a:t>. 10.</a:t>
            </a:r>
          </a:p>
          <a:p>
            <a:r>
              <a:rPr lang="cs-CZ" dirty="0" smtClean="0"/>
              <a:t>25. 10.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9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Témata pro prezentaci ve skupinách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Biomy Země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/>
              <a:t>Fytogeografické </a:t>
            </a:r>
            <a:r>
              <a:rPr lang="cs-CZ" sz="2400" dirty="0"/>
              <a:t>členění Země (</a:t>
            </a:r>
            <a:r>
              <a:rPr lang="cs-CZ" sz="2400" dirty="0" err="1" smtClean="0"/>
              <a:t>květenné</a:t>
            </a:r>
            <a:r>
              <a:rPr lang="cs-CZ" sz="2400" dirty="0" smtClean="0"/>
              <a:t> </a:t>
            </a:r>
            <a:r>
              <a:rPr lang="cs-CZ" sz="2400" dirty="0"/>
              <a:t>oblasti</a:t>
            </a:r>
            <a:r>
              <a:rPr lang="cs-CZ" sz="2400" dirty="0" smtClean="0"/>
              <a:t>)</a:t>
            </a:r>
            <a:endParaRPr lang="cs-CZ" sz="2400" dirty="0"/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Fytogeografické členění České republiky </a:t>
            </a:r>
            <a:endParaRPr lang="cs-CZ" sz="2400" dirty="0"/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Základní vegetační typy České republiky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/>
              <a:t>Flóra </a:t>
            </a:r>
            <a:r>
              <a:rPr lang="cs-CZ" sz="2400" dirty="0"/>
              <a:t>České republiky (původní a nepůvodní druhy</a:t>
            </a:r>
            <a:r>
              <a:rPr lang="cs-CZ" sz="2400" dirty="0" smtClean="0"/>
              <a:t>)</a:t>
            </a:r>
            <a:endParaRPr lang="cs-CZ" sz="2400" dirty="0"/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/>
              <a:t>Ochrana </a:t>
            </a:r>
            <a:r>
              <a:rPr lang="cs-CZ" sz="2400" dirty="0"/>
              <a:t>přírody v České </a:t>
            </a:r>
            <a:r>
              <a:rPr lang="cs-CZ" sz="2400" dirty="0" smtClean="0"/>
              <a:t>republice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/>
              <a:t>Endemity ČR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Historie </a:t>
            </a:r>
            <a:r>
              <a:rPr lang="cs-CZ" sz="2400" dirty="0" smtClean="0">
                <a:solidFill>
                  <a:schemeClr val="bg1">
                    <a:lumMod val="85000"/>
                  </a:schemeClr>
                </a:solidFill>
              </a:rPr>
              <a:t>botaniky</a:t>
            </a:r>
            <a:endParaRPr lang="cs-CZ" sz="24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Literatura a další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cs-CZ" sz="950" dirty="0"/>
              <a:t>Biomy Země</a:t>
            </a:r>
          </a:p>
          <a:p>
            <a:pPr lvl="1"/>
            <a:r>
              <a:rPr lang="cs-CZ" sz="950" dirty="0"/>
              <a:t>Hendrych R. (1984): Fytogeografie. SPN, Praha.</a:t>
            </a:r>
          </a:p>
          <a:p>
            <a:pPr lvl="1"/>
            <a:r>
              <a:rPr lang="cs-CZ" sz="950" dirty="0"/>
              <a:t>Prach a kol. (2009): Ekologie a rozšíření biomů na Zemi. </a:t>
            </a:r>
            <a:r>
              <a:rPr lang="cs-CZ" sz="950" dirty="0" err="1"/>
              <a:t>Scientia</a:t>
            </a:r>
            <a:r>
              <a:rPr lang="cs-CZ" sz="950" dirty="0"/>
              <a:t>, Praha.</a:t>
            </a:r>
          </a:p>
          <a:p>
            <a:pPr lvl="1"/>
            <a:r>
              <a:rPr lang="cs-CZ" sz="950" dirty="0"/>
              <a:t>časopis </a:t>
            </a:r>
            <a:r>
              <a:rPr lang="cs-CZ" sz="950" dirty="0" err="1"/>
              <a:t>Preslia</a:t>
            </a:r>
            <a:r>
              <a:rPr lang="cs-CZ" sz="950" dirty="0"/>
              <a:t> 84/3 (dostupné online na www.preslia.cz) – biomy ČR</a:t>
            </a:r>
          </a:p>
          <a:p>
            <a:pPr lvl="0">
              <a:buFont typeface="+mj-lt"/>
              <a:buAutoNum type="arabicPeriod"/>
            </a:pPr>
            <a:r>
              <a:rPr lang="cs-CZ" sz="950" dirty="0"/>
              <a:t>Fytogeografické členění Země (</a:t>
            </a:r>
            <a:r>
              <a:rPr lang="cs-CZ" sz="950" dirty="0" err="1"/>
              <a:t>květenné</a:t>
            </a:r>
            <a:r>
              <a:rPr lang="cs-CZ" sz="950" dirty="0"/>
              <a:t> oblasti)</a:t>
            </a:r>
          </a:p>
          <a:p>
            <a:pPr lvl="1"/>
            <a:r>
              <a:rPr lang="cs-CZ" sz="950" dirty="0"/>
              <a:t>online: botany.cz (články V. Grulicha)</a:t>
            </a:r>
          </a:p>
          <a:p>
            <a:pPr lvl="1"/>
            <a:r>
              <a:rPr lang="cs-CZ" sz="950" dirty="0"/>
              <a:t>Hendrych R. (1984): Fytogeografie. SPN, Praha.</a:t>
            </a:r>
          </a:p>
          <a:p>
            <a:pPr lvl="1"/>
            <a:r>
              <a:rPr lang="cs-CZ" sz="950" dirty="0"/>
              <a:t>články z časopisu Živa (dostupné online)</a:t>
            </a:r>
          </a:p>
          <a:p>
            <a:pPr lvl="0">
              <a:buFont typeface="+mj-lt"/>
              <a:buAutoNum type="arabicPeriod"/>
            </a:pPr>
            <a:r>
              <a:rPr lang="cs-CZ" sz="950" dirty="0"/>
              <a:t>Fytogeografické členění České republiky</a:t>
            </a:r>
          </a:p>
          <a:p>
            <a:pPr lvl="1"/>
            <a:r>
              <a:rPr lang="cs-CZ" sz="950" dirty="0"/>
              <a:t>Hejný S. et Slavík B. (1997): Květena České republiky 1. Academia, Praha. (regionálně fytogeografické členění str. 103-121)</a:t>
            </a:r>
          </a:p>
          <a:p>
            <a:pPr lvl="1"/>
            <a:r>
              <a:rPr lang="cs-CZ" sz="950" dirty="0"/>
              <a:t>Slavík (1988): Regionálně fytogeografické členění. In: Květena ČSR I., Academia, Praha, mapová příloha. </a:t>
            </a:r>
          </a:p>
          <a:p>
            <a:pPr lvl="1"/>
            <a:r>
              <a:rPr lang="cs-CZ" sz="950" dirty="0"/>
              <a:t>časopis </a:t>
            </a:r>
            <a:r>
              <a:rPr lang="cs-CZ" sz="950" dirty="0" err="1"/>
              <a:t>Preslia</a:t>
            </a:r>
            <a:r>
              <a:rPr lang="cs-CZ" sz="950" dirty="0"/>
              <a:t> 84/3 (dostupné online na www.preslia.cz)</a:t>
            </a:r>
          </a:p>
          <a:p>
            <a:pPr lvl="0">
              <a:buFont typeface="+mj-lt"/>
              <a:buAutoNum type="arabicPeriod"/>
            </a:pPr>
            <a:r>
              <a:rPr lang="cs-CZ" sz="950" dirty="0"/>
              <a:t>Základní vegetační typy České republiky</a:t>
            </a:r>
          </a:p>
          <a:p>
            <a:pPr lvl="1"/>
            <a:r>
              <a:rPr lang="cs-CZ" sz="950" dirty="0"/>
              <a:t>Hejný S. et Slavík B. (1997): Květena České republiky 1. Academia, Praha. (kapitola Rostlinstvo str. 36-51)</a:t>
            </a:r>
          </a:p>
          <a:p>
            <a:pPr lvl="1"/>
            <a:r>
              <a:rPr lang="cs-CZ" sz="950" dirty="0" err="1"/>
              <a:t>Šomšák</a:t>
            </a:r>
            <a:r>
              <a:rPr lang="cs-CZ" sz="950" dirty="0"/>
              <a:t> L. a kol. (1997): Velká kniha rostlin, hornin, minerálů a zkamenělin. </a:t>
            </a:r>
            <a:r>
              <a:rPr lang="cs-CZ" sz="950" dirty="0" err="1"/>
              <a:t>Príroda</a:t>
            </a:r>
            <a:r>
              <a:rPr lang="cs-CZ" sz="950" dirty="0"/>
              <a:t>, Bratislava.</a:t>
            </a:r>
          </a:p>
          <a:p>
            <a:pPr lvl="1"/>
            <a:r>
              <a:rPr lang="cs-CZ" sz="950" dirty="0"/>
              <a:t>časopis </a:t>
            </a:r>
            <a:r>
              <a:rPr lang="cs-CZ" sz="950" dirty="0" err="1"/>
              <a:t>Preslia</a:t>
            </a:r>
            <a:r>
              <a:rPr lang="cs-CZ" sz="950" dirty="0"/>
              <a:t> 84/3 (dostupné online na www.preslia.cz)</a:t>
            </a:r>
          </a:p>
          <a:p>
            <a:pPr lvl="0">
              <a:buFont typeface="+mj-lt"/>
              <a:buAutoNum type="arabicPeriod"/>
            </a:pPr>
            <a:r>
              <a:rPr lang="cs-CZ" sz="950" dirty="0"/>
              <a:t>Flóra České republiky (původní a nepůvodní druhy)</a:t>
            </a:r>
          </a:p>
          <a:p>
            <a:pPr lvl="1"/>
            <a:r>
              <a:rPr lang="cs-CZ" sz="950" dirty="0" err="1" smtClean="0"/>
              <a:t>Pyšek</a:t>
            </a:r>
            <a:r>
              <a:rPr lang="cs-CZ" sz="950" dirty="0" smtClean="0"/>
              <a:t> P. et Tichý L. (</a:t>
            </a:r>
            <a:r>
              <a:rPr lang="cs-CZ" sz="950" dirty="0" err="1" smtClean="0"/>
              <a:t>eds</a:t>
            </a:r>
            <a:r>
              <a:rPr lang="cs-CZ" sz="950" dirty="0" smtClean="0"/>
              <a:t>.) (2001): Rostlinné invaze. Rezekvítek, Brno.</a:t>
            </a:r>
          </a:p>
          <a:p>
            <a:pPr lvl="1"/>
            <a:r>
              <a:rPr lang="cs-CZ" sz="950" dirty="0" smtClean="0"/>
              <a:t>časopis </a:t>
            </a:r>
            <a:r>
              <a:rPr lang="cs-CZ" sz="950" dirty="0" err="1"/>
              <a:t>Preslia</a:t>
            </a:r>
            <a:r>
              <a:rPr lang="cs-CZ" sz="950" dirty="0"/>
              <a:t> 84/3 (dostupné online na www.preslia.cz)</a:t>
            </a:r>
          </a:p>
          <a:p>
            <a:pPr lvl="1"/>
            <a:r>
              <a:rPr lang="cs-CZ" sz="950" dirty="0" err="1"/>
              <a:t>Mlíkovský</a:t>
            </a:r>
            <a:r>
              <a:rPr lang="cs-CZ" sz="950" dirty="0"/>
              <a:t> J. &amp; Stýblo P. (</a:t>
            </a:r>
            <a:r>
              <a:rPr lang="cs-CZ" sz="950" dirty="0" err="1"/>
              <a:t>eds</a:t>
            </a:r>
            <a:r>
              <a:rPr lang="cs-CZ" sz="950" dirty="0"/>
              <a:t>.) (2006): Nepůvodní druhy fauny a flóry ČR. ČSOP, Praha. (dostupné online na http://invaznidruhy.nature.cz/odkazy/)</a:t>
            </a:r>
          </a:p>
          <a:p>
            <a:pPr lvl="1"/>
            <a:r>
              <a:rPr lang="cs-CZ" sz="950" dirty="0"/>
              <a:t>články z časopisu Živa (dostupné online)</a:t>
            </a:r>
          </a:p>
          <a:p>
            <a:pPr lvl="0">
              <a:buFont typeface="+mj-lt"/>
              <a:buAutoNum type="arabicPeriod"/>
            </a:pPr>
            <a:r>
              <a:rPr lang="cs-CZ" sz="950" dirty="0"/>
              <a:t>Ochrana přírody v České republice (vyhláška, červený seznam, Evropa)</a:t>
            </a:r>
          </a:p>
          <a:p>
            <a:pPr lvl="1"/>
            <a:r>
              <a:rPr lang="cs-CZ" sz="950" dirty="0"/>
              <a:t>časopis Příroda 2001/18</a:t>
            </a:r>
          </a:p>
          <a:p>
            <a:pPr lvl="1"/>
            <a:r>
              <a:rPr lang="cs-CZ" sz="950" dirty="0"/>
              <a:t>časopis </a:t>
            </a:r>
            <a:r>
              <a:rPr lang="cs-CZ" sz="950" dirty="0" err="1"/>
              <a:t>Preslia</a:t>
            </a:r>
            <a:r>
              <a:rPr lang="cs-CZ" sz="950" dirty="0"/>
              <a:t> 84/3 (dostupné online na www.preslia.cz)</a:t>
            </a:r>
          </a:p>
          <a:p>
            <a:pPr lvl="1"/>
            <a:r>
              <a:rPr lang="cs-CZ" sz="950" dirty="0"/>
              <a:t>zákon, vyhláška</a:t>
            </a:r>
          </a:p>
          <a:p>
            <a:pPr lvl="1"/>
            <a:r>
              <a:rPr lang="cs-CZ" sz="950" dirty="0"/>
              <a:t>web AOPK (www.ochranaprirody.cz)</a:t>
            </a:r>
          </a:p>
          <a:p>
            <a:pPr lvl="1"/>
            <a:r>
              <a:rPr lang="cs-CZ" sz="950" dirty="0"/>
              <a:t>botany.cz</a:t>
            </a:r>
          </a:p>
          <a:p>
            <a:pPr lvl="0">
              <a:buFont typeface="+mj-lt"/>
              <a:buAutoNum type="arabicPeriod"/>
            </a:pPr>
            <a:r>
              <a:rPr lang="cs-CZ" sz="950" dirty="0"/>
              <a:t>Endemity ČR</a:t>
            </a:r>
          </a:p>
          <a:p>
            <a:pPr lvl="1"/>
            <a:r>
              <a:rPr lang="cs-CZ" sz="950" dirty="0"/>
              <a:t>Grulich V. (2014): Kde rostou naše endemity. Přírodovědná společnost, Český Brod. (</a:t>
            </a:r>
            <a:r>
              <a:rPr lang="cs-CZ" sz="950" dirty="0" smtClean="0"/>
              <a:t>dostupné </a:t>
            </a:r>
            <a:r>
              <a:rPr lang="cs-CZ" sz="950" dirty="0"/>
              <a:t>online na http://botany.cz/foto3/endemity-tisk-nahled.pdf)</a:t>
            </a:r>
          </a:p>
          <a:p>
            <a:pPr lvl="1"/>
            <a:r>
              <a:rPr lang="cs-CZ" sz="950" dirty="0"/>
              <a:t>Hendrych R. (1984): Fytogeografie. SPN, Praha.</a:t>
            </a:r>
          </a:p>
          <a:p>
            <a:pPr lvl="1"/>
            <a:r>
              <a:rPr lang="cs-CZ" sz="950" dirty="0"/>
              <a:t>časopis </a:t>
            </a:r>
            <a:r>
              <a:rPr lang="cs-CZ" sz="950" dirty="0" err="1"/>
              <a:t>Preslia</a:t>
            </a:r>
            <a:r>
              <a:rPr lang="cs-CZ" sz="950" dirty="0"/>
              <a:t> 84/3 (dostupné online na www.preslia.cz) (str. 516)</a:t>
            </a:r>
          </a:p>
          <a:p>
            <a:endParaRPr lang="cs-CZ" sz="950" dirty="0"/>
          </a:p>
        </p:txBody>
      </p:sp>
    </p:spTree>
    <p:extLst>
      <p:ext uri="{BB962C8B-B14F-4D97-AF65-F5344CB8AC3E}">
        <p14:creationId xmlns:p14="http://schemas.microsoft.com/office/powerpoint/2010/main" val="168397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194</Words>
  <Application>Microsoft Office PowerPoint</Application>
  <PresentationFormat>Předvádění na obrazovce 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Systém vyšších rostlin pro základní vzdělávání program semestru</vt:lpstr>
      <vt:lpstr>Témata pro prezentaci ve skupinách</vt:lpstr>
      <vt:lpstr>Literatura a další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vyšších rostlin pro základní vzdělávání program semestru</dc:title>
  <dc:creator>Čeplová</dc:creator>
  <cp:lastModifiedBy>NČ</cp:lastModifiedBy>
  <cp:revision>9</cp:revision>
  <cp:lastPrinted>2015-09-21T11:32:11Z</cp:lastPrinted>
  <dcterms:created xsi:type="dcterms:W3CDTF">2015-09-21T08:29:00Z</dcterms:created>
  <dcterms:modified xsi:type="dcterms:W3CDTF">2017-09-19T11:31:55Z</dcterms:modified>
</cp:coreProperties>
</file>