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4" r:id="rId3"/>
    <p:sldId id="310" r:id="rId4"/>
    <p:sldId id="311" r:id="rId5"/>
    <p:sldId id="314" r:id="rId6"/>
    <p:sldId id="307" r:id="rId7"/>
    <p:sldId id="316" r:id="rId8"/>
    <p:sldId id="317" r:id="rId9"/>
    <p:sldId id="315" r:id="rId10"/>
    <p:sldId id="308" r:id="rId11"/>
    <p:sldId id="309" r:id="rId12"/>
    <p:sldId id="312" r:id="rId13"/>
    <p:sldId id="313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FF00"/>
    <a:srgbClr val="99FFCC"/>
    <a:srgbClr val="FF00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err="1" smtClean="0"/>
              <a:t>oDpADY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772400" cy="1440160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Ekologie pro učitele chemie</a:t>
            </a:r>
            <a:endParaRPr lang="cs-CZ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4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 VEŘEJNÝCH PROSTRANSTVÍ: </a:t>
            </a:r>
          </a:p>
          <a:p>
            <a:pPr marL="582930" lvl="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/>
              <a:t>Parky, kulturních a sportovních zařízení </a:t>
            </a:r>
            <a:r>
              <a:rPr lang="cs-CZ" sz="2600" b="1" dirty="0" smtClean="0">
                <a:solidFill>
                  <a:srgbClr val="66CCFF"/>
                </a:solidFill>
              </a:rPr>
              <a:t>(smetí z vozovek a ulic, z parkovišť, náměstí, odpadky z odpadkových košů, zbytky rostlin z parků a sadů, led a sníh).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Tento odpad nemá význam z hlediska energetického využití. </a:t>
            </a:r>
          </a:p>
          <a:p>
            <a:pPr marL="582930" indent="-514350">
              <a:buClr>
                <a:srgbClr val="00FF00"/>
              </a:buClr>
              <a:buFont typeface="+mj-lt"/>
              <a:buAutoNum type="alphaLcParenR" startAt="5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 REKREAČNÍCH STŘEDISEK: </a:t>
            </a:r>
          </a:p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dirty="0" smtClean="0">
                <a:solidFill>
                  <a:srgbClr val="66CCFF"/>
                </a:solidFill>
              </a:rPr>
              <a:t>Odpady z </a:t>
            </a:r>
            <a:r>
              <a:rPr lang="cs-CZ" sz="2800" dirty="0" err="1" smtClean="0">
                <a:solidFill>
                  <a:srgbClr val="66CCFF"/>
                </a:solidFill>
              </a:rPr>
              <a:t>kempingů</a:t>
            </a:r>
            <a:r>
              <a:rPr lang="cs-CZ" sz="2800" dirty="0" smtClean="0">
                <a:solidFill>
                  <a:srgbClr val="66CCFF"/>
                </a:solidFill>
              </a:rPr>
              <a:t>, chatových oblastí, </a:t>
            </a:r>
            <a:r>
              <a:rPr lang="cs-CZ" sz="2800" dirty="0" err="1" smtClean="0">
                <a:solidFill>
                  <a:srgbClr val="66CCFF"/>
                </a:solidFill>
              </a:rPr>
              <a:t>stanovacích</a:t>
            </a:r>
            <a:r>
              <a:rPr lang="cs-CZ" sz="2800" dirty="0" smtClean="0">
                <a:solidFill>
                  <a:srgbClr val="66CCFF"/>
                </a:solidFill>
              </a:rPr>
              <a:t> ploch a lázeňských zařízení. </a:t>
            </a:r>
          </a:p>
          <a:p>
            <a:pPr marL="582930" lvl="0" indent="-514350">
              <a:buClr>
                <a:srgbClr val="00FF00"/>
              </a:buClr>
              <a:buNone/>
              <a:defRPr/>
            </a:pP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lnSpcReduction="10000"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6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PRŮMYSLOVÝ ODPAD: </a:t>
            </a:r>
          </a:p>
          <a:p>
            <a:pPr marL="582930" lvl="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Převládající složky tohoto odpadu mají charakter specifické výroby a hlavního výrobního programu, avšak nelze je již obvykle hospodárně zpracovávat 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(kovy, plasty). </a:t>
            </a:r>
          </a:p>
          <a:p>
            <a:pPr marL="582930" indent="-514350">
              <a:buClr>
                <a:srgbClr val="00FF00"/>
              </a:buClr>
              <a:buFont typeface="+mj-lt"/>
              <a:buAutoNum type="alphaLcParenR" startAt="7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ZE ZEMĚDĚLSTVÍ A LESNÍHO HOSPODÁŘSTVÍ:</a:t>
            </a:r>
          </a:p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Odpady ze zemědělské velkovýroby, které mohou být běžným způsobem vráceny půdě a vyžadují zpracování nebo úpravu předem. Z hlediska energetického využití má význam zejména systém výroby bioplynu a spalování dřevních odpadů. </a:t>
            </a:r>
            <a:endParaRPr lang="cs-CZ" sz="2800" b="1" dirty="0" smtClean="0">
              <a:solidFill>
                <a:srgbClr val="66CCFF"/>
              </a:solidFill>
              <a:latin typeface="Arial" pitchFamily="34" charset="0"/>
              <a:cs typeface="Arial" pitchFamily="34" charset="0"/>
            </a:endParaRPr>
          </a:p>
          <a:p>
            <a:pPr marL="582930" lvl="0" indent="-514350">
              <a:buClr>
                <a:srgbClr val="00FF00"/>
              </a:buClr>
              <a:buNone/>
              <a:defRPr/>
            </a:pP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25780" indent="-457200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algn="ctr">
              <a:buClr>
                <a:srgbClr val="FFFF00"/>
              </a:buClr>
              <a:buNone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KAPALNÉ ODPADY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Vznikají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při průmyslové i zemědělské výrobě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(např. výroba papíru, výroba chemických sloučenin, velkochovy hospodářských zvířat).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Největší podíl mezi kapalnými odpady představují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splaškové vody z kanalizací měst a obcí, úniky ze septiků apod.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Kapalný odpad je problematický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svým objemem.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Tekuté odpady se zneškodňují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 čističkách odpadových vod,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které zabezpečují přiměřené vyčištění vody a její navrácení do přírody.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 všechen tekutý odpad skončí v čističce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  <a:sym typeface="Symbol"/>
              </a:rPr>
              <a:t>havarijní a ilegální úniky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do řek a potoků, případně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i do podzemních vod.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25780" indent="-457200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algn="ctr">
              <a:buClr>
                <a:srgbClr val="FFFF00"/>
              </a:buClr>
              <a:buNone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PLYNNÉ ODPADY</a:t>
            </a:r>
          </a:p>
          <a:p>
            <a:pPr marL="525780" indent="-457200" algn="ctr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Odpady, které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unikají do ovzduší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 díky dešťům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kontaminují hydrosféru a </a:t>
            </a:r>
            <a:r>
              <a:rPr lang="cs-CZ" sz="2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pedosféru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/>
              <a:t>Vznikají nejvíce </a:t>
            </a:r>
            <a:r>
              <a:rPr lang="cs-CZ" sz="2600" b="1" dirty="0" err="1" smtClean="0">
                <a:solidFill>
                  <a:srgbClr val="FF00FF"/>
                </a:solidFill>
              </a:rPr>
              <a:t>spalovaním</a:t>
            </a:r>
            <a:r>
              <a:rPr lang="cs-CZ" sz="2600" b="1" dirty="0" smtClean="0">
                <a:solidFill>
                  <a:srgbClr val="FF00FF"/>
                </a:solidFill>
              </a:rPr>
              <a:t> fosilních paliv, </a:t>
            </a:r>
            <a:r>
              <a:rPr lang="cs-CZ" sz="2600" b="1" dirty="0" smtClean="0"/>
              <a:t>spalovaní odpadů a při různých výrobních postupech v průmyslu, dopravě a zemědělství.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600" b="1" dirty="0" smtClean="0"/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Neustálým znečisťováním atmosféry se vytvářejí podmínky pro vznik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kyselých dešťů,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procesy vzniku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skleníkového efektu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rozpadu ozónové vrstvy. 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NEBEZPEČNÝ ODPAD</a:t>
            </a:r>
          </a:p>
          <a:p>
            <a:pPr algn="ctr">
              <a:buFont typeface="Wingdings" pitchFamily="2" charset="2"/>
              <a:buNone/>
              <a:defRPr/>
            </a:pPr>
            <a:endParaRPr lang="cs-CZ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Dr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uh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odpadu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který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vyznačuje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negativním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vlivem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životní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prostředí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zdraví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lidí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nebo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zvířat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nebo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při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manipulaci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s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ním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hrozí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nějaké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další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nebezpečí</a:t>
            </a: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Nelze s ním nakládat jako s ostatním odpadem. 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Nelze ho ukládat na otevřených skládkách, ani spalovat v běžných spalovnách.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Likviduje se buď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 speciálních spalovnách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nebezpečných odpadů,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nebo se dále recykluje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ve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specializovaných firmách. </a:t>
            </a:r>
            <a:endParaRPr lang="en-US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VLASTNOSTI NEBEZPEČNÉHO ODPADU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980729"/>
            <a:ext cx="8532440" cy="638051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H1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Výbušnost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H2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Oxidační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schopnost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H3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Hořlavost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dělí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se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vysokou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a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pouze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hořlavost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H4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Dráždivost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 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H5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Škodlivost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zdraví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lehčí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a ne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trvalé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poškození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zdraví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H6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Toxicita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vedou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k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chronickému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poškození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zdraví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H7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Karcinogenita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zvyšují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četnost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rakoviny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 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H8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Žíravost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vyvolávají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poškození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kůže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sliznic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H9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Infekčnost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způsobují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různá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onemocnění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H10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Teratogenita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toxicita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pro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reprodukci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H11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Mutagenita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zvyšují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četnost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dědičných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onemocnění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 fontScale="475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7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Příklady nebezpečných odpadů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Zbytky umělých hnojiv, herbicidů, pesticidů a mořidel.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Repelenty.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Zbytky čisticích prostředků z domácnosti.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Zbytky syntetických barev, laků, odmašťovadel, ředidel, olejů, motorových, izolačních lepidel, nemrznoucích směsí.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Všechny druhy elektrických baterií (monočlánky, autobaterie, baterie z notebooků, mobilů…).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Staré a nepoužité léky, odpady z nemocnic (jehly, inkontinenční pomůcky…).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Zářivky, úsporné žárovky, rtuťové teploměry, tonery.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 fontScale="70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4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Příklady nebezpečných odpadů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Obrazovky monitorů, televizí,  chladničky (ve své podstatě veškerá elektronika, mobily.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PVC (instalatérské trubky, linoleum, některé dětské hračky, lékařské nástroje, </a:t>
            </a:r>
            <a:r>
              <a:rPr lang="cs-CZ" sz="4200" b="1" dirty="0" err="1" smtClean="0">
                <a:latin typeface="Arial" pitchFamily="34" charset="0"/>
                <a:cs typeface="Arial" pitchFamily="34" charset="0"/>
              </a:rPr>
              <a:t>apod</a:t>
            </a: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err="1" smtClean="0">
                <a:latin typeface="Arial" pitchFamily="34" charset="0"/>
                <a:cs typeface="Arial" pitchFamily="34" charset="0"/>
              </a:rPr>
              <a:t>Autovraky</a:t>
            </a:r>
            <a:endParaRPr lang="cs-CZ" sz="42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Odpady z průmyslové a chemické výroby.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Kaly chemické výroby a z čistíren odpadních vod.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Místa odkládání nebezpečného odpadu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stabilních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sběrnách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každá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sběrna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má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samostatně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určený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rozsah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odebíraného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odpadu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podle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vlastních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možností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lékárnách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do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vyhrazených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nádob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nepoužitelná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cytostatika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léky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rtuťové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teploměry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jehly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stříkačky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zvláštních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místech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obecních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úřadech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či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základních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anebo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středních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školách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 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probíhá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sběr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baterií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TŘÍDĚNÍ ODPADU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Význam třídění odpadu </a:t>
            </a:r>
          </a:p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Šetří přírodní zdroje surovin a energie.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8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Umožňuje opětovné využití odpadů, tzv. recyklaci.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8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Zmenšuje celkový objem odpadů na skládkách.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8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Třídění odpadu ukládá, v rámci daných možností, zákon o odpadech.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ODPADY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ODPAD =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movitá věc, které se člověk zbavuje nebo má úmysl nebo povinnost se jí zbavit.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Přesná právní definice: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zákon č. 185/2001 Sb. o dopadech a o změně některých dalších zákonů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kde jsou uvedeny i příslušné definice a povinnosti týkající se odpadů v České republice. 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Jeden z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globálních problémů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moderní společnosti.</a:t>
            </a:r>
          </a:p>
          <a:p>
            <a:pPr>
              <a:buNone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odpa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221088"/>
            <a:ext cx="2592288" cy="263691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Zásady správného třídění odpadu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 třídění nejvíce produkovaných druhů odpadu slouží barevné kontejnery opatřené etiketami s příslušnými piktogramy:</a:t>
            </a: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5" name="Picture 4" descr="NAPOJ_KARTON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564904"/>
            <a:ext cx="5832648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6" name="Picture 5" descr="PLAS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0"/>
            <a:ext cx="49685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5" name="Picture 6" descr="PA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0"/>
            <a:ext cx="51125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6" name="Picture 7" descr="SK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0"/>
            <a:ext cx="51125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 fontScale="925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SKLO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Zelený nebo bílý kontejner. 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Pokud jsou k dispozici oba, nutno dále třídit dle barvy.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Pokud je kontejner na sklo jen jeden, pak se do něj odkládá sklo bez ohledu na barvu.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cs-CZ" sz="2600" b="1" dirty="0" smtClean="0">
                <a:solidFill>
                  <a:srgbClr val="DE64BB"/>
                </a:solidFill>
                <a:latin typeface="Arial" pitchFamily="34" charset="0"/>
                <a:cs typeface="Arial" pitchFamily="34" charset="0"/>
              </a:rPr>
              <a:t>ANO</a:t>
            </a:r>
          </a:p>
          <a:p>
            <a:pPr>
              <a:lnSpc>
                <a:spcPct val="110000"/>
              </a:lnSpc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Zelený: 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barevné sklo, např. lahve od vína, alkoholických i nealkoholických nápojů,  tabulové sklo z oken a ze dveří.</a:t>
            </a:r>
          </a:p>
          <a:p>
            <a:pPr>
              <a:lnSpc>
                <a:spcPct val="110000"/>
              </a:lnSpc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Bílý:  sklo čiré, např. sklenice od kečupů, marmelád, zavařenin…</a:t>
            </a:r>
          </a:p>
          <a:p>
            <a:pPr>
              <a:lnSpc>
                <a:spcPct val="110000"/>
              </a:lnSpc>
              <a:buNone/>
            </a:pPr>
            <a:r>
              <a:rPr lang="cs-CZ" sz="2600" b="1" dirty="0" smtClean="0">
                <a:solidFill>
                  <a:srgbClr val="DE64BB"/>
                </a:solidFill>
                <a:latin typeface="Arial" pitchFamily="34" charset="0"/>
                <a:cs typeface="Arial" pitchFamily="34" charset="0"/>
              </a:rPr>
              <a:t>NE</a:t>
            </a:r>
          </a:p>
          <a:p>
            <a:pPr>
              <a:lnSpc>
                <a:spcPct val="110000"/>
              </a:lnSpc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SEM NEPATŘÍ: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keramika, porcelán, autosklo, zrcadla,drátové sklo, zlacená a pokovená skla.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PLASTY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Žlutý kontejner.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Při třídění </a:t>
            </a:r>
            <a:r>
              <a:rPr lang="cs-CZ" sz="2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nutná mechanická minimalizace objemu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(sešlápnutí, zmačkání). 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 některých městech a obcích se spolu s pastovým odpadem třídí i nápojové kartony.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ANO</a:t>
            </a:r>
          </a:p>
          <a:p>
            <a:pPr>
              <a:lnSpc>
                <a:spcPct val="80000"/>
              </a:lnSpc>
            </a:pP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Fólie, sáčky, plastové tašky, PET láhve, obaly od pracích, čisticích a kosmetických přípravků, kelímky od jogurtů, mléčných výrobků, balicí fólie od spotřebního zboží, obaly od CD disků… </a:t>
            </a:r>
          </a:p>
          <a:p>
            <a:pPr>
              <a:lnSpc>
                <a:spcPct val="80000"/>
              </a:lnSpc>
              <a:buNone/>
            </a:pP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</a:t>
            </a:r>
          </a:p>
          <a:p>
            <a:pPr>
              <a:lnSpc>
                <a:spcPct val="80000"/>
              </a:lnSpc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SEM NEPATŘÍ: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mastné obaly se zbytky potravin nebo čistících přípravků, obaly od žíravin, barev a jiných nebezpečných látek či podlahové krytiny.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PAPÍR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Modrý kontejner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nebo sběrné suroviny. </a:t>
            </a:r>
          </a:p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ANO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Časopisy, noviny, sešity, krabice, papírové obaly, cokoliv z lepenky. 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Lze odkládat také: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obálky s fóliovými okénky, papír s kancelářskými sponkami. 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Bublinkové obálky vhazujeme pouze bez plastového vnitřku! </a:t>
            </a:r>
          </a:p>
          <a:p>
            <a:pPr>
              <a:buNone/>
            </a:pP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SEM NEPATŘÍ: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celé svazky knih (vhazovat pouze bez vazby), uhlový, mastný nebo jakkoliv znečištěný papír a použité pleny.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KOVY: 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Výkupny druhotných surovin, akce typu „železná neděle“ nebo je lze odkládat do sběrného dvora. </a:t>
            </a: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VELKOOBJEMOVÝ ODPAD: 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Sběrný dvůr nebo např. při rekonstrukci domu lze objednat velkoobjemový kontejner.</a:t>
            </a:r>
          </a:p>
          <a:p>
            <a:pPr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VYSLOUŽILÁ ELEKTROZAŘÍZENÍ A BATERIE:</a:t>
            </a:r>
            <a:r>
              <a:rPr lang="cs-CZ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Staré a nefunkční elektrické spotřebiče podléhají tzv. „zpětnému odběru,“ přímo v prodejnách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elektro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, (který zajišťují specializované firmy) nebo ve sběrných dvorech. 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BIOLOGICKÝ ODPAD: 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Některé obce a města v ČR organizují pro své občany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jejich oddělený sběr. 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 tomuto sběru se pak nejčastěji využívají </a:t>
            </a:r>
            <a:r>
              <a:rPr lang="cs-CZ" sz="28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hnědé odvětrávané popelnice,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nebo mobilní sběry, případně je možné je odkládat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sběrném dvoře. </a:t>
            </a:r>
          </a:p>
          <a:p>
            <a:pPr>
              <a:buBlip>
                <a:blip r:embed="rId2"/>
              </a:buBlip>
            </a:pP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Bioodpady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je také možné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jako jediné legálně využít na zahradách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zahradních kompostérech nebo komunitních a obecních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kompostárnách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40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DĚKUJI VÁM ZA POZORNOST</a:t>
            </a: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4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KLASIFIKACE ODPADŮ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lnSpc>
                <a:spcPct val="120000"/>
              </a:lnSpc>
              <a:buClr>
                <a:srgbClr val="FFFF00"/>
              </a:buClr>
              <a:buFont typeface="+mj-lt"/>
              <a:buAutoNum type="arabicPeriod"/>
              <a:defRPr/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 hlediska nebezpečnosti:  </a:t>
            </a:r>
          </a:p>
          <a:p>
            <a:pPr marL="525780" indent="-457200">
              <a:lnSpc>
                <a:spcPct val="120000"/>
              </a:lnSpc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alphaLcParenR"/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Nebezpečný odpad</a:t>
            </a:r>
          </a:p>
          <a:p>
            <a:pPr marL="525780" indent="-457200">
              <a:lnSpc>
                <a:spcPct val="120000"/>
              </a:lnSpc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alphaLcParenR"/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Ostatní odpad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rgbClr val="FFFF00"/>
              </a:buClr>
              <a:buFont typeface="+mj-lt"/>
              <a:buAutoNum type="arabicPeriod" startAt="2"/>
              <a:defRPr/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Podle skupenství:</a:t>
            </a:r>
          </a:p>
          <a:p>
            <a:pPr marL="525780" indent="-457200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algn="ctr">
              <a:buClr>
                <a:srgbClr val="FFFF00"/>
              </a:buClr>
              <a:buNone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TUHÉ ODPADY</a:t>
            </a:r>
          </a:p>
          <a:p>
            <a:pPr marL="582930" indent="-514350">
              <a:buClr>
                <a:srgbClr val="00FF00"/>
              </a:buClr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Nejproblematičtější jsou odpady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 průmyslových podniků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a odpady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 domácností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mají velmi různorodé složení a obsahují i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významné podíly nebezpečných látek.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Nejčastějším zneškodňováním tuhých odpadů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 vyspělých i rozvojových zemích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jejich ukládaní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skládkách,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 menší míře se některé typy pevných odpadů spalují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 spalovnách.</a:t>
            </a: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None/>
              <a:defRPr/>
            </a:pPr>
            <a:endParaRPr lang="cs-CZ" sz="28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/>
              <a:defRPr/>
            </a:pPr>
            <a:r>
              <a:rPr lang="cs-CZ" sz="28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KOMUNÁLNÍ ODPAD: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Komunálním odpadem je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veškerý odpad vznikající na území obce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při činnosti fyzických osob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a který je uveden jako komunální odpad v prováděcím právním předpisu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 výjimkou odpadů vznikajících u právnických osob nebo fyzických osob oprávněných k podnikání.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!!! LZE TŘÍDIT !!! 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fontScale="92500" lnSpcReduction="10000"/>
          </a:bodyPr>
          <a:lstStyle/>
          <a:p>
            <a:pPr marL="582930" indent="-514350">
              <a:buClr>
                <a:srgbClr val="00FF00"/>
              </a:buClr>
              <a:buNone/>
              <a:defRPr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None/>
              <a:defRPr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Tuhý komunální odpad: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komunální odpad, který si jako celek a nebo jako jeho jednotlivé části za normálních atmosférických podmínek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uchovává svůj tvar a objem.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Směsný komunální odpad: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Je odpad, který zůstává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 oddělení využitelných složek a nebezpečných složek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 komunálních odpadů. Někdy také je nazýván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„zbytkovým“ odpadem.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Biologicky rozložitelný komunální odpad:   </a:t>
            </a: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6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složka komunálního odpadu,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která je schopna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aerobního nebo anaerobního rozkladu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(např. papír, potraviny, odpad ze zeleně, textil…).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lnSpcReduction="10000"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ŽIVNOSTENSKÝ ODPAD (firemní odpad):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Živnostenským odpadem se rozumí odpad podobný domovnímu odpadu,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vznikající při nevýrobní činnosti právnických nebo fyzických osob oprávněných k podnikání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(v úřadech, kancelářích apod.).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Vzhledem k tomu, že v mnoha případech se jedná o drobné podnikatelské subjekty a tedy i o malá množství tohoto odpadu, mají tito původci ze zákona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možnost využít systému zavedeného obcí pro nakládání s komunálním odpadem.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Na systém zavedený obcí se mohou napojit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na základě písemné smlouvy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s obcí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a za úplatu.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Tzn., že mohou v dohodě s obcí tento odpad odkládat způsobem a na místech k tomu obcí určených.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Právnická osoba produkující živnostenský odpad je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povinna tento třídit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podle jednotlivých druhů a kategorií, daných vyhláškou č. 381/2001 Sb.,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kterou se vyhlašuje tzv.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katalog odpadů. 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 třídění původce může upustit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pouze se souhlasem místně příslušného orgánu státní správy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(Odboru životního prostředí).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fontScale="92500"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Předat vytříděné odpady smí firma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pouze osobě, která má k převzetí oprávnění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(dopravce odpovídá </a:t>
            </a: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pouze za dopravu, nikoliv za to, jak bude s odpady naloženo).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Každý původce živnostenského odpadu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je povinen vést průběžnou evidenci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 odpadech a způsobech nakládání s nimi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 to opět podle jednotlivých druhů a kategorií a za každou provozní jednotku zvlášť. 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Konkrétní povinnosti </a:t>
            </a:r>
            <a:r>
              <a:rPr lang="pl-PL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jsou stanoveny v §21 vyhlášky č. 383/2001 Sb., o podrobnostech nakládání s odpady. </a:t>
            </a:r>
            <a:endParaRPr lang="cs-CZ" sz="2600" b="1" dirty="0" smtClean="0">
              <a:solidFill>
                <a:srgbClr val="99FFCC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 KOMUNÁLNÍCH ZAŘÍZENÍ: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Odpad z komunálních zařízení svým složením a rozměry analogický TDO 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600" b="1" dirty="0" smtClean="0">
                <a:solidFill>
                  <a:srgbClr val="66CCFF"/>
                </a:solidFill>
              </a:rPr>
              <a:t>odpady ze správních a obchodních zařízení a škol, odpady z hotelů a restaurací, odpady z řemeslných dílen a služeb, odpady z nemocnic a jiných zařízení).</a:t>
            </a:r>
            <a:endParaRPr lang="cs-CZ" sz="2600" dirty="0" smtClean="0"/>
          </a:p>
          <a:p>
            <a:pPr marL="582930" indent="-514350">
              <a:buClr>
                <a:srgbClr val="00FF00"/>
              </a:buClr>
              <a:buFont typeface="+mj-lt"/>
              <a:buAutoNum type="alphaLcParenR" startAt="3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OBJEMOVÝ ODPAD:</a:t>
            </a:r>
          </a:p>
          <a:p>
            <a:pPr marL="582930" lvl="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/>
              <a:t>zahrnuje nábytek a nepotřebné nebo nefungující spotřebiče a součásti z domácností a různých sociálních, kulturních a správních zařízení, např. z kanceláří a obchodů </a:t>
            </a:r>
            <a:r>
              <a:rPr lang="cs-CZ" sz="2600" b="1" dirty="0" smtClean="0">
                <a:solidFill>
                  <a:srgbClr val="66CCFF"/>
                </a:solidFill>
              </a:rPr>
              <a:t>(nábytek, koberce, matrace, radiopřijímače a TV přijímače, chladničky, pračky, osvětlovací tělesa, radiátory).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902</TotalTime>
  <Words>1131</Words>
  <Application>Microsoft Office PowerPoint</Application>
  <PresentationFormat>Předvádění na obrazovce (4:3)</PresentationFormat>
  <Paragraphs>189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Metro</vt:lpstr>
      <vt:lpstr>oDpADY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oDpADY</dc:title>
  <dc:creator>Ptacek</dc:creator>
  <cp:lastModifiedBy>Ptacek</cp:lastModifiedBy>
  <cp:revision>26</cp:revision>
  <dcterms:created xsi:type="dcterms:W3CDTF">2013-10-31T11:05:29Z</dcterms:created>
  <dcterms:modified xsi:type="dcterms:W3CDTF">2017-10-16T15:28:35Z</dcterms:modified>
</cp:coreProperties>
</file>