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7"/>
  </p:notesMasterIdLst>
  <p:sldIdLst>
    <p:sldId id="256" r:id="rId2"/>
    <p:sldId id="257" r:id="rId3"/>
    <p:sldId id="287" r:id="rId4"/>
    <p:sldId id="316" r:id="rId5"/>
    <p:sldId id="313" r:id="rId6"/>
    <p:sldId id="311" r:id="rId7"/>
    <p:sldId id="312" r:id="rId8"/>
    <p:sldId id="308" r:id="rId9"/>
    <p:sldId id="267" r:id="rId10"/>
    <p:sldId id="275" r:id="rId11"/>
    <p:sldId id="268" r:id="rId12"/>
    <p:sldId id="271" r:id="rId13"/>
    <p:sldId id="270" r:id="rId14"/>
    <p:sldId id="301" r:id="rId15"/>
    <p:sldId id="314" r:id="rId16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09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20. 10. 2017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2F486-F355-45D8-BA09-2F1CCA42B016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759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20. 10. 2017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20. 10. 2017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20. 10. 2017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20. 10. 2017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20. 10. 2017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20. 10. 2017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20. 10. 2017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20. 10. 2017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20. 10. 2017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20. 10. 2017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20. 10. 2017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20. 10. 2017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Současný český jazyk 5 Stylistika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dirty="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4888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Subjektivní stylotvorné faktory</a:t>
            </a:r>
          </a:p>
          <a:p>
            <a:pPr lvl="1" algn="just"/>
            <a:endParaRPr lang="cs-CZ" sz="2400" b="1" dirty="0" smtClean="0">
              <a:latin typeface="Calibri" panose="020F0502020204030204" pitchFamily="34" charset="0"/>
            </a:endParaRPr>
          </a:p>
          <a:p>
            <a:pPr lvl="0"/>
            <a:r>
              <a:rPr lang="cs-CZ" sz="2400" dirty="0" smtClean="0">
                <a:latin typeface="Calibri" panose="020F0502020204030204" pitchFamily="34" charset="0"/>
              </a:rPr>
              <a:t>- </a:t>
            </a:r>
            <a:r>
              <a:rPr lang="cs-CZ" sz="2800" dirty="0" smtClean="0">
                <a:latin typeface="Calibri" panose="020F0502020204030204" pitchFamily="34" charset="0"/>
              </a:rPr>
              <a:t>spojují </a:t>
            </a:r>
            <a:r>
              <a:rPr lang="cs-CZ" sz="2800" dirty="0">
                <a:latin typeface="Calibri" panose="020F0502020204030204" pitchFamily="34" charset="0"/>
              </a:rPr>
              <a:t>se s autorem projevu, jeho individualitou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intelektuální </a:t>
            </a:r>
            <a:r>
              <a:rPr lang="cs-CZ" sz="2800" dirty="0">
                <a:latin typeface="Calibri" panose="020F0502020204030204" pitchFamily="34" charset="0"/>
              </a:rPr>
              <a:t>a rozumová vyspělost autora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větší </a:t>
            </a:r>
            <a:r>
              <a:rPr lang="cs-CZ" sz="2800" dirty="0">
                <a:latin typeface="Calibri" panose="020F0502020204030204" pitchFamily="34" charset="0"/>
              </a:rPr>
              <a:t>či menší schopnost abstrakce a logického myšlení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autorovy </a:t>
            </a:r>
            <a:r>
              <a:rPr lang="cs-CZ" sz="2800" dirty="0">
                <a:latin typeface="Calibri" panose="020F0502020204030204" pitchFamily="34" charset="0"/>
              </a:rPr>
              <a:t>schopnosti týkající se tématu jazykové komunikace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úroveň vzdělání</a:t>
            </a:r>
            <a:r>
              <a:rPr lang="cs-CZ" sz="2800" dirty="0">
                <a:latin typeface="Calibri" panose="020F0502020204030204" pitchFamily="34" charset="0"/>
              </a:rPr>
              <a:t>, zasazení do určitého prostředí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znalosti </a:t>
            </a:r>
            <a:r>
              <a:rPr lang="cs-CZ" sz="2800" dirty="0">
                <a:latin typeface="Calibri" panose="020F0502020204030204" pitchFamily="34" charset="0"/>
              </a:rPr>
              <a:t>jazykové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povahová </a:t>
            </a:r>
            <a:r>
              <a:rPr lang="cs-CZ" sz="2800" dirty="0">
                <a:latin typeface="Calibri" panose="020F0502020204030204" pitchFamily="34" charset="0"/>
              </a:rPr>
              <a:t>a mentální vlastnosti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momentální </a:t>
            </a:r>
            <a:r>
              <a:rPr lang="cs-CZ" sz="2800" dirty="0">
                <a:latin typeface="Calibri" panose="020F0502020204030204" pitchFamily="34" charset="0"/>
              </a:rPr>
              <a:t>psychický stav autora</a:t>
            </a:r>
          </a:p>
          <a:p>
            <a:pPr marL="800100" lvl="1" indent="-342900" algn="just"/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332656"/>
            <a:ext cx="7488832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Objektivní stylotvorné faktory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- </a:t>
            </a:r>
            <a:r>
              <a:rPr lang="cs-CZ" sz="2500" dirty="0" smtClean="0">
                <a:latin typeface="Calibri" pitchFamily="34" charset="0"/>
              </a:rPr>
              <a:t>jde </a:t>
            </a:r>
            <a:r>
              <a:rPr lang="cs-CZ" sz="2500" dirty="0">
                <a:latin typeface="Calibri" panose="020F0502020204030204" pitchFamily="34" charset="0"/>
              </a:rPr>
              <a:t>o faktory (okolnosti, vlivy) související s objektem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základní funkce </a:t>
            </a:r>
            <a:r>
              <a:rPr lang="cs-CZ" sz="2500" b="1" dirty="0">
                <a:latin typeface="Calibri" panose="020F0502020204030204" pitchFamily="34" charset="0"/>
              </a:rPr>
              <a:t>textu </a:t>
            </a:r>
            <a:r>
              <a:rPr lang="cs-CZ" sz="2500" dirty="0" smtClean="0">
                <a:latin typeface="Calibri" panose="020F0502020204030204" pitchFamily="34" charset="0"/>
              </a:rPr>
              <a:t>(např. prostě </a:t>
            </a:r>
            <a:r>
              <a:rPr lang="cs-CZ" sz="2500" dirty="0">
                <a:latin typeface="Calibri" panose="020F0502020204030204" pitchFamily="34" charset="0"/>
              </a:rPr>
              <a:t>sdělná, agitačně sdělná a </a:t>
            </a:r>
            <a:r>
              <a:rPr lang="cs-CZ" sz="2500" dirty="0" err="1">
                <a:latin typeface="Calibri" panose="020F0502020204030204" pitchFamily="34" charset="0"/>
              </a:rPr>
              <a:t>ovlivňovací</a:t>
            </a:r>
            <a:r>
              <a:rPr lang="cs-CZ" sz="2500" dirty="0">
                <a:latin typeface="Calibri" panose="020F0502020204030204" pitchFamily="34" charset="0"/>
              </a:rPr>
              <a:t>, odborně sdělná a vzdělávací) a </a:t>
            </a:r>
            <a:r>
              <a:rPr lang="cs-CZ" sz="2500" b="1" dirty="0">
                <a:latin typeface="Calibri" panose="020F0502020204030204" pitchFamily="34" charset="0"/>
              </a:rPr>
              <a:t>cíl komunikace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ráz </a:t>
            </a:r>
            <a:r>
              <a:rPr lang="cs-CZ" sz="2500" b="1" dirty="0">
                <a:latin typeface="Calibri" panose="020F0502020204030204" pitchFamily="34" charset="0"/>
              </a:rPr>
              <a:t>komunikace</a:t>
            </a:r>
            <a:r>
              <a:rPr lang="cs-CZ" sz="2500" dirty="0">
                <a:latin typeface="Calibri" panose="020F0502020204030204" pitchFamily="34" charset="0"/>
              </a:rPr>
              <a:t> – oficiální, polooficiální, neoficiální, soukromý, důvěrný, familiární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situace </a:t>
            </a:r>
            <a:r>
              <a:rPr lang="cs-CZ" sz="2500" b="1" dirty="0">
                <a:latin typeface="Calibri" panose="020F0502020204030204" pitchFamily="34" charset="0"/>
              </a:rPr>
              <a:t>kolem vzniku textu </a:t>
            </a:r>
            <a:r>
              <a:rPr lang="cs-CZ" sz="2500" dirty="0">
                <a:latin typeface="Calibri" panose="020F0502020204030204" pitchFamily="34" charset="0"/>
              </a:rPr>
              <a:t>– připravenost, nepřipravenost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prostředí </a:t>
            </a:r>
            <a:r>
              <a:rPr lang="cs-CZ" sz="2500" b="1" dirty="0">
                <a:latin typeface="Calibri" panose="020F0502020204030204" pitchFamily="34" charset="0"/>
              </a:rPr>
              <a:t>jeho realizace </a:t>
            </a:r>
            <a:r>
              <a:rPr lang="cs-CZ" sz="2500" dirty="0">
                <a:latin typeface="Calibri" panose="020F0502020204030204" pitchFamily="34" charset="0"/>
              </a:rPr>
              <a:t>– soukromí, veřejné; známé, neznámé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charakter </a:t>
            </a:r>
            <a:r>
              <a:rPr lang="cs-CZ" sz="2500" b="1" dirty="0">
                <a:latin typeface="Calibri" panose="020F0502020204030204" pitchFamily="34" charset="0"/>
              </a:rPr>
              <a:t>adresáta nebo kolektivu </a:t>
            </a:r>
            <a:r>
              <a:rPr lang="cs-CZ" sz="2500" b="1" dirty="0" smtClean="0">
                <a:latin typeface="Calibri" panose="020F0502020204030204" pitchFamily="34" charset="0"/>
              </a:rPr>
              <a:t>adresátů</a:t>
            </a:r>
            <a:r>
              <a:rPr lang="cs-CZ" sz="2500" dirty="0" smtClean="0">
                <a:latin typeface="Calibri" panose="020F0502020204030204" pitchFamily="34" charset="0"/>
              </a:rPr>
              <a:t>; uvědomělý </a:t>
            </a:r>
            <a:r>
              <a:rPr lang="cs-CZ" sz="2500" dirty="0">
                <a:latin typeface="Calibri" panose="020F0502020204030204" pitchFamily="34" charset="0"/>
              </a:rPr>
              <a:t>postoj k nim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+ </a:t>
            </a:r>
            <a:r>
              <a:rPr lang="cs-CZ" sz="2500" b="1" dirty="0" smtClean="0">
                <a:latin typeface="Calibri" panose="020F0502020204030204" pitchFamily="34" charset="0"/>
              </a:rPr>
              <a:t>volba </a:t>
            </a:r>
            <a:r>
              <a:rPr lang="cs-CZ" sz="2500" b="1" dirty="0">
                <a:latin typeface="Calibri" panose="020F0502020204030204" pitchFamily="34" charset="0"/>
              </a:rPr>
              <a:t>tématu</a:t>
            </a:r>
            <a:r>
              <a:rPr lang="cs-CZ" sz="2500" dirty="0">
                <a:latin typeface="Calibri" panose="020F0502020204030204" pitchFamily="34" charset="0"/>
              </a:rPr>
              <a:t> ovlivňuje stylové vlastnosti komunikátu</a:t>
            </a:r>
          </a:p>
          <a:p>
            <a:pPr lvl="1" algn="just"/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421667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48883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Výrazové </a:t>
            </a:r>
            <a:r>
              <a:rPr lang="cs-CZ" sz="2800" b="1" dirty="0">
                <a:latin typeface="Calibri" panose="020F0502020204030204" pitchFamily="34" charset="0"/>
              </a:rPr>
              <a:t>prostředky, které se podílejí na výstavbě </a:t>
            </a:r>
            <a:r>
              <a:rPr lang="cs-CZ" sz="2800" b="1" dirty="0" smtClean="0">
                <a:latin typeface="Calibri" panose="020F0502020204030204" pitchFamily="34" charset="0"/>
              </a:rPr>
              <a:t>komunikátu</a:t>
            </a:r>
            <a:r>
              <a:rPr lang="cs-CZ" sz="2800" dirty="0" smtClean="0">
                <a:latin typeface="Calibri" panose="020F0502020204030204" pitchFamily="34" charset="0"/>
              </a:rPr>
              <a:t>: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pPr lvl="0"/>
            <a:r>
              <a:rPr lang="cs-CZ" sz="2400" b="1" dirty="0" smtClean="0">
                <a:latin typeface="Calibri" panose="020F0502020204030204" pitchFamily="34" charset="0"/>
              </a:rPr>
              <a:t>- Jazyková </a:t>
            </a:r>
            <a:r>
              <a:rPr lang="cs-CZ" sz="2400" b="1" dirty="0">
                <a:latin typeface="Calibri" panose="020F0502020204030204" pitchFamily="34" charset="0"/>
              </a:rPr>
              <a:t>výstavba</a:t>
            </a:r>
            <a:r>
              <a:rPr lang="cs-CZ" sz="2400" dirty="0">
                <a:latin typeface="Calibri" panose="020F0502020204030204" pitchFamily="34" charset="0"/>
              </a:rPr>
              <a:t>, tj. výběr výrazových prostředků jazykových – prostředků slovní zásoby i prostředků gramatických, zvl. </a:t>
            </a:r>
            <a:r>
              <a:rPr lang="cs-CZ" sz="2400" dirty="0" smtClean="0">
                <a:latin typeface="Calibri" panose="020F0502020204030204" pitchFamily="34" charset="0"/>
              </a:rPr>
              <a:t>syntaktických </a:t>
            </a:r>
            <a:r>
              <a:rPr lang="cs-CZ" sz="2400" dirty="0">
                <a:latin typeface="Calibri" panose="020F0502020204030204" pitchFamily="34" charset="0"/>
              </a:rPr>
              <a:t>a vzájemné spojení, jejich stylizace, formulace</a:t>
            </a:r>
          </a:p>
          <a:p>
            <a:pPr lvl="0"/>
            <a:r>
              <a:rPr lang="cs-CZ" sz="2400" b="1" dirty="0" smtClean="0">
                <a:latin typeface="Calibri" panose="020F0502020204030204" pitchFamily="34" charset="0"/>
              </a:rPr>
              <a:t>- Kompoziční </a:t>
            </a:r>
            <a:r>
              <a:rPr lang="cs-CZ" sz="2400" b="1" dirty="0">
                <a:latin typeface="Calibri" panose="020F0502020204030204" pitchFamily="34" charset="0"/>
              </a:rPr>
              <a:t>výstavba</a:t>
            </a:r>
            <a:r>
              <a:rPr lang="cs-CZ" sz="2400" dirty="0">
                <a:latin typeface="Calibri" panose="020F0502020204030204" pitchFamily="34" charset="0"/>
              </a:rPr>
              <a:t>:</a:t>
            </a:r>
          </a:p>
          <a:p>
            <a:pPr lvl="0"/>
            <a:r>
              <a:rPr lang="cs-CZ" sz="2400" b="1" dirty="0">
                <a:latin typeface="Calibri" panose="020F0502020204030204" pitchFamily="34" charset="0"/>
              </a:rPr>
              <a:t>Rovina tematická a obsahová</a:t>
            </a:r>
            <a:r>
              <a:rPr lang="cs-CZ" sz="2400" dirty="0">
                <a:latin typeface="Calibri" panose="020F0502020204030204" pitchFamily="34" charset="0"/>
              </a:rPr>
              <a:t> – výběr řazení a uspořádání tématu a jeho částí – </a:t>
            </a:r>
            <a:r>
              <a:rPr lang="cs-CZ" sz="2400" dirty="0" smtClean="0">
                <a:latin typeface="Calibri" panose="020F0502020204030204" pitchFamily="34" charset="0"/>
              </a:rPr>
              <a:t>motivů, </a:t>
            </a:r>
            <a:r>
              <a:rPr lang="cs-CZ" sz="2400" dirty="0">
                <a:latin typeface="Calibri" panose="020F0502020204030204" pitchFamily="34" charset="0"/>
              </a:rPr>
              <a:t>uspořádání obsahu, syžetu</a:t>
            </a:r>
          </a:p>
          <a:p>
            <a:pPr lvl="0"/>
            <a:r>
              <a:rPr lang="cs-CZ" sz="2400" b="1" dirty="0">
                <a:latin typeface="Calibri" panose="020F0502020204030204" pitchFamily="34" charset="0"/>
              </a:rPr>
              <a:t>Rovina textová</a:t>
            </a:r>
            <a:r>
              <a:rPr lang="cs-CZ" sz="2400" dirty="0">
                <a:latin typeface="Calibri" panose="020F0502020204030204" pitchFamily="34" charset="0"/>
              </a:rPr>
              <a:t> – zahrnuje prostředky členění textu: 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457200" lvl="0" indent="-457200">
              <a:buAutoNum type="alphaLcParenR"/>
            </a:pPr>
            <a:r>
              <a:rPr lang="cs-CZ" sz="2400" b="1" dirty="0" smtClean="0">
                <a:latin typeface="Calibri" panose="020F0502020204030204" pitchFamily="34" charset="0"/>
              </a:rPr>
              <a:t>horizontální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457200" lvl="0" indent="-457200">
              <a:buAutoNum type="alphaLcParenR"/>
            </a:pPr>
            <a:r>
              <a:rPr lang="cs-CZ" sz="2400" b="1" dirty="0" smtClean="0">
                <a:latin typeface="Calibri" panose="020F0502020204030204" pitchFamily="34" charset="0"/>
              </a:rPr>
              <a:t>vertikální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77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5"/>
            <a:ext cx="76328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Základní slohové postupy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představují základní kompoziční jev</a:t>
            </a:r>
          </a:p>
          <a:p>
            <a:pPr marL="914400" lvl="1" indent="-457200" algn="just">
              <a:buFontTx/>
              <a:buChar char="-"/>
            </a:pPr>
            <a:endParaRPr lang="cs-CZ" sz="26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popisný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v</a:t>
            </a:r>
            <a:r>
              <a:rPr lang="cs-CZ" sz="2600" dirty="0" smtClean="0">
                <a:latin typeface="Calibri" panose="020F0502020204030204" pitchFamily="34" charset="0"/>
              </a:rPr>
              <a:t>yprávěcí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výkladový (úvahový)</a:t>
            </a:r>
            <a:endParaRPr lang="cs-CZ" sz="26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i</a:t>
            </a:r>
            <a:r>
              <a:rPr lang="cs-CZ" sz="2600" dirty="0" smtClean="0">
                <a:latin typeface="Calibri" panose="020F0502020204030204" pitchFamily="34" charset="0"/>
              </a:rPr>
              <a:t>nformační</a:t>
            </a:r>
          </a:p>
          <a:p>
            <a:pPr lvl="1" algn="just"/>
            <a:endParaRPr lang="cs-CZ" sz="26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51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08720"/>
            <a:ext cx="7416824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latin typeface="Calibri" panose="020F0502020204030204" pitchFamily="34" charset="0"/>
              </a:rPr>
              <a:t>Slohové útvary</a:t>
            </a:r>
            <a:r>
              <a:rPr lang="cs-CZ" sz="2800" dirty="0">
                <a:latin typeface="Calibri" panose="020F0502020204030204" pitchFamily="34" charset="0"/>
              </a:rPr>
              <a:t> </a:t>
            </a:r>
            <a:endParaRPr lang="cs-CZ" sz="2800" dirty="0" smtClean="0">
              <a:latin typeface="Calibri" panose="020F0502020204030204" pitchFamily="34" charset="0"/>
            </a:endParaRPr>
          </a:p>
          <a:p>
            <a:endParaRPr lang="cs-CZ" sz="2800" dirty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ucelené </a:t>
            </a:r>
            <a:r>
              <a:rPr lang="cs-CZ" sz="2800" dirty="0">
                <a:latin typeface="Calibri" panose="020F0502020204030204" pitchFamily="34" charset="0"/>
              </a:rPr>
              <a:t>komunikační jednotky, formálně uzavřené a významově ukončené, které vznikly na podkladě jednoho nebo několika slohových </a:t>
            </a:r>
            <a:r>
              <a:rPr lang="cs-CZ" sz="2800" dirty="0" smtClean="0">
                <a:latin typeface="Calibri" panose="020F0502020204030204" pitchFamily="34" charset="0"/>
              </a:rPr>
              <a:t>postupů</a:t>
            </a:r>
          </a:p>
          <a:p>
            <a:endParaRPr lang="cs-CZ" sz="28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popis, charakteristika, posudek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vypravování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pojednání, výklad, (přednáška), úvaha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zpráva, oznámení, výzva, žádost, dopis…</a:t>
            </a:r>
            <a:endParaRPr lang="cs-CZ" sz="28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8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836712"/>
            <a:ext cx="7560839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Funkční dichotomie</a:t>
            </a:r>
          </a:p>
          <a:p>
            <a:pPr marL="285750" indent="-285750"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mluvenost/psanost</a:t>
            </a: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připravenost/nepřipravenost</a:t>
            </a:r>
          </a:p>
          <a:p>
            <a:pPr marL="457200" indent="-457200">
              <a:buFontTx/>
              <a:buChar char="-"/>
            </a:pPr>
            <a:r>
              <a:rPr lang="cs-CZ" sz="2800" smtClean="0">
                <a:latin typeface="Calibri" panose="020F0502020204030204" pitchFamily="34" charset="0"/>
              </a:rPr>
              <a:t>monologičnost/dialogičnost </a:t>
            </a:r>
            <a:endParaRPr lang="cs-CZ" sz="2800" dirty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explicitnost/implicitnost</a:t>
            </a:r>
          </a:p>
          <a:p>
            <a:pPr marL="457200" indent="-457200">
              <a:buFontTx/>
              <a:buChar char="-"/>
            </a:pPr>
            <a:r>
              <a:rPr lang="cs-CZ" sz="2800" dirty="0" err="1" smtClean="0">
                <a:latin typeface="Calibri" panose="020F0502020204030204" pitchFamily="34" charset="0"/>
              </a:rPr>
              <a:t>modelovost</a:t>
            </a:r>
            <a:r>
              <a:rPr lang="cs-CZ" sz="2800" dirty="0" smtClean="0">
                <a:latin typeface="Calibri" panose="020F0502020204030204" pitchFamily="34" charset="0"/>
              </a:rPr>
              <a:t> (schematičnost)/</a:t>
            </a:r>
            <a:r>
              <a:rPr lang="cs-CZ" sz="2800" dirty="0" err="1" smtClean="0">
                <a:latin typeface="Calibri" panose="020F0502020204030204" pitchFamily="34" charset="0"/>
              </a:rPr>
              <a:t>nemodelovost</a:t>
            </a:r>
            <a:endParaRPr lang="cs-CZ" sz="28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situační zakotvenost/nezakotvenost</a:t>
            </a:r>
          </a:p>
          <a:p>
            <a:pPr marL="457200" indent="-457200"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  <a:p>
            <a:endParaRPr lang="cs-CZ" sz="2800" dirty="0" smtClean="0">
              <a:latin typeface="Calibri" panose="020F0502020204030204" pitchFamily="34" charset="0"/>
            </a:endParaRPr>
          </a:p>
          <a:p>
            <a:endParaRPr lang="cs-CZ" sz="2800" dirty="0">
              <a:latin typeface="Calibri" panose="020F0502020204030204" pitchFamily="34" charset="0"/>
            </a:endParaRPr>
          </a:p>
          <a:p>
            <a:r>
              <a:rPr lang="cs-CZ" sz="2800" dirty="0" smtClean="0">
                <a:latin typeface="Calibri" panose="020F0502020204030204" pitchFamily="34" charset="0"/>
              </a:rPr>
              <a:t>        automatizace/aktualizace</a:t>
            </a:r>
            <a:endParaRPr lang="cs-CZ" sz="28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73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11560" y="692696"/>
            <a:ext cx="777686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Literatura</a:t>
            </a:r>
          </a:p>
          <a:p>
            <a:pPr lvl="1" algn="just"/>
            <a:endParaRPr lang="cs-CZ" sz="2400" b="1" dirty="0">
              <a:latin typeface="Calibri" pitchFamily="34" charset="0"/>
            </a:endParaRPr>
          </a:p>
          <a:p>
            <a:pPr marL="457200" lvl="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ČECHOVÁ</a:t>
            </a:r>
            <a:r>
              <a:rPr lang="cs-CZ" sz="2800" dirty="0">
                <a:latin typeface="Calibri" panose="020F0502020204030204" pitchFamily="34" charset="0"/>
              </a:rPr>
              <a:t>, Marie, Marie KRČMOVÁ a Eva MINÁŘOVÁ. </a:t>
            </a:r>
            <a:r>
              <a:rPr lang="cs-CZ" sz="2800" i="1" dirty="0">
                <a:latin typeface="Calibri" panose="020F0502020204030204" pitchFamily="34" charset="0"/>
              </a:rPr>
              <a:t>Současná stylistika</a:t>
            </a:r>
            <a:r>
              <a:rPr lang="cs-CZ" sz="2800" dirty="0">
                <a:latin typeface="Calibri" panose="020F0502020204030204" pitchFamily="34" charset="0"/>
              </a:rPr>
              <a:t>. Vyd. 1. Praha: Lidové noviny, 2008</a:t>
            </a:r>
            <a:r>
              <a:rPr lang="cs-CZ" sz="2800" dirty="0" smtClean="0">
                <a:latin typeface="Calibri" panose="020F0502020204030204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cs-CZ" sz="2800" i="1" dirty="0" smtClean="0">
                <a:latin typeface="Calibri" panose="020F0502020204030204" pitchFamily="34" charset="0"/>
              </a:rPr>
              <a:t>Stylistika </a:t>
            </a:r>
            <a:r>
              <a:rPr lang="cs-CZ" sz="2800" i="1" dirty="0">
                <a:latin typeface="Calibri" panose="020F0502020204030204" pitchFamily="34" charset="0"/>
              </a:rPr>
              <a:t>češtiny</a:t>
            </a:r>
            <a:r>
              <a:rPr lang="cs-CZ" sz="2800" dirty="0">
                <a:latin typeface="Calibri" panose="020F0502020204030204" pitchFamily="34" charset="0"/>
              </a:rPr>
              <a:t>. Eva Minářová. 1. vyd. Brno: </a:t>
            </a:r>
            <a:r>
              <a:rPr lang="cs-CZ" sz="2800" dirty="0" err="1">
                <a:latin typeface="Calibri" panose="020F0502020204030204" pitchFamily="34" charset="0"/>
              </a:rPr>
              <a:t>PdF</a:t>
            </a:r>
            <a:r>
              <a:rPr lang="cs-CZ" sz="2800" dirty="0">
                <a:latin typeface="Calibri" panose="020F0502020204030204" pitchFamily="34" charset="0"/>
              </a:rPr>
              <a:t>, MU, </a:t>
            </a:r>
            <a:r>
              <a:rPr lang="cs-CZ" sz="2800" dirty="0" smtClean="0">
                <a:latin typeface="Calibri" panose="020F0502020204030204" pitchFamily="34" charset="0"/>
              </a:rPr>
              <a:t>2009.</a:t>
            </a: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GREPL</a:t>
            </a:r>
            <a:r>
              <a:rPr lang="cs-CZ" sz="2800" dirty="0">
                <a:latin typeface="Calibri" panose="020F0502020204030204" pitchFamily="34" charset="0"/>
              </a:rPr>
              <a:t>, Miroslav. </a:t>
            </a:r>
            <a:r>
              <a:rPr lang="cs-CZ" sz="2800" i="1" dirty="0">
                <a:latin typeface="Calibri" panose="020F0502020204030204" pitchFamily="34" charset="0"/>
              </a:rPr>
              <a:t>Příruční mluvnice češtiny</a:t>
            </a:r>
            <a:r>
              <a:rPr lang="cs-CZ" sz="2800" dirty="0">
                <a:latin typeface="Calibri" panose="020F0502020204030204" pitchFamily="34" charset="0"/>
              </a:rPr>
              <a:t>. Vyd. 2., </a:t>
            </a:r>
            <a:r>
              <a:rPr lang="cs-CZ" sz="2800" dirty="0" err="1">
                <a:latin typeface="Calibri" panose="020F0502020204030204" pitchFamily="34" charset="0"/>
              </a:rPr>
              <a:t>opr</a:t>
            </a:r>
            <a:r>
              <a:rPr lang="cs-CZ" sz="2800" dirty="0">
                <a:latin typeface="Calibri" panose="020F0502020204030204" pitchFamily="34" charset="0"/>
              </a:rPr>
              <a:t>. Praha: Lidové noviny, 2003. </a:t>
            </a:r>
            <a:endParaRPr lang="cs-CZ" sz="2800" b="1" dirty="0" smtClean="0">
              <a:latin typeface="Calibri" pitchFamily="34" charset="0"/>
            </a:endParaRPr>
          </a:p>
          <a:p>
            <a:pPr lvl="1" algn="just"/>
            <a:endParaRPr lang="cs-CZ" sz="2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97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20688"/>
            <a:ext cx="770485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Základní pojmy</a:t>
            </a:r>
          </a:p>
          <a:p>
            <a:pPr lvl="1" algn="just"/>
            <a:endParaRPr lang="cs-CZ" sz="2400" b="1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komunikace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komunikát/text/jazykový projev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styl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styl subjektivní x styl objektivní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funkční styly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stylová oblast 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stylová vrstva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stylová norma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err="1" smtClean="0">
                <a:latin typeface="Calibri" panose="020F0502020204030204" pitchFamily="34" charset="0"/>
              </a:rPr>
              <a:t>příznakovost</a:t>
            </a:r>
            <a:endParaRPr lang="cs-CZ" sz="26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stylová hodnota stálá/kontextová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err="1" smtClean="0">
                <a:latin typeface="Calibri" panose="020F0502020204030204" pitchFamily="34" charset="0"/>
              </a:rPr>
              <a:t>stylém</a:t>
            </a:r>
            <a:endParaRPr lang="cs-CZ" sz="26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692696"/>
            <a:ext cx="7272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Základní funkční </a:t>
            </a:r>
            <a:r>
              <a:rPr lang="cs-CZ" sz="2800" b="1" dirty="0">
                <a:latin typeface="Calibri" panose="020F0502020204030204" pitchFamily="34" charset="0"/>
              </a:rPr>
              <a:t>styly</a:t>
            </a:r>
          </a:p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hovorový (běžně dorozumívací)</a:t>
            </a:r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odborný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administrativní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publicistický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umělecký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řečnický</a:t>
            </a:r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04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980729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Horizontální a vertikální členění stylů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horizontální </a:t>
            </a:r>
            <a:r>
              <a:rPr lang="cs-CZ" sz="2800" dirty="0">
                <a:latin typeface="Calibri" panose="020F0502020204030204" pitchFamily="34" charset="0"/>
              </a:rPr>
              <a:t>členění – funkční </a:t>
            </a:r>
            <a:r>
              <a:rPr lang="cs-CZ" sz="2800" dirty="0" smtClean="0">
                <a:latin typeface="Calibri" panose="020F0502020204030204" pitchFamily="34" charset="0"/>
              </a:rPr>
              <a:t>styly</a:t>
            </a:r>
          </a:p>
          <a:p>
            <a:pPr marL="342900" indent="-3429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vertikální </a:t>
            </a:r>
            <a:r>
              <a:rPr lang="cs-CZ" sz="2800" dirty="0">
                <a:latin typeface="Calibri" panose="020F0502020204030204" pitchFamily="34" charset="0"/>
              </a:rPr>
              <a:t>– styl vysoký, střední, </a:t>
            </a:r>
            <a:r>
              <a:rPr lang="cs-CZ" sz="2800" dirty="0" smtClean="0">
                <a:latin typeface="Calibri" panose="020F0502020204030204" pitchFamily="34" charset="0"/>
              </a:rPr>
              <a:t>nižší</a:t>
            </a: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39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908720"/>
            <a:ext cx="74888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>
                <a:latin typeface="Calibri" panose="020F0502020204030204" pitchFamily="34" charset="0"/>
              </a:rPr>
              <a:t>Konkurence </a:t>
            </a:r>
            <a:r>
              <a:rPr lang="cs-CZ" sz="2800" b="1" dirty="0" smtClean="0">
                <a:latin typeface="Calibri" panose="020F0502020204030204" pitchFamily="34" charset="0"/>
              </a:rPr>
              <a:t>prostředků na úrovni: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/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obsahové (</a:t>
            </a:r>
            <a:r>
              <a:rPr lang="cs-CZ" sz="2800" i="1" dirty="0" smtClean="0">
                <a:latin typeface="Calibri" panose="020F0502020204030204" pitchFamily="34" charset="0"/>
              </a:rPr>
              <a:t>Přijeď kdykoli</a:t>
            </a:r>
            <a:r>
              <a:rPr lang="cs-CZ" sz="2800" dirty="0" smtClean="0">
                <a:latin typeface="Calibri" panose="020F0502020204030204" pitchFamily="34" charset="0"/>
              </a:rPr>
              <a:t>/</a:t>
            </a:r>
            <a:r>
              <a:rPr lang="cs-CZ" sz="2800" i="1" dirty="0" smtClean="0">
                <a:latin typeface="Calibri" panose="020F0502020204030204" pitchFamily="34" charset="0"/>
              </a:rPr>
              <a:t>kdy</a:t>
            </a:r>
            <a:r>
              <a:rPr lang="cs-CZ" sz="2800" dirty="0" smtClean="0">
                <a:latin typeface="Calibri" panose="020F0502020204030204" pitchFamily="34" charset="0"/>
              </a:rPr>
              <a:t> </a:t>
            </a:r>
            <a:r>
              <a:rPr lang="cs-CZ" sz="2800" i="1" dirty="0" smtClean="0">
                <a:latin typeface="Calibri" panose="020F0502020204030204" pitchFamily="34" charset="0"/>
              </a:rPr>
              <a:t>chceš/kdy budeš mít čas</a:t>
            </a:r>
            <a:r>
              <a:rPr lang="cs-CZ" sz="2800" dirty="0" smtClean="0">
                <a:latin typeface="Calibri" panose="020F0502020204030204" pitchFamily="34" charset="0"/>
              </a:rPr>
              <a:t>.)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hláskoslovné (</a:t>
            </a:r>
            <a:r>
              <a:rPr lang="cs-CZ" sz="2800" i="1" dirty="0" smtClean="0">
                <a:latin typeface="Calibri" panose="020F0502020204030204" pitchFamily="34" charset="0"/>
              </a:rPr>
              <a:t>mléko/</a:t>
            </a:r>
            <a:r>
              <a:rPr lang="cs-CZ" sz="2800" i="1" dirty="0" err="1" smtClean="0">
                <a:latin typeface="Calibri" panose="020F0502020204030204" pitchFamily="34" charset="0"/>
              </a:rPr>
              <a:t>mlíko</a:t>
            </a:r>
            <a:r>
              <a:rPr lang="cs-CZ" sz="2800" dirty="0" smtClean="0">
                <a:latin typeface="Calibri" panose="020F0502020204030204" pitchFamily="34" charset="0"/>
              </a:rPr>
              <a:t>; </a:t>
            </a:r>
            <a:r>
              <a:rPr lang="cs-CZ" sz="2800" i="1" dirty="0" smtClean="0">
                <a:latin typeface="Calibri" panose="020F0502020204030204" pitchFamily="34" charset="0"/>
              </a:rPr>
              <a:t>tedy/teda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morfologické (</a:t>
            </a:r>
            <a:r>
              <a:rPr lang="cs-CZ" sz="2800" i="1" dirty="0" smtClean="0">
                <a:latin typeface="Calibri" panose="020F0502020204030204" pitchFamily="34" charset="0"/>
              </a:rPr>
              <a:t>dobrý/</a:t>
            </a:r>
            <a:r>
              <a:rPr lang="cs-CZ" sz="2800" i="1" dirty="0" err="1" smtClean="0">
                <a:latin typeface="Calibri" panose="020F0502020204030204" pitchFamily="34" charset="0"/>
              </a:rPr>
              <a:t>dobrej</a:t>
            </a:r>
            <a:r>
              <a:rPr lang="cs-CZ" sz="2800" dirty="0" smtClean="0">
                <a:latin typeface="Calibri" panose="020F0502020204030204" pitchFamily="34" charset="0"/>
              </a:rPr>
              <a:t>; </a:t>
            </a:r>
            <a:r>
              <a:rPr lang="cs-CZ" sz="2800" i="1" dirty="0" smtClean="0">
                <a:latin typeface="Calibri" panose="020F0502020204030204" pitchFamily="34" charset="0"/>
              </a:rPr>
              <a:t>píšu/píši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lexikální (</a:t>
            </a:r>
            <a:r>
              <a:rPr lang="cs-CZ" sz="2800" i="1" dirty="0" smtClean="0">
                <a:latin typeface="Calibri" panose="020F0502020204030204" pitchFamily="34" charset="0"/>
              </a:rPr>
              <a:t>příjemný/fajn</a:t>
            </a:r>
            <a:r>
              <a:rPr lang="cs-CZ" sz="2800" dirty="0" smtClean="0">
                <a:latin typeface="Calibri" panose="020F0502020204030204" pitchFamily="34" charset="0"/>
              </a:rPr>
              <a:t>; </a:t>
            </a:r>
            <a:r>
              <a:rPr lang="cs-CZ" sz="2800" i="1" dirty="0" smtClean="0">
                <a:latin typeface="Calibri" panose="020F0502020204030204" pitchFamily="34" charset="0"/>
              </a:rPr>
              <a:t>auto/kára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s</a:t>
            </a:r>
            <a:r>
              <a:rPr lang="cs-CZ" sz="2800" dirty="0" smtClean="0">
                <a:latin typeface="Calibri" panose="020F0502020204030204" pitchFamily="34" charset="0"/>
              </a:rPr>
              <a:t>yntaktické (</a:t>
            </a:r>
            <a:r>
              <a:rPr lang="cs-CZ" sz="2800" i="1" dirty="0" smtClean="0">
                <a:latin typeface="Calibri" panose="020F0502020204030204" pitchFamily="34" charset="0"/>
              </a:rPr>
              <a:t>Učitel vylosoval tři žáky.</a:t>
            </a:r>
            <a:r>
              <a:rPr lang="cs-CZ" sz="2800" dirty="0" smtClean="0">
                <a:latin typeface="Calibri" panose="020F0502020204030204" pitchFamily="34" charset="0"/>
              </a:rPr>
              <a:t>/</a:t>
            </a:r>
            <a:r>
              <a:rPr lang="cs-CZ" sz="2800" i="1" dirty="0" smtClean="0">
                <a:latin typeface="Calibri" panose="020F0502020204030204" pitchFamily="34" charset="0"/>
              </a:rPr>
              <a:t>Učitelem byli vylosováni tři žáci.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kompoziční</a:t>
            </a:r>
          </a:p>
          <a:p>
            <a:pPr marL="914400" lvl="1" indent="-45720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934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620688"/>
            <a:ext cx="748883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cs-CZ" sz="2800" b="1" dirty="0" smtClean="0">
              <a:latin typeface="Calibri" panose="020F0502020204030204" pitchFamily="34" charset="0"/>
            </a:endParaRPr>
          </a:p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Český národní jazyk a jeho stratifikace</a:t>
            </a:r>
          </a:p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spisovný jazyk x nespisovný jazyk</a:t>
            </a:r>
          </a:p>
          <a:p>
            <a:pPr marL="800100" lvl="1" indent="-3429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interdialekty; obecná čeština; dialekty</a:t>
            </a:r>
          </a:p>
          <a:p>
            <a:pPr marL="800100" lvl="1" indent="-3429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existence útvarů a </a:t>
            </a:r>
            <a:r>
              <a:rPr lang="cs-CZ" sz="2800" dirty="0" err="1" smtClean="0">
                <a:latin typeface="Calibri" panose="020F0502020204030204" pitchFamily="34" charset="0"/>
              </a:rPr>
              <a:t>poloútvarů</a:t>
            </a:r>
            <a:r>
              <a:rPr lang="cs-CZ" sz="2800" dirty="0" smtClean="0">
                <a:latin typeface="Calibri" panose="020F0502020204030204" pitchFamily="34" charset="0"/>
              </a:rPr>
              <a:t> národního jazyka</a:t>
            </a:r>
          </a:p>
          <a:p>
            <a:pPr lvl="1"/>
            <a:endParaRPr lang="cs-CZ" sz="2800" b="1" dirty="0" smtClean="0">
              <a:latin typeface="Calibri" panose="020F0502020204030204" pitchFamily="34" charset="0"/>
            </a:endParaRPr>
          </a:p>
          <a:p>
            <a:pPr lvl="1"/>
            <a:r>
              <a:rPr lang="cs-CZ" sz="2800" dirty="0" smtClean="0">
                <a:latin typeface="Calibri" panose="020F0502020204030204" pitchFamily="34" charset="0"/>
              </a:rPr>
              <a:t>Profesní mluva</a:t>
            </a:r>
          </a:p>
          <a:p>
            <a:pPr lvl="1"/>
            <a:r>
              <a:rPr lang="cs-CZ" sz="2800" dirty="0" smtClean="0">
                <a:latin typeface="Calibri" panose="020F0502020204030204" pitchFamily="34" charset="0"/>
              </a:rPr>
              <a:t>Slang</a:t>
            </a:r>
          </a:p>
          <a:p>
            <a:pPr lvl="1"/>
            <a:r>
              <a:rPr lang="cs-CZ" sz="2800" dirty="0" smtClean="0">
                <a:latin typeface="Calibri" panose="020F0502020204030204" pitchFamily="34" charset="0"/>
              </a:rPr>
              <a:t>Argot</a:t>
            </a: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67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99288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>
                <a:latin typeface="Calibri" panose="020F0502020204030204" pitchFamily="34" charset="0"/>
              </a:rPr>
              <a:t>Stylová </a:t>
            </a:r>
            <a:r>
              <a:rPr lang="cs-CZ" sz="2400" b="1" u="sng" dirty="0" err="1">
                <a:latin typeface="Calibri" panose="020F0502020204030204" pitchFamily="34" charset="0"/>
              </a:rPr>
              <a:t>příznakovost</a:t>
            </a:r>
            <a:r>
              <a:rPr lang="cs-CZ" sz="2400" b="1" u="sng" dirty="0">
                <a:latin typeface="Calibri" panose="020F0502020204030204" pitchFamily="34" charset="0"/>
              </a:rPr>
              <a:t>/</a:t>
            </a:r>
            <a:r>
              <a:rPr lang="cs-CZ" sz="2400" b="1" u="sng" dirty="0" err="1">
                <a:latin typeface="Calibri" panose="020F0502020204030204" pitchFamily="34" charset="0"/>
              </a:rPr>
              <a:t>nepříznakovost</a:t>
            </a:r>
            <a:r>
              <a:rPr lang="cs-CZ" sz="2400" b="1" u="sng" dirty="0">
                <a:latin typeface="Calibri" panose="020F0502020204030204" pitchFamily="34" charset="0"/>
              </a:rPr>
              <a:t> </a:t>
            </a:r>
            <a:endParaRPr lang="cs-CZ" sz="2400" b="1" u="sng" dirty="0" smtClean="0">
              <a:latin typeface="Calibri" panose="020F0502020204030204" pitchFamily="34" charset="0"/>
            </a:endParaRPr>
          </a:p>
          <a:p>
            <a:r>
              <a:rPr lang="cs-CZ" sz="2400" b="1" u="sng" dirty="0" smtClean="0">
                <a:latin typeface="Calibri" panose="020F0502020204030204" pitchFamily="34" charset="0"/>
              </a:rPr>
              <a:t>komunikačních </a:t>
            </a:r>
            <a:r>
              <a:rPr lang="cs-CZ" sz="2400" b="1" u="sng" dirty="0">
                <a:latin typeface="Calibri" panose="020F0502020204030204" pitchFamily="34" charset="0"/>
              </a:rPr>
              <a:t>prostředků</a:t>
            </a:r>
            <a:endParaRPr lang="cs-CZ" sz="2400" dirty="0">
              <a:latin typeface="Calibri" panose="020F0502020204030204" pitchFamily="34" charset="0"/>
            </a:endParaRPr>
          </a:p>
          <a:p>
            <a:endParaRPr lang="cs-CZ" sz="2100" b="1" dirty="0" smtClean="0">
              <a:latin typeface="Calibri" panose="020F0502020204030204" pitchFamily="34" charset="0"/>
            </a:endParaRPr>
          </a:p>
          <a:p>
            <a:endParaRPr lang="cs-CZ" sz="2100" b="1" dirty="0">
              <a:latin typeface="Calibri" panose="020F0502020204030204" pitchFamily="34" charset="0"/>
            </a:endParaRPr>
          </a:p>
          <a:p>
            <a:r>
              <a:rPr lang="cs-CZ" sz="2100" b="1" dirty="0" smtClean="0">
                <a:latin typeface="Calibri" panose="020F0502020204030204" pitchFamily="34" charset="0"/>
              </a:rPr>
              <a:t>nespisovnost /hovorovost / </a:t>
            </a:r>
            <a:r>
              <a:rPr lang="cs-CZ" sz="2100" b="1" dirty="0" err="1" smtClean="0">
                <a:latin typeface="Calibri" panose="020F0502020204030204" pitchFamily="34" charset="0"/>
              </a:rPr>
              <a:t>nepříznakovost</a:t>
            </a:r>
            <a:r>
              <a:rPr lang="cs-CZ" sz="2100" b="1" dirty="0" smtClean="0">
                <a:latin typeface="Calibri" panose="020F0502020204030204" pitchFamily="34" charset="0"/>
              </a:rPr>
              <a:t> / </a:t>
            </a:r>
            <a:r>
              <a:rPr lang="cs-CZ" sz="2100" b="1" dirty="0">
                <a:latin typeface="Calibri" panose="020F0502020204030204" pitchFamily="34" charset="0"/>
              </a:rPr>
              <a:t>knižnost </a:t>
            </a:r>
            <a:r>
              <a:rPr lang="cs-CZ" sz="2100" b="1" dirty="0" smtClean="0">
                <a:latin typeface="Calibri" panose="020F0502020204030204" pitchFamily="34" charset="0"/>
              </a:rPr>
              <a:t>/</a:t>
            </a:r>
            <a:r>
              <a:rPr lang="cs-CZ" sz="2100" b="1" dirty="0">
                <a:latin typeface="Calibri" panose="020F0502020204030204" pitchFamily="34" charset="0"/>
              </a:rPr>
              <a:t>archaičnost</a:t>
            </a:r>
            <a:endParaRPr lang="cs-CZ" sz="2100" dirty="0">
              <a:latin typeface="Calibri" panose="020F0502020204030204" pitchFamily="34" charset="0"/>
            </a:endParaRPr>
          </a:p>
          <a:p>
            <a:r>
              <a:rPr lang="cs-CZ" sz="2100" b="1" dirty="0">
                <a:latin typeface="Calibri" panose="020F0502020204030204" pitchFamily="34" charset="0"/>
              </a:rPr>
              <a:t>(mimo normu) </a:t>
            </a:r>
            <a:r>
              <a:rPr lang="cs-CZ" sz="2100" b="1" dirty="0" smtClean="0">
                <a:latin typeface="Calibri" panose="020F0502020204030204" pitchFamily="34" charset="0"/>
              </a:rPr>
              <a:t>                    </a:t>
            </a:r>
            <a:r>
              <a:rPr lang="cs-CZ" sz="2100" b="1" dirty="0">
                <a:latin typeface="Calibri" panose="020F0502020204030204" pitchFamily="34" charset="0"/>
              </a:rPr>
              <a:t>(stylová neutrálnost)          </a:t>
            </a:r>
            <a:r>
              <a:rPr lang="cs-CZ" sz="2100" b="1" dirty="0" smtClean="0">
                <a:latin typeface="Calibri" panose="020F0502020204030204" pitchFamily="34" charset="0"/>
              </a:rPr>
              <a:t>    </a:t>
            </a:r>
            <a:r>
              <a:rPr lang="cs-CZ" sz="2100" b="1" dirty="0">
                <a:latin typeface="Calibri" panose="020F0502020204030204" pitchFamily="34" charset="0"/>
              </a:rPr>
              <a:t>( a historismy</a:t>
            </a:r>
            <a:r>
              <a:rPr lang="cs-CZ" sz="2100" b="1" dirty="0" smtClean="0">
                <a:latin typeface="Calibri" panose="020F0502020204030204" pitchFamily="34" charset="0"/>
              </a:rPr>
              <a:t>)</a:t>
            </a:r>
          </a:p>
          <a:p>
            <a:endParaRPr lang="cs-CZ" sz="2100" b="1" dirty="0">
              <a:latin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</a:rPr>
              <a:t>z</a:t>
            </a:r>
            <a:r>
              <a:rPr lang="cs-CZ" sz="2000" dirty="0" smtClean="0">
                <a:latin typeface="Calibri" panose="020F0502020204030204" pitchFamily="34" charset="0"/>
              </a:rPr>
              <a:t>merčit		0		uvidět 	spatřit	uzřít 	</a:t>
            </a:r>
            <a:r>
              <a:rPr lang="cs-CZ" sz="2000" dirty="0" err="1" smtClean="0">
                <a:latin typeface="Calibri" panose="020F0502020204030204" pitchFamily="34" charset="0"/>
              </a:rPr>
              <a:t>zočit</a:t>
            </a:r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</a:rPr>
              <a:t>b</a:t>
            </a:r>
            <a:r>
              <a:rPr lang="cs-CZ" sz="2000" dirty="0" smtClean="0">
                <a:latin typeface="Calibri" panose="020F0502020204030204" pitchFamily="34" charset="0"/>
              </a:rPr>
              <a:t>ulet		brečet                    plakat                ronit </a:t>
            </a:r>
            <a:r>
              <a:rPr lang="cs-CZ" sz="2000" dirty="0">
                <a:latin typeface="Calibri" panose="020F0502020204030204" pitchFamily="34" charset="0"/>
              </a:rPr>
              <a:t>slzy, lkát</a:t>
            </a:r>
          </a:p>
          <a:p>
            <a:r>
              <a:rPr lang="cs-CZ" sz="2000" dirty="0">
                <a:latin typeface="Calibri" panose="020F0502020204030204" pitchFamily="34" charset="0"/>
              </a:rPr>
              <a:t>                          </a:t>
            </a:r>
            <a:r>
              <a:rPr lang="cs-CZ" sz="2000" dirty="0" smtClean="0">
                <a:latin typeface="Calibri" panose="020F0502020204030204" pitchFamily="34" charset="0"/>
              </a:rPr>
              <a:t> 			výtah</a:t>
            </a:r>
            <a:r>
              <a:rPr lang="cs-CZ" sz="2000" dirty="0">
                <a:latin typeface="Calibri" panose="020F0502020204030204" pitchFamily="34" charset="0"/>
              </a:rPr>
              <a:t>		</a:t>
            </a:r>
            <a:r>
              <a:rPr lang="cs-CZ" sz="2000" dirty="0" smtClean="0">
                <a:latin typeface="Calibri" panose="020F0502020204030204" pitchFamily="34" charset="0"/>
              </a:rPr>
              <a:t>zdviž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loch, basa		 	věznice 			šatlava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		věžák 		věžový dům, výškový dům</a:t>
            </a:r>
            <a:endParaRPr lang="cs-CZ" sz="2000" dirty="0">
              <a:latin typeface="Calibri" panose="020F0502020204030204" pitchFamily="34" charset="0"/>
            </a:endParaRPr>
          </a:p>
          <a:p>
            <a:endParaRPr lang="cs-CZ" sz="2000" dirty="0"/>
          </a:p>
          <a:p>
            <a:endParaRPr lang="cs-CZ" sz="2000" dirty="0">
              <a:latin typeface="Calibri" panose="020F0502020204030204" pitchFamily="34" charset="0"/>
            </a:endParaRPr>
          </a:p>
          <a:p>
            <a:endParaRPr lang="cs-CZ" sz="2100" b="1" dirty="0" smtClean="0">
              <a:latin typeface="Calibri" panose="020F0502020204030204" pitchFamily="34" charset="0"/>
            </a:endParaRPr>
          </a:p>
          <a:p>
            <a:endParaRPr lang="cs-CZ" sz="2100" b="1" dirty="0">
              <a:latin typeface="Calibri" panose="020F0502020204030204" pitchFamily="34" charset="0"/>
            </a:endParaRPr>
          </a:p>
          <a:p>
            <a:endParaRPr lang="cs-CZ" sz="2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05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Stylotvorné faktory/slohotvorní činitelé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a) subjektivní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b) objektivní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96914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2949</TotalTime>
  <Words>404</Words>
  <Application>Microsoft Office PowerPoint</Application>
  <PresentationFormat>Předvádění na obrazovce (4:3)</PresentationFormat>
  <Paragraphs>131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Současný český jazyk 5 Stylistika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Lollok</cp:lastModifiedBy>
  <cp:revision>492</cp:revision>
  <dcterms:created xsi:type="dcterms:W3CDTF">2013-04-13T14:50:58Z</dcterms:created>
  <dcterms:modified xsi:type="dcterms:W3CDTF">2017-10-20T05:14:07Z</dcterms:modified>
</cp:coreProperties>
</file>