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9" r:id="rId12"/>
    <p:sldId id="276" r:id="rId13"/>
    <p:sldId id="273" r:id="rId14"/>
    <p:sldId id="270" r:id="rId15"/>
    <p:sldId id="271" r:id="rId16"/>
    <p:sldId id="272" r:id="rId17"/>
    <p:sldId id="274" r:id="rId18"/>
    <p:sldId id="275" r:id="rId19"/>
    <p:sldId id="277" r:id="rId20"/>
    <p:sldId id="268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9144000" cy="6858000" type="screen4x3"/>
  <p:notesSz cx="6669088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D60093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81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84417-C6DC-426A-800B-BAAF475526CC}" type="datetimeFigureOut">
              <a:rPr lang="cs-CZ" smtClean="0"/>
              <a:pPr/>
              <a:t>19.10.2017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1067B-B09D-4353-BC53-72A66B4CB3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19.10.2017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19.10.2017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19.10.2017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19.10.2017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19.10.2017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19.10.2017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19.10.2017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19.10.2017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19.10.2017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19.10.2017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19.10.2017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FE0660-8A83-42F0-9F13-E310BA9CD440}" type="datetimeFigureOut">
              <a:rPr lang="cs-CZ" smtClean="0"/>
              <a:pPr/>
              <a:t>19.10.2017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cl.cas.cz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Úvod do studia literatury  </a:t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>a literární vědy</a:t>
            </a:r>
            <a:br>
              <a:rPr lang="cs-CZ" dirty="0">
                <a:solidFill>
                  <a:srgbClr val="C00000"/>
                </a:solidFill>
              </a:rPr>
            </a:b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467104"/>
          </a:xfrm>
        </p:spPr>
        <p:txBody>
          <a:bodyPr>
            <a:normAutofit fontScale="92500" lnSpcReduction="10000"/>
          </a:bodyPr>
          <a:lstStyle/>
          <a:p>
            <a:pPr algn="ctr"/>
            <a:endParaRPr lang="cs-CZ" dirty="0">
              <a:solidFill>
                <a:srgbClr val="C00000"/>
              </a:solidFill>
              <a:latin typeface="+mj-lt"/>
            </a:endParaRPr>
          </a:p>
          <a:p>
            <a:endParaRPr lang="cs-CZ" dirty="0">
              <a:solidFill>
                <a:srgbClr val="C00000"/>
              </a:solidFill>
              <a:latin typeface="+mj-lt"/>
            </a:endParaRPr>
          </a:p>
          <a:p>
            <a:endParaRPr lang="cs-CZ" dirty="0">
              <a:solidFill>
                <a:srgbClr val="C00000"/>
              </a:solidFill>
              <a:latin typeface="+mj-lt"/>
            </a:endParaRPr>
          </a:p>
          <a:p>
            <a:endParaRPr lang="cs-CZ" dirty="0">
              <a:solidFill>
                <a:srgbClr val="C00000"/>
              </a:solidFill>
              <a:latin typeface="+mj-lt"/>
            </a:endParaRPr>
          </a:p>
          <a:p>
            <a:endParaRPr lang="cs-CZ" dirty="0">
              <a:solidFill>
                <a:srgbClr val="C00000"/>
              </a:solidFill>
              <a:latin typeface="+mj-lt"/>
            </a:endParaRPr>
          </a:p>
          <a:p>
            <a:endParaRPr lang="cs-CZ" dirty="0">
              <a:solidFill>
                <a:srgbClr val="C00000"/>
              </a:solidFill>
              <a:latin typeface="+mj-lt"/>
            </a:endParaRPr>
          </a:p>
          <a:p>
            <a:pPr algn="r">
              <a:buNone/>
            </a:pPr>
            <a:r>
              <a:rPr lang="cs-CZ" dirty="0">
                <a:solidFill>
                  <a:srgbClr val="C00000"/>
                </a:solidFill>
                <a:latin typeface="+mj-lt"/>
              </a:rPr>
              <a:t>PhDr. Ondřej Sládek, </a:t>
            </a:r>
            <a:r>
              <a:rPr lang="cs-CZ" dirty="0" err="1">
                <a:solidFill>
                  <a:srgbClr val="C00000"/>
                </a:solidFill>
                <a:latin typeface="+mj-lt"/>
              </a:rPr>
              <a:t>Ph.D</a:t>
            </a:r>
            <a:r>
              <a:rPr lang="cs-CZ" dirty="0">
                <a:solidFill>
                  <a:srgbClr val="C00000"/>
                </a:solidFill>
                <a:latin typeface="+mj-lt"/>
              </a:rPr>
              <a:t>.</a:t>
            </a:r>
          </a:p>
          <a:p>
            <a:pPr algn="r">
              <a:buNone/>
            </a:pPr>
            <a:r>
              <a:rPr lang="cs-CZ" dirty="0">
                <a:solidFill>
                  <a:srgbClr val="C00000"/>
                </a:solidFill>
                <a:latin typeface="+mj-lt"/>
              </a:rPr>
              <a:t>podzim 2017</a:t>
            </a:r>
            <a:endParaRPr lang="cs-CZ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75608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Studijní literatura: přehled</a:t>
            </a:r>
            <a:br>
              <a:rPr lang="cs-CZ" b="1" dirty="0">
                <a:solidFill>
                  <a:srgbClr val="C00000"/>
                </a:solidFill>
              </a:rPr>
            </a:br>
            <a:endParaRPr lang="cs-CZ" sz="31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Ondrej\Desktop\Literatura foto\Lit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357421" y="2857497"/>
            <a:ext cx="4357719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Základní literatura: Úvody</a:t>
            </a:r>
            <a:br>
              <a:rPr lang="cs-CZ" dirty="0"/>
            </a:br>
            <a:endParaRPr lang="cs-CZ" dirty="0"/>
          </a:p>
        </p:txBody>
      </p:sp>
      <p:pic>
        <p:nvPicPr>
          <p:cNvPr id="1026" name="Picture 2" descr="C:\Users\Ondrej\Desktop\Literatura foto\Lit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143120" y="2143104"/>
            <a:ext cx="4643446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Ondrej\Desktop\Literatura foto\Lit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142984"/>
            <a:ext cx="3643338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ndrej\Desktop\Literatura foto\Lit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002628" y="1997844"/>
            <a:ext cx="4495802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ndrej\Desktop\Literatura foto\Lit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987136" y="2013336"/>
            <a:ext cx="4786346" cy="3045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ndrej\Desktop\Literatura foto\Lit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112958" y="1887514"/>
            <a:ext cx="4346580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ndrej\Desktop\Literatura foto\Lit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393141" y="2464587"/>
            <a:ext cx="3786214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ndrej\Desktop\Literatura foto\Lit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092321" y="1836713"/>
            <a:ext cx="4602167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Ondrej\Desktop\Literatura foto\Lit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962972" y="1680310"/>
            <a:ext cx="4503675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Ondrej\Desktop\Literatura foto\Lit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889914" y="1681930"/>
            <a:ext cx="5578486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Základní údaje o kurzu: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Uvedení do problematiky studia literatury 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Uvedení do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dějin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a základních problémů literární vědy</a:t>
            </a:r>
          </a:p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Studium literatury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Literární věda? 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Je možná věda o literatuře? 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Jak studovat literaturu?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Co je předmětem studia? Co je literatura?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ndrej\Desktop\Literatura foto\Lit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857355" y="2071679"/>
            <a:ext cx="4857785" cy="3000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Ondrej\Desktop\Literatura foto\Lit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861339" y="1710505"/>
            <a:ext cx="4778379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Ondrej\Desktop\Literatura foto\Lit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794676" y="1848606"/>
            <a:ext cx="5126020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Ondrej\Desktop\Literatura foto\Lit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834014" y="1952144"/>
            <a:ext cx="4833029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Ondrej\Desktop\Literatura foto\Lit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410483" y="1804173"/>
            <a:ext cx="5751529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Ondrej\Desktop\Literatura foto\Lit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142984"/>
            <a:ext cx="336709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Ondrej\Desktop\Literatura foto\Lit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785794"/>
            <a:ext cx="3857652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Ondrej\Desktop\Literatura foto\Lit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000108"/>
            <a:ext cx="3143272" cy="4870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8434" name="Picture 2" descr="C:\Users\Ondrej\Desktop\Literatura foto\Lit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857232"/>
            <a:ext cx="3500462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Ondrej\Desktop\Literatura foto\Lit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000108"/>
            <a:ext cx="3429024" cy="4899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15328" cy="867524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Předmět studia: literatura (?)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Seznam</a:t>
            </a:r>
          </a:p>
          <a:p>
            <a:pPr>
              <a:buNone/>
            </a:pPr>
            <a:endParaRPr lang="cs-CZ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Pět kilogramů cukru,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1l mléka,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10 rohlíků,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tři balíčky čokolády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a dva balíčky kávy, 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- něco k snídani, 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co máš rád.</a:t>
            </a:r>
          </a:p>
          <a:p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Podzim</a:t>
            </a:r>
          </a:p>
          <a:p>
            <a:pPr>
              <a:buNone/>
            </a:pPr>
            <a:endParaRPr lang="cs-CZ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Shrabovat listí v parcích, jaká klidná práce.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přecházet sem a tam a pomalu se vracet, 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jako se vrací čas, jako se vrací dálka,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nostalgická jak známky na obálkách.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 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Našel jsem dopis, jenom tužkou psaný,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Smazaný deštěm, zpola roztrhaný.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 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Ó dobo dopisů, kde jsi, kde jsi?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jak </a:t>
            </a:r>
            <a:r>
              <a:rPr lang="cs-CZ" dirty="0" err="1">
                <a:solidFill>
                  <a:srgbClr val="0070C0"/>
                </a:solidFill>
              </a:rPr>
              <a:t>Rilke</a:t>
            </a:r>
            <a:r>
              <a:rPr lang="cs-CZ" dirty="0">
                <a:solidFill>
                  <a:srgbClr val="0070C0"/>
                </a:solidFill>
              </a:rPr>
              <a:t> psal jsem dlouhé dopisy;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teď mlčím, sbohem, přišel listopad.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Ryšaví koně vyjíždějí z vrat.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Ondrej\Desktop\Literatura foto\Lit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857232"/>
            <a:ext cx="3286148" cy="5143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Ondrej\Desktop\Literatura foto\Lit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785794"/>
            <a:ext cx="3429024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Ondrej\Desktop\Literatura foto\Lit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1" y="1142984"/>
            <a:ext cx="3714776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Ondrej\Desktop\Literatura foto\Lit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642918"/>
            <a:ext cx="3981459" cy="5991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Ondrej\Desktop\Literatura foto\Lit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571480"/>
            <a:ext cx="3770325" cy="5661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Ondrej\Desktop\Literatura foto\Lit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071546"/>
            <a:ext cx="3214710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Ondrej\Desktop\Literatura foto\Lit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714356"/>
            <a:ext cx="3351221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Ondrej\Desktop\Literatura foto\Lit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357298"/>
            <a:ext cx="3429024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Ondrej\Desktop\Literatura foto\Lit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071546"/>
            <a:ext cx="3570303" cy="4929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Ondrej\Desktop\Literatura foto\Lit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071546"/>
            <a:ext cx="3429024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Literatura?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písemnictví</a:t>
            </a: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	(písemně zaznamenané projevy)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texty (l. </a:t>
            </a:r>
            <a:r>
              <a:rPr lang="cs-CZ" i="1" dirty="0" err="1"/>
              <a:t>textum</a:t>
            </a:r>
            <a:r>
              <a:rPr lang="cs-CZ" dirty="0"/>
              <a:t> = tkanina)</a:t>
            </a:r>
          </a:p>
          <a:p>
            <a:r>
              <a:rPr lang="cs-CZ" dirty="0"/>
              <a:t>věty</a:t>
            </a:r>
          </a:p>
          <a:p>
            <a:r>
              <a:rPr lang="cs-CZ" dirty="0"/>
              <a:t>Slova == slovesné umění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literatura</a:t>
            </a:r>
            <a:r>
              <a:rPr lang="cs-CZ" dirty="0"/>
              <a:t> z lat. </a:t>
            </a:r>
            <a:r>
              <a:rPr lang="cs-CZ" i="1" dirty="0" err="1"/>
              <a:t>littera</a:t>
            </a:r>
            <a:r>
              <a:rPr lang="cs-CZ" dirty="0"/>
              <a:t> = písmeno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sz="3000" dirty="0">
                <a:solidFill>
                  <a:schemeClr val="accent2">
                    <a:lumMod val="75000"/>
                  </a:schemeClr>
                </a:solidFill>
              </a:rPr>
              <a:t>/…/ 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Ó moře, </a:t>
            </a:r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moře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, život pospíchá,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ó moře, čím je ti mé hoře.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Z tichosti vzejít, přejít do ticha, 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ó moře, </a:t>
            </a:r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moře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, život pospíchá,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jako tvé vlny, jako roste tráva, 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i když se skončí nikdy nepřestává, 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hvězdy jsou větší než tvůj svit,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pták vzlétá, člověk by chtěl žít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a hyne rychle jako jitřní zoře,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ó moře, čím je mi tvé hoře!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b="1" dirty="0">
                <a:solidFill>
                  <a:srgbClr val="C00000"/>
                </a:solidFill>
              </a:rPr>
              <a:t>Literatura: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7329510" cy="44348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cs-CZ" dirty="0"/>
          </a:p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Slovesné umění = jedno z mnoha umění</a:t>
            </a:r>
          </a:p>
          <a:p>
            <a:pPr>
              <a:buNone/>
            </a:pP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Umění  jako estetické osvojení světa a života</a:t>
            </a:r>
          </a:p>
          <a:p>
            <a:endParaRPr lang="cs-CZ" dirty="0"/>
          </a:p>
          <a:p>
            <a:r>
              <a:rPr lang="cs-CZ" dirty="0"/>
              <a:t>Texty/slova + estetická funkce (zvl. způsob zpracování, výběr materiálu, estetické vyjádření a prožití atd.)</a:t>
            </a:r>
          </a:p>
          <a:p>
            <a:endParaRPr lang="cs-CZ" dirty="0"/>
          </a:p>
          <a:p>
            <a:r>
              <a:rPr lang="cs-CZ" dirty="0">
                <a:solidFill>
                  <a:srgbClr val="C00000"/>
                </a:solidFill>
              </a:rPr>
              <a:t>Vědecké poznání a umělecké pochopení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715008" y="1920085"/>
            <a:ext cx="2971792" cy="4434840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Literární komunikace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half" idx="3"/>
          </p:nvPr>
        </p:nvSpPr>
        <p:spPr>
          <a:xfrm>
            <a:off x="6929454" y="2786058"/>
            <a:ext cx="1757346" cy="2000264"/>
          </a:xfr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/>
              <a:t>  </a:t>
            </a:r>
            <a:r>
              <a:rPr lang="cs-CZ" dirty="0">
                <a:solidFill>
                  <a:srgbClr val="C00000"/>
                </a:solidFill>
              </a:rPr>
              <a:t>ČTENÁŘ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>
          <a:xfrm>
            <a:off x="457200" y="2928934"/>
            <a:ext cx="1328718" cy="2071702"/>
          </a:xfrm>
          <a:solidFill>
            <a:srgbClr val="CCFF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cs-CZ" dirty="0"/>
          </a:p>
          <a:p>
            <a:pPr>
              <a:buNone/>
            </a:pPr>
            <a:endParaRPr lang="cs-CZ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b="1" dirty="0">
                <a:solidFill>
                  <a:srgbClr val="C00000"/>
                </a:solidFill>
              </a:rPr>
              <a:t>AUTOR</a:t>
            </a:r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4"/>
          </p:nvPr>
        </p:nvSpPr>
        <p:spPr>
          <a:xfrm>
            <a:off x="3357554" y="3214686"/>
            <a:ext cx="2000263" cy="2857520"/>
          </a:xfr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cs-CZ" dirty="0"/>
          </a:p>
          <a:p>
            <a:pPr>
              <a:buNone/>
            </a:pPr>
            <a:r>
              <a:rPr lang="cs-CZ" b="1" dirty="0">
                <a:solidFill>
                  <a:srgbClr val="C00000"/>
                </a:solidFill>
              </a:rPr>
              <a:t>TEXT // DÍLO</a:t>
            </a:r>
          </a:p>
          <a:p>
            <a:pPr>
              <a:buNone/>
            </a:pPr>
            <a:r>
              <a:rPr lang="cs-CZ" sz="1300" b="1" dirty="0"/>
              <a:t>------------------------------</a:t>
            </a:r>
          </a:p>
          <a:p>
            <a:pPr>
              <a:buNone/>
            </a:pPr>
            <a:r>
              <a:rPr lang="cs-CZ" sz="1300" b="1" dirty="0"/>
              <a:t>MATERIÁL = JAZYK</a:t>
            </a:r>
          </a:p>
          <a:p>
            <a:pPr>
              <a:buNone/>
            </a:pPr>
            <a:endParaRPr lang="cs-CZ" sz="1300" b="1" dirty="0"/>
          </a:p>
          <a:p>
            <a:pPr>
              <a:buNone/>
            </a:pPr>
            <a:r>
              <a:rPr lang="cs-CZ" sz="1300" b="1" dirty="0"/>
              <a:t>OBSAH + FORMA</a:t>
            </a:r>
          </a:p>
          <a:p>
            <a:pPr>
              <a:buNone/>
            </a:pPr>
            <a:r>
              <a:rPr lang="cs-CZ" dirty="0"/>
              <a:t>-----------------</a:t>
            </a:r>
          </a:p>
          <a:p>
            <a:pPr>
              <a:buNone/>
            </a:pPr>
            <a:r>
              <a:rPr lang="cs-CZ" b="1" dirty="0"/>
              <a:t>STRUKTURA</a:t>
            </a:r>
          </a:p>
        </p:txBody>
      </p:sp>
      <p:sp>
        <p:nvSpPr>
          <p:cNvPr id="7" name="Obousměrná vodorovná šipka 6"/>
          <p:cNvSpPr/>
          <p:nvPr/>
        </p:nvSpPr>
        <p:spPr>
          <a:xfrm>
            <a:off x="1928794" y="3643314"/>
            <a:ext cx="1144714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ousměrná vodorovná šipka 7"/>
          <p:cNvSpPr/>
          <p:nvPr/>
        </p:nvSpPr>
        <p:spPr>
          <a:xfrm>
            <a:off x="5429256" y="3643314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Co je literatura?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Množství názorů a přístupů</a:t>
            </a:r>
          </a:p>
          <a:p>
            <a:r>
              <a:rPr lang="cs-CZ" dirty="0"/>
              <a:t>Množství metod a způsobů studia</a:t>
            </a:r>
          </a:p>
          <a:p>
            <a:endParaRPr lang="cs-CZ" b="1" dirty="0"/>
          </a:p>
          <a:p>
            <a:pPr>
              <a:buNone/>
            </a:pPr>
            <a:r>
              <a:rPr lang="cs-CZ" b="1" dirty="0">
                <a:solidFill>
                  <a:srgbClr val="FF0000"/>
                </a:solidFill>
              </a:rPr>
              <a:t>Náplň kurzu:</a:t>
            </a:r>
          </a:p>
          <a:p>
            <a:pPr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Literatura a poznávání literatury (základní nástroje, pojmy a problémy)</a:t>
            </a:r>
          </a:p>
          <a:p>
            <a:pPr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Literární věda a dějiny literární vědy (tj. myšlení o literatuře)</a:t>
            </a:r>
          </a:p>
          <a:p>
            <a:pPr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Četba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14488"/>
            <a:ext cx="4038600" cy="4649154"/>
          </a:xfr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endParaRPr lang="cs-CZ" dirty="0"/>
          </a:p>
          <a:p>
            <a:pPr marL="514350" indent="-514350">
              <a:buNone/>
            </a:pPr>
            <a:r>
              <a:rPr lang="cs-CZ" b="1" dirty="0">
                <a:solidFill>
                  <a:srgbClr val="008000"/>
                </a:solidFill>
              </a:rPr>
              <a:t>	ROZVRH KURZU</a:t>
            </a:r>
          </a:p>
          <a:p>
            <a:pPr marL="514350" indent="-514350">
              <a:buFont typeface="+mj-lt"/>
              <a:buAutoNum type="arabicPeriod"/>
            </a:pPr>
            <a:endParaRPr lang="cs-CZ" b="1" dirty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rgbClr val="008000"/>
                </a:solidFill>
              </a:rPr>
              <a:t>požadavky k ukončení; absence, omluvy; závěrečný test;</a:t>
            </a:r>
          </a:p>
          <a:p>
            <a:pPr marL="514350" indent="-514350">
              <a:buFont typeface="+mj-lt"/>
              <a:buAutoNum type="arabicPeriod"/>
            </a:pPr>
            <a:endParaRPr lang="cs-CZ" dirty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rgbClr val="008000"/>
                </a:solidFill>
              </a:rPr>
              <a:t>rozvrh hodin; konzultační hodiny;</a:t>
            </a:r>
          </a:p>
          <a:p>
            <a:pPr marL="514350" indent="-514350">
              <a:buFont typeface="+mj-lt"/>
              <a:buAutoNum type="arabicPeriod"/>
            </a:pPr>
            <a:endParaRPr lang="cs-CZ" dirty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rgbClr val="008000"/>
                </a:solidFill>
              </a:rPr>
              <a:t>znalost povinné literatury</a:t>
            </a:r>
          </a:p>
          <a:p>
            <a:pPr marL="514350" indent="-514350">
              <a:buFont typeface="+mj-lt"/>
              <a:buAutoNum type="arabicPeriod"/>
            </a:pPr>
            <a:endParaRPr lang="cs-CZ" b="1" dirty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cs-CZ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Studium: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Způsoby čtení literatury</a:t>
            </a:r>
          </a:p>
          <a:p>
            <a:r>
              <a:rPr lang="cs-CZ" dirty="0">
                <a:solidFill>
                  <a:srgbClr val="C00000"/>
                </a:solidFill>
              </a:rPr>
              <a:t>Čtenářský deník</a:t>
            </a:r>
          </a:p>
          <a:p>
            <a:r>
              <a:rPr lang="cs-CZ" dirty="0">
                <a:solidFill>
                  <a:srgbClr val="C00000"/>
                </a:solidFill>
              </a:rPr>
              <a:t>Záznamy a výpisky</a:t>
            </a:r>
          </a:p>
          <a:p>
            <a:r>
              <a:rPr lang="cs-CZ" dirty="0"/>
              <a:t>Způsoby bibliografických zápisů</a:t>
            </a:r>
          </a:p>
          <a:p>
            <a:r>
              <a:rPr lang="cs-CZ" dirty="0"/>
              <a:t>Psaní</a:t>
            </a:r>
          </a:p>
          <a:p>
            <a:r>
              <a:rPr lang="cs-CZ" dirty="0"/>
              <a:t>Tvorba vědeckých prací</a:t>
            </a:r>
          </a:p>
          <a:p>
            <a:r>
              <a:rPr lang="cs-CZ" dirty="0"/>
              <a:t>Plagiátorství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Zdroje: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Knihovny, archivy</a:t>
            </a:r>
          </a:p>
          <a:p>
            <a:r>
              <a:rPr lang="cs-CZ" dirty="0"/>
              <a:t>Budování vlastní knihovny</a:t>
            </a:r>
          </a:p>
          <a:p>
            <a:endParaRPr lang="cs-CZ" dirty="0"/>
          </a:p>
          <a:p>
            <a:r>
              <a:rPr lang="cs-CZ" dirty="0"/>
              <a:t>Internet = nutnost výběru a hodnocení dat</a:t>
            </a:r>
          </a:p>
          <a:p>
            <a:endParaRPr lang="cs-CZ" dirty="0"/>
          </a:p>
          <a:p>
            <a:r>
              <a:rPr lang="cs-CZ" dirty="0">
                <a:solidFill>
                  <a:srgbClr val="C00000"/>
                </a:solidFill>
              </a:rPr>
              <a:t>Elektronické zdroje (weby, </a:t>
            </a:r>
            <a:r>
              <a:rPr lang="cs-CZ" dirty="0" err="1">
                <a:solidFill>
                  <a:srgbClr val="C00000"/>
                </a:solidFill>
              </a:rPr>
              <a:t>iliteratura</a:t>
            </a:r>
            <a:r>
              <a:rPr lang="cs-CZ" dirty="0">
                <a:solidFill>
                  <a:srgbClr val="C00000"/>
                </a:solidFill>
              </a:rPr>
              <a:t>, nakladatelství)</a:t>
            </a: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0032" y="1920085"/>
            <a:ext cx="3826768" cy="3866369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cs-CZ" dirty="0">
                <a:solidFill>
                  <a:srgbClr val="C00000"/>
                </a:solidFill>
              </a:rPr>
              <a:t>Zdroje pro literární</a:t>
            </a:r>
          </a:p>
          <a:p>
            <a:pPr>
              <a:buNone/>
            </a:pPr>
            <a:r>
              <a:rPr lang="cs-CZ" dirty="0">
                <a:solidFill>
                  <a:srgbClr val="C00000"/>
                </a:solidFill>
              </a:rPr>
              <a:t>vědu (ŮČL AV ČR)</a:t>
            </a:r>
          </a:p>
          <a:p>
            <a:pPr>
              <a:buNone/>
            </a:pPr>
            <a:endParaRPr lang="cs-CZ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dirty="0">
                <a:solidFill>
                  <a:schemeClr val="tx1"/>
                </a:solidFill>
                <a:highlight>
                  <a:srgbClr val="0000FF"/>
                </a:highlight>
                <a:hlinkClick r:id="rId2"/>
              </a:rPr>
              <a:t>www.ucl.cas.cz</a:t>
            </a:r>
            <a:endParaRPr lang="cs-CZ" dirty="0">
              <a:solidFill>
                <a:schemeClr val="tx1"/>
              </a:solidFill>
              <a:highlight>
                <a:srgbClr val="0000FF"/>
              </a:highlight>
            </a:endParaRPr>
          </a:p>
          <a:p>
            <a:pPr>
              <a:buNone/>
            </a:pPr>
            <a:endParaRPr lang="cs-CZ" dirty="0">
              <a:solidFill>
                <a:srgbClr val="C00000"/>
              </a:solidFill>
            </a:endParaRP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</TotalTime>
  <Words>344</Words>
  <Application>Microsoft Office PowerPoint</Application>
  <PresentationFormat>Předvádění na obrazovce (4:3)</PresentationFormat>
  <Paragraphs>129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3" baseType="lpstr">
      <vt:lpstr>Calibri</vt:lpstr>
      <vt:lpstr>Constantia</vt:lpstr>
      <vt:lpstr>Wingdings 2</vt:lpstr>
      <vt:lpstr>Tok</vt:lpstr>
      <vt:lpstr>Úvod do studia literatury   a literární vědy </vt:lpstr>
      <vt:lpstr>Základní údaje o kurzu:</vt:lpstr>
      <vt:lpstr>Předmět studia: literatura (?)</vt:lpstr>
      <vt:lpstr>Literatura? </vt:lpstr>
      <vt:lpstr> Literatura:</vt:lpstr>
      <vt:lpstr>Literární komunikace</vt:lpstr>
      <vt:lpstr>Co je literatura?</vt:lpstr>
      <vt:lpstr>Studium:</vt:lpstr>
      <vt:lpstr>Zdroje:</vt:lpstr>
      <vt:lpstr>Studijní literatura: přehled </vt:lpstr>
      <vt:lpstr>Základní literatura: Úvody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studia literatury   a literární vědy</dc:title>
  <dc:creator>Ondrej</dc:creator>
  <cp:lastModifiedBy>Ondřej Sládek</cp:lastModifiedBy>
  <cp:revision>18</cp:revision>
  <dcterms:created xsi:type="dcterms:W3CDTF">2016-09-20T21:07:22Z</dcterms:created>
  <dcterms:modified xsi:type="dcterms:W3CDTF">2017-10-19T08:05:27Z</dcterms:modified>
</cp:coreProperties>
</file>