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59" r:id="rId4"/>
    <p:sldId id="269" r:id="rId5"/>
    <p:sldId id="262" r:id="rId6"/>
    <p:sldId id="263" r:id="rId7"/>
    <p:sldId id="264" r:id="rId8"/>
    <p:sldId id="270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E15CCB8-F9BB-4F13-BF68-2744C71B4A43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9BBBB8D-4F20-4B8F-8989-14E28FB02F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BA59D50-4747-41C4-90EA-D7D1AD3F448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87E73-89D6-477D-BA1F-4ED2FE48E463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E340C-82FA-43A1-BA3C-DA874567AE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2F800-E7E0-45A1-A002-962E28968DCF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D224B-18D8-4A48-8D94-097C0C030C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B63DE-D8FD-48F6-99EA-A8922520F965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61C0B-6EF8-4875-9543-A5C8E4D486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DEC9B-446A-4303-9A3C-312E03B30A33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CFA8A-1337-40D1-BF0B-76D944BD2F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5CECF-F3A2-4702-91A2-70840B73566E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3305E-920B-4B9A-8659-0001A4DB1B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FFFC8-F96D-45BD-8C59-59ACEB3FF47C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F7ED8-C153-4B3D-A615-8DD3AF56A2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21C4B-2DCF-4BAB-B736-364E6A14CE36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2AA72-B44D-4083-BE0D-7D15797A2A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9818C-8F93-48D5-A678-98EAA419092B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3C694-99EC-4613-BC40-43E949965D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95A40-5B6E-4847-A392-9D12169D6D7B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2C3E0-B06F-41C6-B07E-D2FD80A6D0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B0E04-2355-49A0-B382-57E1ADF40B18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8A73F-890F-4C09-89C4-E0CF09FA5C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úhlý trojúhelník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F88E7-44DE-404B-875B-F9BD42BC1B4D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2AE8F-5808-4EE5-80AD-8E5FCC74B8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F52F25-B5C4-45CA-8570-2480FA5826D8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C6A14DC-777F-4E60-872F-5AC92C5D1D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//upload.wikimedia.org/wikipedia/commons/1/14/Mol_geom_CCl4.PNG" TargetMode="External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7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z/url?sa=i&amp;rct=j&amp;q=&amp;esrc=s&amp;frm=1&amp;source=images&amp;cd=&amp;cad=rja&amp;docid=4RA2Uom4OnhlgM&amp;tbnid=GqoXcn2WRf80sM:&amp;ved=0CAUQjRw&amp;url=http://tuberose.com/Teflon.html&amp;ei=g4QoUozpCY2WswbFjYDoCQ&amp;bvm=bv.51773540,d.cWc&amp;psig=AFQjCNH-gKbbWfM8A9Mmj0UVBsEW5FwlxQ&amp;ust=1378473446430765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3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7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z/url?sa=i&amp;rct=j&amp;q=&amp;esrc=s&amp;frm=1&amp;source=images&amp;cd=&amp;cad=rja&amp;docid=Uytg3e9nR9OaQM&amp;tbnid=Gd3MBTUU98kWBM:&amp;ved=0CAUQjRw&amp;url=http://www.holoubekprotect.cz/eshop/plasty/podlahove-krytiny/pvc-1.htm&amp;ei=I4ooUrPzGIqVtAawkIG4DQ&amp;bvm=bv.51773540,d.ZG4&amp;psig=AFQjCNHmxqZN_V1zScbBXxXT0haYCS9r7Q&amp;ust=1378474653538363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3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7" Type="http://schemas.openxmlformats.org/officeDocument/2006/relationships/image" Target="../media/image1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hyperlink" Target="//upload.wikimedia.org/wikipedia/commons/0/0f/Largest_ever_Ozone_hole_sept2000.jpg" TargetMode="Externa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smtClean="0">
                <a:solidFill>
                  <a:schemeClr val="bg1"/>
                </a:solidFill>
              </a:rPr>
              <a:t>Halogenové deriváty uhlovodíků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323850" y="908050"/>
            <a:ext cx="8640763" cy="4937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charakteristiku halogenových derivátů uhlovodíků:</a:t>
            </a: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79388" y="1484313"/>
            <a:ext cx="88661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Halogenové deriváty uhlovodíků vznikají </a:t>
            </a:r>
            <a:r>
              <a:rPr lang="cs-CZ" sz="2400" b="1" i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nahrazením jednoho nebo více atomů vodíku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v molekule uhlovodíku </a:t>
            </a:r>
            <a:r>
              <a:rPr lang="cs-CZ" sz="2400" b="1" i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atomem (atomy) halogenu. 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850" y="3068638"/>
            <a:ext cx="8640763" cy="207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179388" y="5445125"/>
            <a:ext cx="9018587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Reakcí methanu a chloru dochází k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nahrazení atomu vodíku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v molekule methanu </a:t>
            </a:r>
            <a:r>
              <a:rPr lang="cs-CZ" sz="2400" b="1" i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atomem chloru  </a:t>
            </a:r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vzniká </a:t>
            </a:r>
            <a:r>
              <a:rPr lang="cs-CZ" sz="2400" b="1" i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chlormethan.</a:t>
            </a:r>
            <a:r>
              <a:rPr lang="cs-CZ" sz="2400" b="1" i="1" u="sng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="1" i="1" u="sng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323850" y="1052513"/>
            <a:ext cx="8640763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Popište chemické vlastnosti halogenových derivátů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uhlovodíků:</a:t>
            </a: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179388" y="2133600"/>
            <a:ext cx="885666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Halogenderiváty uhlovodíků se vyskytují ve všech třech skupenstvích (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plynné, kapalné, pevné). </a:t>
            </a: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179388" y="3213100"/>
            <a:ext cx="885666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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Některé halogenderiváty jsou 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jedovaté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(např. bojové plyny 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yperit, lewisit)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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179388" y="4292600"/>
            <a:ext cx="885666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Některé halogenderiváty mají </a:t>
            </a:r>
            <a:r>
              <a:rPr lang="cs-CZ" sz="2400" b="1" i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narkotické účinky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, některé mají </a:t>
            </a:r>
            <a:r>
              <a:rPr lang="cs-CZ" sz="2400" b="1" i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slzotvorné účinky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.  </a:t>
            </a:r>
            <a:endParaRPr lang="cs-CZ" sz="2400" b="1" i="1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179388" y="5373688"/>
            <a:ext cx="900906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Kapalné halogenderiváty uhlovodíků jsou </a:t>
            </a:r>
            <a:r>
              <a:rPr lang="cs-CZ" sz="2400" b="1" i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dobrými rozpouštědly mastnoty (tuků).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="1" i="1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323850" y="908050"/>
            <a:ext cx="8640763" cy="8937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příklady praktického využití halogenových derivátů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uhlovodíků:</a:t>
            </a: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179388" y="1916113"/>
            <a:ext cx="8856662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Halogenderiváty se používají jako výchozí látky při výrobě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ředidel, plastů, freonů a pesticidů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(chemické prostředky pro hubení hmyzu, plevelů, plísňových chorob rostlin v zemědělství). </a:t>
            </a:r>
            <a:endParaRPr lang="cs-CZ" sz="2400" b="1" i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179388" y="3284538"/>
            <a:ext cx="885666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Halogenderiváty s narkotickými účinky se používají v lékařství, jako tzv. </a:t>
            </a:r>
            <a:r>
              <a:rPr lang="cs-CZ" sz="2400" b="1" i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anestetika pro navození narkózy při operaci.   </a:t>
            </a: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179388" y="4292600"/>
            <a:ext cx="90090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Používají se jako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ředidla a rozpouštědla. </a:t>
            </a: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79388" y="4868863"/>
            <a:ext cx="916146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Tzv. </a:t>
            </a:r>
            <a:r>
              <a:rPr lang="cs-CZ" sz="2400" b="1" i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freony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patří rovněž mezi halogenderiváty a používají se jako </a:t>
            </a:r>
            <a:r>
              <a:rPr lang="cs-CZ" sz="2400" b="1" i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chladicí média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do velkokapacitních chladicích zařízení. </a:t>
            </a:r>
            <a:endParaRPr lang="cs-CZ" sz="2400" b="1" i="1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388" y="5805488"/>
            <a:ext cx="87852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Některé halogenderiváty mohou být použity ve vojenství jako 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bojové plyny.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7" grpId="0"/>
      <p:bldP spid="9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388" y="2492375"/>
            <a:ext cx="504031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4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Je to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bezbarvá, kapalná, nehořlavá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jedovatá látka.</a:t>
            </a:r>
            <a:endParaRPr lang="cs-CZ" sz="24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388" y="3500438"/>
            <a:ext cx="496887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4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nerozpustný ve vodě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, ale sám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velmi dobře rozpouští mastnotu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(tuky, oleje), pryskyřice a jiné nepolární látky.</a:t>
            </a:r>
            <a:endParaRPr lang="cs-CZ" sz="2400" b="1" i="1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179388" y="5300663"/>
            <a:ext cx="475297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4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Používá se jako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rozpouštědlo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v chemických laboratořích. </a:t>
            </a:r>
            <a:endParaRPr lang="cs-CZ" sz="2400" b="1" i="1">
              <a:solidFill>
                <a:srgbClr val="6633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79388" y="333375"/>
            <a:ext cx="8785225" cy="1076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algn="ctr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3200" b="1" dirty="0">
                <a:solidFill>
                  <a:srgbClr val="00B050"/>
                </a:solidFill>
                <a:latin typeface="Times New Roman"/>
                <a:cs typeface="Times New Roman"/>
              </a:rPr>
              <a:t>ZÁSTUPCI HALOGENOVÝCH DERIVÁTŮ UHLOVODÍKŮ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250825" y="1700213"/>
            <a:ext cx="8361363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800" b="1" i="1" dirty="0">
                <a:solidFill>
                  <a:srgbClr val="D60093"/>
                </a:solidFill>
                <a:latin typeface="Times New Roman"/>
                <a:cs typeface="Times New Roman"/>
              </a:rPr>
              <a:t>TETRACHLORMETHAN </a:t>
            </a:r>
            <a:r>
              <a:rPr lang="cs-CZ" sz="2800" b="1" i="1" dirty="0">
                <a:solidFill>
                  <a:srgbClr val="D60093"/>
                </a:solidFill>
                <a:latin typeface="Times New Roman"/>
                <a:cs typeface="Times New Roman"/>
                <a:sym typeface="Wingdings"/>
              </a:rPr>
              <a:t></a:t>
            </a:r>
            <a:r>
              <a:rPr lang="cs-CZ" sz="2800" b="1" i="1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lang="cs-CZ" sz="2800" b="1" i="1" dirty="0">
                <a:solidFill>
                  <a:srgbClr val="D60093"/>
                </a:solidFill>
                <a:latin typeface="Times New Roman"/>
                <a:cs typeface="Times New Roman"/>
              </a:rPr>
              <a:t>(</a:t>
            </a:r>
            <a:r>
              <a:rPr lang="cs-CZ" sz="2800" b="1" i="1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CCl</a:t>
            </a:r>
            <a:r>
              <a:rPr lang="cs-CZ" sz="2800" b="1" i="1" baseline="-25000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800" b="1" i="1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>
                <a:solidFill>
                  <a:srgbClr val="D60093"/>
                </a:solidFill>
                <a:latin typeface="Times New Roman"/>
                <a:cs typeface="Times New Roman"/>
              </a:rPr>
              <a:t>)</a:t>
            </a:r>
          </a:p>
        </p:txBody>
      </p:sp>
      <p:sp>
        <p:nvSpPr>
          <p:cNvPr id="19462" name="TextovéPole 13"/>
          <p:cNvSpPr txBox="1">
            <a:spLocks noChangeArrowheads="1"/>
          </p:cNvSpPr>
          <p:nvPr/>
        </p:nvSpPr>
        <p:spPr bwMode="auto">
          <a:xfrm>
            <a:off x="5364163" y="6165850"/>
            <a:ext cx="37798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>
                <a:latin typeface="Times New Roman" pitchFamily="18" charset="0"/>
                <a:cs typeface="Times New Roman" pitchFamily="18" charset="0"/>
              </a:rPr>
              <a:t>Obr. 1.: </a:t>
            </a:r>
            <a:r>
              <a:rPr lang="cs-CZ" sz="2000">
                <a:latin typeface="Times New Roman" pitchFamily="18" charset="0"/>
                <a:cs typeface="Times New Roman" pitchFamily="18" charset="0"/>
              </a:rPr>
              <a:t>Molekula CCl</a:t>
            </a:r>
            <a:r>
              <a:rPr lang="cs-CZ" sz="2000" baseline="-25000">
                <a:latin typeface="Times New Roman" pitchFamily="18" charset="0"/>
                <a:cs typeface="Times New Roman" pitchFamily="18" charset="0"/>
              </a:rPr>
              <a:t>4</a:t>
            </a:r>
            <a:endParaRPr lang="cs-CZ" sz="20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Soubor:Mol geom CCl4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76825" y="2276475"/>
            <a:ext cx="3810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388" y="1341438"/>
            <a:ext cx="885666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4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Je výchozí látkou pro výrobu </a:t>
            </a:r>
            <a:r>
              <a:rPr lang="cs-CZ" sz="2400" b="1" i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TEFLONU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(polytetrafluorethylen), ze kterého se vyrábí tzv. </a:t>
            </a:r>
            <a:r>
              <a:rPr lang="cs-CZ" sz="2400" b="1" i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polymerační reakcí.</a:t>
            </a:r>
            <a:endParaRPr lang="cs-CZ" sz="2400" b="1" i="1">
              <a:solidFill>
                <a:srgbClr val="00B05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388" y="2205038"/>
            <a:ext cx="662463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4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Z tetrafluorethylenu vyrobený teflon je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nehořlavý a žáruvzdorný. </a:t>
            </a:r>
            <a:endParaRPr lang="cs-CZ" sz="2400" b="1" i="1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179388" y="3213100"/>
            <a:ext cx="511333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4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Vrstvou teflonu se pokrývá především varné a pečicí nádobí. </a:t>
            </a:r>
            <a:endParaRPr lang="cs-CZ" sz="24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250825" y="765175"/>
            <a:ext cx="8361363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800" b="1" i="1" dirty="0">
                <a:solidFill>
                  <a:srgbClr val="D60093"/>
                </a:solidFill>
                <a:latin typeface="Times New Roman"/>
                <a:cs typeface="Times New Roman"/>
              </a:rPr>
              <a:t>TETRAFLUORETHYLEN  </a:t>
            </a:r>
          </a:p>
        </p:txBody>
      </p:sp>
      <p:sp>
        <p:nvSpPr>
          <p:cNvPr id="20485" name="AutoShape 2" descr="data:image/jpeg;base64,/9j/4AAQSkZJRgABAQAAAQABAAD/2wCEAAkGBhQSEBAQEBAQFRQVDxAQDxQVEA8VEBAVFBAVFBQQEhQYHSYfFxkjGRQVIC8gIycpLSwsFR4xNTAqNSYrLCkBCQoKDgwOGA8PGikkHBwpLCkpKSkvLSkpKSkpKSksKSkpKSkpKSksKSkpLC0pLCksKSkpKSkpKSkpKSksKTUuKf/AABEIAMMBAwMBIgACEQEDEQH/xAAbAAACAgMBAAAAAAAAAAAAAAAAAQUGAgMEB//EAEoQAAIBAgQCBgUJAwoEBwAAAAECAAMRBBIhMQVBBhMiUWGBMnGRobEHFCMzQlJywfAV0eEkNFNic4KSorLCdLPD8SU1Q2OT0uL/xAAZAQEAAwEBAAAAAAAAAAAAAAAAAQIDBAX/xAAqEQEAAgIBAwMDAwUAAAAAAAAAAQIDETEEEiETQVEFIjIzQuEVUmGBof/aAAwDAQACEQMRAD8AnQJlEIwJVJiOKOACZRQgOEUcAjihAcIma25HtiDg6A39VzI3CWUU6U4dUIuKbW8h8TIfphg3TB1GIt2qfPvaRNoiF8dO+0V+Ugf1qJrerb7Ln8KMfhPKRij3n9WmQxLd8556j/D2o+kx/f8A8eoVMYFF2WoB4rb85z/t+h/SAesG0pOFp3K3A1UH3XmrHCxt5SZyzra8fSqcTMvSgeYt4RyLwHF06qlctfq0B7LWvlG06xxBO8+yaRlrMcvCtSazMOmE5v2jT++B65sTEqdnU+phLRas+6upbIQMJZUQhCAjCOKAoGOKAiJjM4jAximUUAAmQiEYkhwhCA4XhCAGOKOQCQXGeI1BUyIbKBdgpHWt6vCTsg+OqM4JGtkseY7RmeT8V6colOLVQbrSAtzqE39+82HjWLdlFNkJ7kVBbzsTFj6hp02dLkgbEnLOfhvETVDsUQFcvcTz1uRpPP741t0TCXOLx1rPi1TvBxFS/wDhUiRHHMTUNFw+MWrqt0HWG/aHNiZ1UeKmsTnW5HNiTfzjPDKJ1NCl6wayn/K4icteF8X22i0+ymAfrzE3U6f5S1jhFG/1C/8Ay4r86s1thsOupojf7+II/wCZK98PYj6hjj2lD0ntl/CB3TXiySb2+JktUxGEGpw5I2ID4gfCqI3r4MHXBKdAdamII18DWmvduNaP6lj51LVgqtV0Cio4yqo1LZdthadlNKy71T5M1/fO79pqtMMuGoAWIUHrDYLy1cjaOvjnFDrlTDLcgADD0r+vMVvEVrLxct4m0zHjbjarU5sx9ao85MRcC7qgH3rGn75z4nj1d0Y9YR+Gy/C0q/Fa7G2ZmN7Xuby1aRtnMvROi2MLMyrUd0C31uQp7g3PWWSVL5PPqT4i/wDnMts7KcMbciEIS6pQgYQCIxwgKKOEBWhC0IAI4QkghaEcgEIQkggIRyASE4/6S+pP9Rk3IPpEdV/uf6zKZPxlenKM4mt6Lj+qZEcBHZq/hX85M436tvwn4GRPBE7NT8I+JnlRP2y6Z5dPDxq365yYpjT9d0i+HrqfOSyfr2TK0rwLyLxgvm9ck7yNxQ9KWhRFYlOxtz5W7pkHs62+4vffYdwmWJXs6i+ug8okUll0+wu+o2G4tOuss05UX6BL22YEZtyb7g84Vh/IRoB2wDoe489vfMq6/RDQ2AOlrZtDttMXH8g5AZxpdb87G9/yk1RZWVPYfz7vCQXEuXlJ5RanU9X7ucguJcpevKJ4X35PPqf7v+8y3Sn/ACd/U/3P+oZb7zppwzk4RXhLqiEIQFCEIBFCEAhFCBlCEIBHFCA7whFAd4XhCASC6SnWn60/1NJ2QPSjel61+J/fM8s6rK9OXFifq29RkbwcCz/hHxkliPq29Rkfwgel4gTyZnxLqnl24QbzuG05sOJ1CYrwwv8ACcOI5zsP5Tkrc5ptRx4hOyPPke6a6QGYXb7C6eyb8Uv0d9u0fhNVMdoeKjkfb3TppLPSdfL1SasdhtppfTf1TGqR8xIvf6S+4Nv3e2It9GCL7DkoGoPq1/XOYuD8zIKkDOCLAW2OjG5I/WstVFlcpNZKun2fHwld4mZYqfo1B4Hl6u6V3in5zWnKJ4Xr5Ovqf7n+8y4SofJ7TIogkEXU2uLX7Z29oltnTTzDK0THJ3heEUuqcIoXgOF4oQCEIoBCK8JAyjihJBHFCA4QigOEUIDkXxj0k/CfjJScHEkBy37j36azm6nzjl1dLOskIl1BFjsZrw+DVPRvtbUze6WNv3a+yc2LxYphSdixzeCqjuzDx7PvniR3TPbD2JpTW5hl84RWymooa17FluB3kcvOddN1IurAjvBUj2gyCwXEygIamczOWqG9u2xYC/gBTcDf6sd83VOKUn7TU2vkDlw6qwPZuodTckM6C3PNNPTtvTDWNLjD35+7+M1nhxP2h7DI/B8cC00DCqzZRmP0dydOZIv6Sa/1h42lcLjldiqhtACSQANSRa173BB5cjKWjJXZGLFLTU4OWTLnX0r+ibbTGn0cNwc6aD7rH3Xksk2qJMZrpnp6fDi/Y+gHWeeX17DN4zYvCVFI0i7WJBuAoOnrvO2P9CT6t/lHo0+ETT6O0FBGVzca5nb/AG2jHDaNMFlpUltqWKrpbcljqIuL9I6NC4Z8zj7CWLf3jsvn7JQuO9I6mI7JslPcU12PdnP2vh4TfFgy5Z3PiFMmbFijxra59H+NjEYmqEBKJTIVzftksuo8O7wlklG+Tom9QcrNyO9057fn6peJ69aRSIrHs8q95vabScIoS6pmK8IryEHeBiivAcIrwgEUcUDZCKEkF4XhCAXjihIScRhCSCcnEN1851zh4mT2beN/+05+o/Tl0dN+pCPqnXn3G/8A2kfxR7BOyrdokBqmRdLNrzOw0A5TtY87Rzw96t3Pbmu66RAx1Sx+qAtl0+dMde4gC+28fztlOopGyga5xvYhu1u1ra+A7pML4Qq4pU1qVEX8TqvxMvGTfFVJrrmUTRr6C1BWAJvlyuGFvRbq0bTb2CSHC8ZTLMAopsSDY9SpOvoi1mJ15qPjODFdJMIt9Q5sR2KV9+WYgfEyJrdLgCDQpMtjcdZVLg+tBoPIzorhvkj8ZhzWzUpPK+qP1/CY4nHU6WtWoifiYA+Q3PsnnOJ6T4ipoapUdydge7U+ZkeDzO/M8z5zXH9Pn90sr9bH7YX3GdOaS6Ukeoe83RPeM3uEr3Eek9etcF8indafZBHcT6TD1mRCiMLcgC9ybC2pJPd3nwnfj6bHTiHHfPe/MtVQR4HhtTEVUo0VLVHNlFwPEkk7AC5J5Wkjj+juKpUuuq4aslP7zIRa+2Ybr6yLeuepUOEYThj4ZUpsaleqcIrkg1GLkF6jnkoyroLbzqiGCl9CcE1GviKNQAOhdHsQRdSmzcxsdhuL8pc7yAwv/m3EdvrCeV/q6Pnb9bydmVuQzCKEhIgTFCQg4oQgEIRQCOK8IGcIXheSCELwvAIQivG0srwivCNgnBxbEqgVnYAdq1+eg0A7533lW6d1cqUDa4z1ARsfRQ6ezY3EpesXjS9L9lu5HcS6XU0chadRzodRkG39a7e6RFfpnVPoJTTyZj7zb3SIxLZ3AVd7KoAF2JOlwNLkm2nsk7gfk8xtS16S0h31XCn/AAjM3umVekx186a26rJb3RGJ45Xf0q1S3cGyr7FsJxc78+87z0bh/wAki3HzjFE6js0qYUerM5J90oWKwlq9SjTDMRWqU0UAs7ZXIAAAuTYchOiK1rxDCbzPMucSf6N9DcRjAz0eqVFbIz1HsA1g1soBY6EbCR9fgOJpqXqYXEKg1LNRqBV8Sbaec9L+SH+aV/8Aiv8AopLwq8847wc4XE1MOzhymW7BSAcyK2gN/vTlprcgAXJIA8STYT1XBcFo1+L8SNeilTImEKBwSqlqQBOXY7DcGQXyk0VXH4ZVVVHUYewVQFH8pq6ADSW0OHH9AK+HwtXE4hqaZMtqYJeoc1RU1K9lfSvz2taWvgvB04Zg/ndSiamLcKEQC7q1Q9iglrkHmxGuhG1pY+mQX5rUz2y9fhc99svzyje/hadXHqmIWi5wa02rZrKHIC2Js1rkC9u829ctAiMdjWfhVd8dTTDtUw2JRkZhbNlfqwLm5Y9g5d76Tj6ct/K+DE6D9oMTc7aIbmQnTLBJh8JmxtQ4jH1qZSmWfNToBvTejSFlVVXQG2pOluVZ6b9M2x7IBTFOlTLmmt71CWtdnI02A0ETKFg4XjUq8Sx1Wk+ZGdijC+VgFpLmGmxKmx58pYpRfk8Hbf8AC33tPR57c/XL1MbcpEULwlQXhFCA4RXheAQJhEYBHFCBnC8QhJ2k4XihIDhFC0BwvCKA5VvlAS9KjYE/SPtuNF1tz0lpvKv0+YilRIJBFVtQbHVP4QKBh6uWpTc3stSm5tuQrhiPdPWujPTRcbWrIlEoqUw4LOrM13y2IAsPbPIqzXJJ3Pvlz+Sf+cYr/h0/5sshn066SYtMY2GoV3RMtHIqZVYs6A2LgZtSe/SWZKFHg+DasympVOVar3+lxFVtcudtkvc28Lm5lQ6ZYgUuNJVf0UbA1H/CuUn3Ay+dLujpxuGFKnUUMtVaqMb5GsGFiRrYhyQfVLDo6I9JRjaBq9XkZXanUS+ZdFBuCQCQQ2x53mrobgVo1OJUaYsi8Q7A+6Goq2XyuRObhlClwfA2r1AxLNUNhY16hAAp0lOtrKBflck7yu9EOnlKimMqYpnNWti+uCpTLXulj2jZQAdNTfSW2LVwJv8Axfio59Vgj7EA/ObukvRmhUrJj8TVZaeHpA1EsMrim7VFJbcXLWtbWwA3nmmO6ZVDj6uOwuakXCrlbI11CKpVxsQct/CaOL9KcTiwBiKxKg3CKqpTB+9kUAE+uNj0jp70lw7YStQWujVX6uyIc5FqqOc5W4XQHcyoUflIxqUhSD0yQoVajUg1Ww0HavlJ8SsrCQIk7Cx+Meq7VKrs7t6TMSWPn+W04mUkgAEk6ADUnwA75LYTg1StbItl5u2i/wAfKWHh/Ako66s+xcjbwQco1sb+hXDDSUlwM7XvtdRYHLf3mWiQHBsYDXNNfsqxJ+zfsi15PTK/IIQMV5UOERMV5AZheKEB3hFCA4TEmEDtyCHViZ2gZjtrpj1YiNITOEnZpr6oR9SJneFo2aa+pERozbC0juk00ihKx0/XLQpGwINYgg/2ZOnslulZ6eZfmyZrW64Dn/RtzGo2lq2naJh5hXtfs3tyuRf3Se6DdIqWDrVqlbPZqIRQi5iWzhrakWFr6yExlHKxGltx2lbQ7aicwF9puomOlnG1xeKbEIjIpSmgDFS3YW1zlJAv5xYDpZi6KClSxVVUAsq9hgo7lzqco8BaRi4djy9ukdSiVtfnJQ6KtariKl6lR6jn7TuWNrX3Ow8BN68Eq6kBdNyGNh6zbTlMeBYdnxFNEVmY5gqj0j2SdPZPXeF4BjQxCfNrVKlOkKtg9Kk+Z7MiqxsCqbkAC508YmbROodmHHimndfneudf7eQ18A9MAtaxOljeGHos7BUUsTsACT+tRJ3pPw+rTRGq0mTNUOW65VJyknKPOaOiH85H9m/fbdJNJmYiZZ9TSlMk1pO4/hvwfRaq1s9kH+JvYunvlgwXRdKepps5GuZwSB45bW9snKnEApAzG5awGeuWuTsAqjXScWKxRa9usUWOYFGJFr2NnYaEC82iIc7TiKgUXYgD9bSA4lxYm6pcDmftHy5TPFOpBN6rNfQtkAGvdry5SMqiJEv0QY9YwsbZWJP2QbDT1mW28qnQ9CapAGmViTrvYWUay4HDGc95jadNMJmaBiNI90ps0xhAqe6KSgRzGEBwhFAcIoQJGEV4XnO2O8UV4wIBHaELwCF4iYE6QC8rfT2nmwyX/p0/0PLGXnDxfhQxNI0s2U3DobXAIvuO7Uy1eYRPDyU0l7hHJ3ifRLEUdXVMt7B1a6km5AtuNuYnGnChzb2C3xnSycE5cYdvP4yxJw1OYv6yZH9IqQApZQAL1BoP7OSH0MxyUcfhqtVgqK7B2OyhqbLc+ZE9Pbj+EZixx2BJJvq1ZdbgnQNsdfaJ4xTUsQo3JCjxJNgPaZLDo3V0y5GuF2Yi2ZiBe4Glhe9tBbnpNKX7ULd8o/HaNehhUp4ijVdars4pZsqr1YAvfbXSVLgz2qi3d466roe/lOXGYBqTBXtfKG0N7XJBB7iGDD1junTwkfSD1H8pE23KV5NK/wD6b2AvqmI1uLAnMwANweQ20mnHYUHcAWtb6hDbNrmBcnQAW056zUKdQX+jwwtdrk4e+3i1zqb2jbEuBmFSmCDsgphjzv2Rbv3M0Q46lWmBdaJ8Czsfs7aADneamWnbraytZrinTpladwpsWLkHKLggAC5IPdHicQzaszHuuST5X9UmsKopjrGKqAmGVGNTDBrLTDMVJDOO01+yuvfCXP0VpBcQ2UnKVLLmAzFSt7H1E27tJcJUOBVx88Co2Zerqa2bX0iPT1IGbcy4CcWX8mleDAhaGaGaZpBWYGmO6ZXivGxrNAd0wOGE3mBEd0mnL818ZgcMZ2ARx3ydrg6k90J32hJ75NMDACZWjtKJK0RaMiYkQAtMc0eWYlYGJaDPERMLSAy0wbFinZmYAXy3Po3OwJ5azKcPGD9FbTVl8/CTFteTW/DZ0qqZsKTbaugB5HRrEeGspamSlPDZkyh3VTY5bkpcHQ5Sd5qbhDcip9olq9VinmdInFaHGsiOkp0peup8Elh/ZtQfZv6ish+kHDarCnlpVGsXvlRmtou9r902jLSeJhSazDlwuGomgKj0DmFPEVezWrDrkoU7HMD6Iaow9G1hTcDcW7uL8OFIVFWpXLrSGJVzXYjI2P8Am4osunaFw2a+rAi0haQxCMjBawKKVS9N+yrZiyWIsQS7XBBvmMzqYzEMjU3aqVZzUYFNWYtmJLWzWza2va+tpfuhGkjR4GHpq5xPbamjqppVG1qLVempfN/7TXNvtDe8a0VTGVFQWVajhQTqAG01PxnDRrVrKB1tgECgKdAgYJy5Co/+Kd2Awddquc0qzMbknq6hJNhre0tF6mlpGIUlrOLkt9uja5WwPZp3y7a25eub2oBgfHML5sSwUspsPRA7gBfnsZow/B8a98tHFHMbsMrqG0G97A8p2UeiGMqZyabWX0s9WnoQPWZfvr8o1KD4jbOcoA0sQEKgEaWsSe4TX9CyDrDUR1v2lUOaq30BuRlYDQcrAaSVw3Rp363M9NBTTO/pMSLgWFt95Gfs4ZSxYm2+wv5TC3VY492kY7S3cArlsZntYZHAA2VQgVVHkBLgKsqnASFrAAbhgPZ/CWe8w9SL/ct29vht62ZCtNAEyCxI3dZMlaaws2KukhDNTBwTEI7QEBMrRQMhIvCLLCA7xTLLMgkDXljyzK0doGIA8Y/KO8VpKGsrF1c3BY8srpLQaE5OJYDPTKgjcEXGkkTNVYaRMeD3Vj5iybhrd9sy+0fnM6Y7iD5/vtJ1V8o3pKfSCn8QB9l5w2xxLaLTCFyHuPumOQ9xPkTJlsIn3B7x8JqODT+t/jf3AkyvpQnvRC0WJFlbyVv3RLSe57L8/sv+6Sb8OQndv8n/ANZlT4cg5t7f/wAx6aO9x8PVxfsvy5P+6S2BRs18r+lf0W/dHh8ENctSpp4qPis7cNhze3W1d7emo94W80riRNk9w6oQ2Yo1rH7LcwttfKb6at1WIGQguWKXsBqthqdpHYfhlzbPVOn9PXtoByBm6hwemVqMUW6XAzZnvoTrczrrXTKVYo4c0nqCrUo2qUzTZetu24IICg7ESGxvBAfq+sI5XUIo821MtuHGrkKqhULWVVXmABp4mRdV73N9eWu05+yI8Q0i06RPCeCZHDE3Ovf+jJnqZhQ9ITqtN6R4UnlpFOZhJsA/XOAE0VYBYwB3TO3dFARExmRgBIGIEyCxiIwC8IrRyRmdIDWEJEkFA84oSEnaMCEJZAMDFCAwJjV2hCRI5H02jvCE5rtIBmIEISsJNBNmX84oSUSyoc/1znVhTr5whNIQsPDz2/I/ATqw22I9Z/0whN6KSq1GqQatj9nXb7wkUTvCExheOGWG9ITvEITWFZMTG8IQg+flEohCARwhAxaCwhAcIQgf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0486" name="AutoShape 4" descr="data:image/jpeg;base64,/9j/4AAQSkZJRgABAQAAAQABAAD/2wCEAAkGBhQSEBAQEBAQFRQVDxAQDxQVEA8VEBAVFBAVFBQQEhQYHSYfFxkjGRQVIC8gIycpLSwsFR4xNTAqNSYrLCkBCQoKDgwOGA8PGikkHBwpLCkpKSkvLSkpKSkpKSksKSkpKSkpKSksKSkpLC0pLCksKSkpKSkpKSkpKSksKTUuKf/AABEIAMMBAwMBIgACEQEDEQH/xAAbAAACAgMBAAAAAAAAAAAAAAAAAQUGAgMEB//EAEoQAAIBAgQCBgUJAwoEBwAAAAECAAMRBBIhMQVBBhMiUWGBMnGRobEHFCMzQlJywfAV0eEkNFNic4KSorLCdLPD8SU1Q2OT0uL/xAAZAQEAAwEBAAAAAAAAAAAAAAAAAQIDBAX/xAAqEQEAAgIBAwMDAwUAAAAAAAAAAQIDETEEEiETQVEFIjIzQuEVUmGBof/aAAwDAQACEQMRAD8AnQJlEIwJVJiOKOACZRQgOEUcAjihAcIma25HtiDg6A39VzI3CWUU6U4dUIuKbW8h8TIfphg3TB1GIt2qfPvaRNoiF8dO+0V+Ugf1qJrerb7Ln8KMfhPKRij3n9WmQxLd8556j/D2o+kx/f8A8eoVMYFF2WoB4rb85z/t+h/SAesG0pOFp3K3A1UH3XmrHCxt5SZyzra8fSqcTMvSgeYt4RyLwHF06qlctfq0B7LWvlG06xxBO8+yaRlrMcvCtSazMOmE5v2jT++B65sTEqdnU+phLRas+6upbIQMJZUQhCAjCOKAoGOKAiJjM4jAximUUAAmQiEYkhwhCA4XhCAGOKOQCQXGeI1BUyIbKBdgpHWt6vCTsg+OqM4JGtkseY7RmeT8V6colOLVQbrSAtzqE39+82HjWLdlFNkJ7kVBbzsTFj6hp02dLkgbEnLOfhvETVDsUQFcvcTz1uRpPP741t0TCXOLx1rPi1TvBxFS/wDhUiRHHMTUNFw+MWrqt0HWG/aHNiZ1UeKmsTnW5HNiTfzjPDKJ1NCl6wayn/K4icteF8X22i0+ymAfrzE3U6f5S1jhFG/1C/8Ay4r86s1thsOupojf7+II/wCZK98PYj6hjj2lD0ntl/CB3TXiySb2+JktUxGEGpw5I2ID4gfCqI3r4MHXBKdAdamII18DWmvduNaP6lj51LVgqtV0Cio4yqo1LZdthadlNKy71T5M1/fO79pqtMMuGoAWIUHrDYLy1cjaOvjnFDrlTDLcgADD0r+vMVvEVrLxct4m0zHjbjarU5sx9ao85MRcC7qgH3rGn75z4nj1d0Y9YR+Gy/C0q/Fa7G2ZmN7Xuby1aRtnMvROi2MLMyrUd0C31uQp7g3PWWSVL5PPqT4i/wDnMts7KcMbciEIS6pQgYQCIxwgKKOEBWhC0IAI4QkghaEcgEIQkggIRyASE4/6S+pP9Rk3IPpEdV/uf6zKZPxlenKM4mt6Lj+qZEcBHZq/hX85M436tvwn4GRPBE7NT8I+JnlRP2y6Z5dPDxq365yYpjT9d0i+HrqfOSyfr2TK0rwLyLxgvm9ck7yNxQ9KWhRFYlOxtz5W7pkHs62+4vffYdwmWJXs6i+ug8okUll0+wu+o2G4tOuss05UX6BL22YEZtyb7g84Vh/IRoB2wDoe489vfMq6/RDQ2AOlrZtDttMXH8g5AZxpdb87G9/yk1RZWVPYfz7vCQXEuXlJ5RanU9X7ucguJcpevKJ4X35PPqf7v+8y3Sn/ACd/U/3P+oZb7zppwzk4RXhLqiEIQFCEIBFCEAhFCBlCEIBHFCA7whFAd4XhCASC6SnWn60/1NJ2QPSjel61+J/fM8s6rK9OXFifq29RkbwcCz/hHxkliPq29Rkfwgel4gTyZnxLqnl24QbzuG05sOJ1CYrwwv8ACcOI5zsP5Tkrc5ptRx4hOyPPke6a6QGYXb7C6eyb8Uv0d9u0fhNVMdoeKjkfb3TppLPSdfL1SasdhtppfTf1TGqR8xIvf6S+4Nv3e2It9GCL7DkoGoPq1/XOYuD8zIKkDOCLAW2OjG5I/WstVFlcpNZKun2fHwld4mZYqfo1B4Hl6u6V3in5zWnKJ4Xr5Ovqf7n+8y4SofJ7TIogkEXU2uLX7Z29oltnTTzDK0THJ3heEUuqcIoXgOF4oQCEIoBCK8JAyjihJBHFCA4QigOEUIDkXxj0k/CfjJScHEkBy37j36azm6nzjl1dLOskIl1BFjsZrw+DVPRvtbUze6WNv3a+yc2LxYphSdixzeCqjuzDx7PvniR3TPbD2JpTW5hl84RWymooa17FluB3kcvOddN1IurAjvBUj2gyCwXEygIamczOWqG9u2xYC/gBTcDf6sd83VOKUn7TU2vkDlw6qwPZuodTckM6C3PNNPTtvTDWNLjD35+7+M1nhxP2h7DI/B8cC00DCqzZRmP0dydOZIv6Sa/1h42lcLjldiqhtACSQANSRa173BB5cjKWjJXZGLFLTU4OWTLnX0r+ibbTGn0cNwc6aD7rH3Xksk2qJMZrpnp6fDi/Y+gHWeeX17DN4zYvCVFI0i7WJBuAoOnrvO2P9CT6t/lHo0+ETT6O0FBGVzca5nb/AG2jHDaNMFlpUltqWKrpbcljqIuL9I6NC4Z8zj7CWLf3jsvn7JQuO9I6mI7JslPcU12PdnP2vh4TfFgy5Z3PiFMmbFijxra59H+NjEYmqEBKJTIVzftksuo8O7wlklG+Tom9QcrNyO9057fn6peJ69aRSIrHs8q95vabScIoS6pmK8IryEHeBiivAcIrwgEUcUDZCKEkF4XhCAXjihIScRhCSCcnEN1851zh4mT2beN/+05+o/Tl0dN+pCPqnXn3G/8A2kfxR7BOyrdokBqmRdLNrzOw0A5TtY87Rzw96t3Pbmu66RAx1Sx+qAtl0+dMde4gC+28fztlOopGyga5xvYhu1u1ra+A7pML4Qq4pU1qVEX8TqvxMvGTfFVJrrmUTRr6C1BWAJvlyuGFvRbq0bTb2CSHC8ZTLMAopsSDY9SpOvoi1mJ15qPjODFdJMIt9Q5sR2KV9+WYgfEyJrdLgCDQpMtjcdZVLg+tBoPIzorhvkj8ZhzWzUpPK+qP1/CY4nHU6WtWoifiYA+Q3PsnnOJ6T4ipoapUdydge7U+ZkeDzO/M8z5zXH9Pn90sr9bH7YX3GdOaS6Ukeoe83RPeM3uEr3Eek9etcF8indafZBHcT6TD1mRCiMLcgC9ybC2pJPd3nwnfj6bHTiHHfPe/MtVQR4HhtTEVUo0VLVHNlFwPEkk7AC5J5Wkjj+juKpUuuq4aslP7zIRa+2Ybr6yLeuepUOEYThj4ZUpsaleqcIrkg1GLkF6jnkoyroLbzqiGCl9CcE1GviKNQAOhdHsQRdSmzcxsdhuL8pc7yAwv/m3EdvrCeV/q6Pnb9bydmVuQzCKEhIgTFCQg4oQgEIRQCOK8IGcIXheSCELwvAIQivG0srwivCNgnBxbEqgVnYAdq1+eg0A7533lW6d1cqUDa4z1ARsfRQ6ezY3EpesXjS9L9lu5HcS6XU0chadRzodRkG39a7e6RFfpnVPoJTTyZj7zb3SIxLZ3AVd7KoAF2JOlwNLkm2nsk7gfk8xtS16S0h31XCn/AAjM3umVekx186a26rJb3RGJ45Xf0q1S3cGyr7FsJxc78+87z0bh/wAki3HzjFE6js0qYUerM5J90oWKwlq9SjTDMRWqU0UAs7ZXIAAAuTYchOiK1rxDCbzPMucSf6N9DcRjAz0eqVFbIz1HsA1g1soBY6EbCR9fgOJpqXqYXEKg1LNRqBV8Sbaec9L+SH+aV/8Aiv8AopLwq8847wc4XE1MOzhymW7BSAcyK2gN/vTlprcgAXJIA8STYT1XBcFo1+L8SNeilTImEKBwSqlqQBOXY7DcGQXyk0VXH4ZVVVHUYewVQFH8pq6ADSW0OHH9AK+HwtXE4hqaZMtqYJeoc1RU1K9lfSvz2taWvgvB04Zg/ndSiamLcKEQC7q1Q9iglrkHmxGuhG1pY+mQX5rUz2y9fhc99svzyje/hadXHqmIWi5wa02rZrKHIC2Js1rkC9u829ctAiMdjWfhVd8dTTDtUw2JRkZhbNlfqwLm5Y9g5d76Tj6ct/K+DE6D9oMTc7aIbmQnTLBJh8JmxtQ4jH1qZSmWfNToBvTejSFlVVXQG2pOluVZ6b9M2x7IBTFOlTLmmt71CWtdnI02A0ETKFg4XjUq8Sx1Wk+ZGdijC+VgFpLmGmxKmx58pYpRfk8Hbf8AC33tPR57c/XL1MbcpEULwlQXhFCA4RXheAQJhEYBHFCBnC8QhJ2k4XihIDhFC0BwvCKA5VvlAS9KjYE/SPtuNF1tz0lpvKv0+YilRIJBFVtQbHVP4QKBh6uWpTc3stSm5tuQrhiPdPWujPTRcbWrIlEoqUw4LOrM13y2IAsPbPIqzXJJ3Pvlz+Sf+cYr/h0/5sshn066SYtMY2GoV3RMtHIqZVYs6A2LgZtSe/SWZKFHg+DasympVOVar3+lxFVtcudtkvc28Lm5lQ6ZYgUuNJVf0UbA1H/CuUn3Ay+dLujpxuGFKnUUMtVaqMb5GsGFiRrYhyQfVLDo6I9JRjaBq9XkZXanUS+ZdFBuCQCQQ2x53mrobgVo1OJUaYsi8Q7A+6Goq2XyuRObhlClwfA2r1AxLNUNhY16hAAp0lOtrKBflck7yu9EOnlKimMqYpnNWti+uCpTLXulj2jZQAdNTfSW2LVwJv8Axfio59Vgj7EA/ObukvRmhUrJj8TVZaeHpA1EsMrim7VFJbcXLWtbWwA3nmmO6ZVDj6uOwuakXCrlbI11CKpVxsQct/CaOL9KcTiwBiKxKg3CKqpTB+9kUAE+uNj0jp70lw7YStQWujVX6uyIc5FqqOc5W4XQHcyoUflIxqUhSD0yQoVajUg1Ww0HavlJ8SsrCQIk7Cx+Meq7VKrs7t6TMSWPn+W04mUkgAEk6ADUnwA75LYTg1StbItl5u2i/wAfKWHh/Ako66s+xcjbwQco1sb+hXDDSUlwM7XvtdRYHLf3mWiQHBsYDXNNfsqxJ+zfsi15PTK/IIQMV5UOERMV5AZheKEB3hFCA4TEmEDtyCHViZ2gZjtrpj1YiNITOEnZpr6oR9SJneFo2aa+pERozbC0juk00ihKx0/XLQpGwINYgg/2ZOnslulZ6eZfmyZrW64Dn/RtzGo2lq2naJh5hXtfs3tyuRf3Se6DdIqWDrVqlbPZqIRQi5iWzhrakWFr6yExlHKxGltx2lbQ7aicwF9puomOlnG1xeKbEIjIpSmgDFS3YW1zlJAv5xYDpZi6KClSxVVUAsq9hgo7lzqco8BaRi4djy9ukdSiVtfnJQ6KtariKl6lR6jn7TuWNrX3Ow8BN68Eq6kBdNyGNh6zbTlMeBYdnxFNEVmY5gqj0j2SdPZPXeF4BjQxCfNrVKlOkKtg9Kk+Z7MiqxsCqbkAC508YmbROodmHHimndfneudf7eQ18A9MAtaxOljeGHos7BUUsTsACT+tRJ3pPw+rTRGq0mTNUOW65VJyknKPOaOiH85H9m/fbdJNJmYiZZ9TSlMk1pO4/hvwfRaq1s9kH+JvYunvlgwXRdKepps5GuZwSB45bW9snKnEApAzG5awGeuWuTsAqjXScWKxRa9usUWOYFGJFr2NnYaEC82iIc7TiKgUXYgD9bSA4lxYm6pcDmftHy5TPFOpBN6rNfQtkAGvdry5SMqiJEv0QY9YwsbZWJP2QbDT1mW28qnQ9CapAGmViTrvYWUay4HDGc95jadNMJmaBiNI90ps0xhAqe6KSgRzGEBwhFAcIoQJGEV4XnO2O8UV4wIBHaELwCF4iYE6QC8rfT2nmwyX/p0/0PLGXnDxfhQxNI0s2U3DobXAIvuO7Uy1eYRPDyU0l7hHJ3ifRLEUdXVMt7B1a6km5AtuNuYnGnChzb2C3xnSycE5cYdvP4yxJw1OYv6yZH9IqQApZQAL1BoP7OSH0MxyUcfhqtVgqK7B2OyhqbLc+ZE9Pbj+EZixx2BJJvq1ZdbgnQNsdfaJ4xTUsQo3JCjxJNgPaZLDo3V0y5GuF2Yi2ZiBe4Glhe9tBbnpNKX7ULd8o/HaNehhUp4ijVdars4pZsqr1YAvfbXSVLgz2qi3d466roe/lOXGYBqTBXtfKG0N7XJBB7iGDD1junTwkfSD1H8pE23KV5NK/wD6b2AvqmI1uLAnMwANweQ20mnHYUHcAWtb6hDbNrmBcnQAW056zUKdQX+jwwtdrk4e+3i1zqb2jbEuBmFSmCDsgphjzv2Rbv3M0Q46lWmBdaJ8Czsfs7aADneamWnbraytZrinTpladwpsWLkHKLggAC5IPdHicQzaszHuuST5X9UmsKopjrGKqAmGVGNTDBrLTDMVJDOO01+yuvfCXP0VpBcQ2UnKVLLmAzFSt7H1E27tJcJUOBVx88Co2Zerqa2bX0iPT1IGbcy4CcWX8mleDAhaGaGaZpBWYGmO6ZXivGxrNAd0wOGE3mBEd0mnL818ZgcMZ2ARx3ydrg6k90J32hJ75NMDACZWjtKJK0RaMiYkQAtMc0eWYlYGJaDPERMLSAy0wbFinZmYAXy3Po3OwJ5azKcPGD9FbTVl8/CTFteTW/DZ0qqZsKTbaugB5HRrEeGspamSlPDZkyh3VTY5bkpcHQ5Sd5qbhDcip9olq9VinmdInFaHGsiOkp0peup8Elh/ZtQfZv6ish+kHDarCnlpVGsXvlRmtou9r902jLSeJhSazDlwuGomgKj0DmFPEVezWrDrkoU7HMD6Iaow9G1hTcDcW7uL8OFIVFWpXLrSGJVzXYjI2P8Am4osunaFw2a+rAi0haQxCMjBawKKVS9N+yrZiyWIsQS7XBBvmMzqYzEMjU3aqVZzUYFNWYtmJLWzWza2va+tpfuhGkjR4GHpq5xPbamjqppVG1qLVempfN/7TXNvtDe8a0VTGVFQWVajhQTqAG01PxnDRrVrKB1tgECgKdAgYJy5Co/+Kd2Awddquc0qzMbknq6hJNhre0tF6mlpGIUlrOLkt9uja5WwPZp3y7a25eub2oBgfHML5sSwUspsPRA7gBfnsZow/B8a98tHFHMbsMrqG0G97A8p2UeiGMqZyabWX0s9WnoQPWZfvr8o1KD4jbOcoA0sQEKgEaWsSe4TX9CyDrDUR1v2lUOaq30BuRlYDQcrAaSVw3Rp363M9NBTTO/pMSLgWFt95Gfs4ZSxYm2+wv5TC3VY492kY7S3cArlsZntYZHAA2VQgVVHkBLgKsqnASFrAAbhgPZ/CWe8w9SL/ct29vht62ZCtNAEyCxI3dZMlaaws2KukhDNTBwTEI7QEBMrRQMhIvCLLCA7xTLLMgkDXljyzK0doGIA8Y/KO8VpKGsrF1c3BY8srpLQaE5OJYDPTKgjcEXGkkTNVYaRMeD3Vj5iybhrd9sy+0fnM6Y7iD5/vtJ1V8o3pKfSCn8QB9l5w2xxLaLTCFyHuPumOQ9xPkTJlsIn3B7x8JqODT+t/jf3AkyvpQnvRC0WJFlbyVv3RLSe57L8/sv+6Sb8OQndv8n/ANZlT4cg5t7f/wAx6aO9x8PVxfsvy5P+6S2BRs18r+lf0W/dHh8ENctSpp4qPis7cNhze3W1d7emo94W80riRNk9w6oQ2Yo1rH7LcwttfKb6at1WIGQguWKXsBqthqdpHYfhlzbPVOn9PXtoByBm6hwemVqMUW6XAzZnvoTrczrrXTKVYo4c0nqCrUo2qUzTZetu24IICg7ESGxvBAfq+sI5XUIo821MtuHGrkKqhULWVVXmABp4mRdV73N9eWu05+yI8Q0i06RPCeCZHDE3Ovf+jJnqZhQ9ITqtN6R4UnlpFOZhJsA/XOAE0VYBYwB3TO3dFARExmRgBIGIEyCxiIwC8IrRyRmdIDWEJEkFA84oSEnaMCEJZAMDFCAwJjV2hCRI5H02jvCE5rtIBmIEISsJNBNmX84oSUSyoc/1znVhTr5whNIQsPDz2/I/ATqw22I9Z/0whN6KSq1GqQatj9nXb7wkUTvCExheOGWG9ITvEITWFZMTG8IQg+flEohCARwhAxaCwhAcIQgf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0487" name="AutoShape 8" descr="data:image/jpeg;base64,/9j/4AAQSkZJRgABAQAAAQABAAD/2wCEAAkGBhQSERQUExQWFRUUFxoXGRYXFx0cHhkXGBkXGBYdGBgXHCYhGR0jGhoXIC8gJCcpLiwsFx4xNTAqNSYrLCwBCQoKDgwOGg8PGikkHyUsLCk1KiwtLDIwLy4pLi0sLC00LCwuLSwyKikpKSwqLCksLSwqKSwqKSosKTAvKSwvLP/AABEIANYA7AMBIgACEQEDEQH/xAAcAAEAAgMBAQEAAAAAAAAAAAAABQYDBAcCAQj/xABFEAACAQMCBAMHAQUGAwYHAAABAgMABBESIQUGMUETIlEHFDJhcYGRoSNCUmKxM1NygpLBFSThJURzo7LRFhc0g6Lw8f/EABsBAQACAwEBAAAAAAAAAAAAAAADBQECBAYH/8QANxEAAgECBAIIBAUDBQAAAAAAAAECAxEEEiExQVEFE2FxgZGh8CIywdEUQmKx4QYj8VJjcoLS/9oADAMBAAIRAxEAPwDuFKUoBSlKAUpSgFK1LjiKrLHF1kkDEAdlTGpj6AZUfVgK26AUpSgFKUoBSleXcAZJwB1J7UB6pUVNzXaJs1zCP/uKf6GkPNdo5wtzCT/4ij+prTPHmib8PVtfI/JkrSsMN2j/AAurZ/hYH+hrNW5E01uKUpQwKV8ZsAn0rDZXqTRrJGwdHGVYdCKA+wXqOXCOrGNtLgEEq2M4YDocEHB9azVSuPL7lxK3ukGI7xha3O372D7vIe2Q3kyezGrrQwKUpQyKUpQClKUApSlAKUpQCvhNfarftB4g8VjIsX9rOVt498YedhGDn5BiftQGtyJN70Z787+PI0cJ/htoWZEA221P4jn/ABD0qx33EFj0LtrkbQi7+ZsE9hsAAST2ArzwjhiW0EUEYwkSKi/RQB+T1+9QdhJ71xOaTOY7JfAX/wAeQK85/wAqeGv3ahgtFYYbxHZ0V1Zo8B1DAlSRkagDlcjfeofnjmL3GxnuAMuq4jHXMjkJGMd/MQSPQGsXIvKwsbYBvNcSnxbiQ9Xmfdsn0BJA/wCpoZLHWK5ukjUu7KiruWYgAfUnYVS+e/aQtlqjiw0qjLs3wxgjI2HxNjG3zH0rj9zc3XFGM1w7vGpykZ2GOxKjYfQD/rA6yvlim32FlT6Om4qdSSintd202u+S5cXwTOkc0+3CFCYrFTcydNYB0L9Dtq+vT61zri/MPEbw5mlVF7L8WPoo8n6ZrfteCYXzYjQDONth/QfesJ4pbqD4SPcEd1HlB+bthfxmtlg8TWWaaUI/q/8AP3XidSx/RuCfV05Sqz/21x/5/Z+BDx8Gdvinlf5L5R+Fr03LgHecfPW1TdtxK9lH7G1XA+byY9P7JKTXnEI/jig+h8SMkfLxcD1reGBw8tFiNeyKt5XNavS+Lpu7wOn6pyb87OxADhbpvHM4Po+GH9Mirdyf7V7izYQ3Y1x9Ac9v5Hbp/hY49MVGji8LsqzRvA77AsPKT8pB5W+9YOJcNxlHGpT+v/sa5cRhK2E/uXUo/wCpbrvX38ywwWOwfS16Ci4VN8kndPnlfZzjZrk0foThHGorqMSQuGU9fVT6MOxr3xW7aKCWREMjRxu6xjq7KpIUfMkY+9cD9l3FpbXiUVtqJWQ6R/NGc7N6lDv9jX6HqelUzq5RY3DLD1Mq8nunxT+/FWZBcl80rxGyiuVXSXyGTOdDqSrDP2yPkRUZygzW13dWDEFExc2+2CIpnfWm3ZJM4/xfSo7kKEW3FeLWiEiINDcKnZWmUmTH18n4rc5lj0cZ4XKo3kFzA5HdRH4ig/IMCalOElOf+AteWE8SAGTAePP94hDL/TH3re5a40Lu1inAxrXzL10uCVkXPfDhhnvipM1S/ZyPDk4jb76Yb12QEYASYBwBv0zqP3oOJdKUpQyKUpQClKUApSlAKUpQCqjzrEHu+FJkf/WGTTjc+HBK2fscf6hVuqmcytjjPCcnYreYH83gpv8AjNAXOqZ7J312BmIw9xcXEr/NjM6/0VR9quRqk+xx/wDsqNcjySzrt2xNIcH8/qKA++0W0aWfhaEAw++qZMjuqsY8/LOofcVdc1Ac48tPeLb+HII2guYpwSuc+GdwPQ4P+3ep/FAfmDmO6a5vAr762eaQHv5jpH0ztirfw2ILEgHpn81SuO3CjjNyU2i8aWFfQFT0H+bt86uXCp9UY9V2/HT9Kn6ESp4pwlvl0776nV/VE3iejVXpq0esSfYlG0fDfxZXOKXpuZmTP7GFtOP7yQdSfVVzjHer/wAA4Pa2VpHe3o168CGELq65KhIx8TkDOOgFUDhsf/KgdJIZJI5B6MWJz9Nx+at3Nl0HlsbkHFp7t4CNsFhuM+ZX7KSuACf4fvUNSEq2OarS0dmuVn9tu8mhVhhOhoSwkbO8lJ8brt3+Ja6cCSbnvily5WytooVAB0tmR1H84XCJn+HP5rWuecOMW7BLhbaQMD5JoXj1b7hWUlCfrmq/NA+hY5JNEOvxNSyeGS5GAxYEEkDpnYZPrUnw3jZbgrwzu07m4K2zN5maJSh1gkklQ3ioGzv0G1ZqOVOGacLcLPf2+e1+BBSoUauIVGlUz3SeeL0V+atpa13Fu9uJ84xa2vErGaeKD3eaBgLm37Lq2DKOnqQwAzhsiqzwi6Z4JIZd5bYgZ9UPwHPfy/7VtQ3/AIV1dLk5ms0R1HQy+JGVJ9CEB/PzqOth/wAzeEfCqxRf5gFz+NJpZUuuh+XLt4N+eiJaTnW/CVW/j6zSXNJxT14rVrufYe+GXfhcUsHzgiQ/qNIH3Jx96/SFjdiRAw79vQ9xX5en4M937xImVWziLasdZBhtK/PSCfxXd/Z1xrx4I2PWWJZMfzYGv9f6VXYZuEYp++KO/pa1XEVZx4PfnZJP1RrcnkNxnjLdSptUz2wIm2+u1e+Zx4vGuFxDrCtxcN8l0CNfnu1XKGzRGdlRVaQguyqAWIGAWIGWIG29UzlWdbjjHE518ywrBao/YFQzzKD02fGa7yhLzVN5Tl1cU4vvnD2y99sQttv6egq4uwAJJwB1PoKp3szTXFc3ZG95dSyj5RqRHGMnqPKSCNvNQFypSlDIpSlAKUpQClKUApSlAKpftJh8MWl8M/8AI3Cu+P7mX9nNgfQqfsaulQfO3BWu7C4t0xrkjIXUcDUCGXfBxuBv2oCbBqC5N5TXh8DQrK8qtK8gL4yNeNtuvTOe5JqXsFYRIH+MIobfPmwNW/ffO9Z6AV8dsDJ7b15lkCqWPQDJ+1co41ztfXjXKWZjitoEdWlK6zI+kllQ5wMDbUO/4rSU1Hc3jTlLYrHKnAY76wnEgx4l1K6OOoPkwV/GPtWkLS84ex8SNriH+OMZYY6Ejv8AfFWf2arjhlv89Z/8162eZOG3Eo0+9RWtu2Azk4kI7hSSAM7Dr3+1cVOrOnXzweqZb1IQnhOqqK6kkvr6Py4FMkvIZ2MttKqyEaXR1OlwOgkAGQR2Yb16g49LAWCxuuoYbwZFeNx/MkmM/Rgau3/AuG3BA/YzyadGoOryMAMblDqZsD4utRlx7NYcnw5biH+QPqA+gcEj89q6sRjnVd5xjfuf73/axBgMHTw6ywnPLyUotP8A6uNn43KRLHAesE7Y3C4AVSTkhVLaQPpt6VlXi0qDKRRwgDGqZtRAxjAC4CgVa29min/vdx+U/qFr3bezG2DZbMhz1kJb/fH6VpSqqTzZoxa42k34XuT11CEHBU6k091eEU+/KlddhR+HyvI5EGqWVz552GFB9c/Lso/WrTFyVIYEgik8PDapJGU5YkYJA9f6ADepriwk4bPFNErG0ZPClWMEmNtWVkUKNgehxjpj0qfs7xJo1kjYOjjKsO4qSeJhRpyhBOWbeT+xxxo1sTWhUqSUFT2hHgu/x39TQtOAxwWjW8YIXQ4JPViykMzHuT/sB2rH7GJS1pa/ymVfsGkqVuXwjn0Vj+ATUF7CuIxPAkfiDxI/EZ1J3Bdzp69cgjcVwUry819Ttr2jp+l/Q7DWpwzhENuhSCNY1LM5CjGWY5Yn1J/2A6AVt0q0KQq/tI4o0Vi6R7y3JW2iAOCXmOjbcbhSx+1TnCOGLbwRQJ8MSKg+igDJx3OM/evl3waKWWKZ11PASYzk4UsNJOM4JwTjPTJrdoBSlKAUpSgFKUoBSlKAUpSgFKUoBSlKA17+EvG6jqRtXHuXWNhJNw+7QqrmSSObICur41qcnZhnttufkT2mo7jXL1vdx+HcRJKvow3HzVhup+YIqKdPMTU6uQ4/7OJjHHPZv8VpKwB/ijZmwR6+YN+RWbmXhcK3ZuJ7WW7gliWPyEmS0ZB8Uag4dWJ1b7gg/Q6L8Kj4XxWFY1KQ3CNCdyR4gYack53JC/6vrVlm4kxPl2HY96ratdUJZuftlvSwrxVPq3w9r0KXDbcEjScrLdSykYRTEyyK+MppIAA8+Mn5D73vl28newtVutRnRW1M/wARBY+GGPXITTnO+eu+a1ouIMDkgH54wfyK2xxaENGruFMp0qD3b0+We2ep2rVYqNZZIIR6O/CPPJm3Ufx28kjNrFDoEt27qjS5EalBkBiN9TMQoA9R1yKyy8WiFyLfUfEKFxttgYzv6jI/NZ7u3EkbRtnSw7dQcYyvofnWYWjL40b1c04f23ZlIv8A2iXlpO0F5Zhl1FPKrLqXfJBcsrgrvj59aunDeJQ3FvHLBsjDyjTpwBlSNPbSQR9q0LyS+SLQt+MBNAMtuJJTknJ8Qt1wcZO2wrHy4iW1vDbLkrEGAdsZLOxdiQOgycAb49T1ratUpRVs2vvyOfB0MTmbmnbmYuer/wAKylA3eUCFF7s0nlwP8ur8VX+N8CHDm4bJFhZg6QSYH9qH/tNXqc6uv8Q9BWxzbeySXtvHbw+8NasJ3TOkBj8ALHYHo32Pzqx8v8iXd3PHdcRKKI8NDChyEJ31fzN0xnONj8qlpReVWNa1ROTb7Ff1OhcAuGeLLHOGIB9QMdakqxwQBFCqMAdqyV3wTUUmVlSSlJtIUpStjQUpSgFKUoBSlKAUpSgFKUoBSlKAUpSgFKUoDnPtJ5WF0GQnQxIkjcfuuNv/AO49apHCeNuJPdrtfDuF6H92UD95D6kb479u4Hc+IcOWZcN26EdRXLPavwHRbIpVJJJJUjiPRlZmGSO/T0z2PaqzE4dSupbc+V/oW2GxqpLMnZrRrg19zxW3w6BWYllB04IJAODkHbPToD9hVWNxPw9sXKtc2vadMl4/k4JyR8yfuelW7gnFoLhM28iuPReoP8ynzA/UVWU8LKEs6d1zRcPH0q8Mq37SJ5x5pFlo0xq0s3lVm2UKpGdT9dtWwz3J270riF9JcNokuJbqRjhbe3yqZx+8VGMDqT1rrk/CRKumRFZT2Zc/oRWi9xY2mQ0sEJPUakUkjfcDzH71YQvwXv3yOGbjrma9+NvMr3K/Lc9vaqsramyW0atXhqcYUE9cbnbbJOM9axcd4yYCkaIZLiU4jiHU/wAzeijff5H5kb/EuajL+z4fGZGP/eHGIUGNzk7uemwHX1wRWP2N2EMs12boGS9WVkaRmz5QPhHTAOG6YyF+VQPDQnVcptX5d+3cRvpWFKCowfZfkSnJfLLRLpc65531zyDuxOT/AJVBP6nvXU1XAxWKC0RPhUL9BWarelTyXb3ZV1qyqWUVZIUpSpjnFKUoBSlKAUpSgFKUoBSlKAUpSgFKUoBSlKAUpVR477SIbS8NtLHLgRq7SquoLrLBQVG+PL19SBigLZJIFBJIAAySewrlPO3ExdcTtI1P7OCOSbGPibIVW+WDjH/WrNy9zwbm6ktp7cw6ovGi1/vxEhWDA9CMjptjPpVN4VarcX17cw7wqUt4j11BPNIVPpqI/NV+P6zq3l2s+/3xIasZzj8BK1DXfJ9rI4cxBWzqJTy5PzA2/SpG+v0hXVIcDIA2JJJ6ABQSaWHEI5kDxsGU9x2PcEHcEehrykJVaazwbS5lVGUo6oio+SLUEn9vhgQV8c6dwQfKF+ZrYtOU7OLdLaPP8T5kP/mEgfYCpWlSyx2IkrObJniarVrgVU727PDuJJeb+DPpSQj92RcaWPywP1erRNOqDLsqjpliAN+m5rFxGwSeJ4nGVcY/3BH0OD9q0w9Xq55ns9H75rcihLK7s6nbXAdFdTlWAIPyNZa5p7G+OMqS8PnP7W1OU/mhbOMZ/hOR9CtdLr2tOWaKZcRd1cUpSpDYUpSgFKUoBSlKAUpSgFKUoBSlKAUpSgFKUoCr+0MXgtC1m2lkOpwAdTJ30kbgjYn1GfTBgeXb63k8Wa2vPeb2SJARJhW0xYLqsYGFJOc6QcHGBtvO+0nj5tLCV0OHYBE/xOQuf1rn/FeAPbGxFlAGnhfxDIRgNp0hxJKWyAxOcEk6QQD2Ojmk7GypOScjQ5s4re399M9tCY/d4zCyHCysjBtWdWGIyWGFJHTv1tvJV1BJZQm2VliAKhW+IMpIbVjqS2Tnvq+1a5ig4rNNb3UYtb6JARNFKCGyBpYDILYBXysM42yKr/FuXuM2dt7pFCksbE/8xbA69DMWfMfUMc9QD6A960qQc9iWjUVN6kzwK1TifFi4Aa1sAQT1WW4b033C9f8AID3qPsLRY+J8SSLHgrJGAAej6SWGPlkj7D0qW4DzvbcMsjEbG7tfCViPGiGJZMZyXXGSTjO2w+QqJ5Etla2MxkWSW4kaaUqRs776T3BHoe5NcOOopUHGCWv3ucs6EsRdU0rk3Str3YfOvQiHpXn1gpvexiHQ1d/M0ikc/wBl4otEbOh7lI2xjPnGlTvt61n5LvJAstrMD4tm/hEnumWCfjSR9AtZ/aUzJaJIvWG4ikA9SpOB+SD9q82HFSONapAP+ci05Ax+1Qsw/Kgj13FXVPo6VXBuz+V+V/b9COvhVSqRw0pay1TMl2psuLWF0QQkze7yEdg2Ahb03Kn6Ieldem4xCgy0sY7bsOv5qic3cI96s54gMsyEp/jXzJ+oFUTl3ma3nSNXmSOfADpLlPONjhiNJB69c74xtVz0ZQouPVzla3qMeqmDgnRjmR32G6RxlGVh/KQf6VlrlkfAzsRIB3BAP6EGpG24heREftDIudwTk4+WvcfmrSeBj+SaffoU9PpuP54Pw9o6FSoGy5hOQJAMH94dvqKnhVfODhuW+HxVPERzU2KUpWh0ilKUApSlAKUpQClKUApSlAKUpQFM504Z73HNA5Kh10g/w4wVI+4zUFyrzF4oME/kuofJIjba8D40/jBG5I+uwIrovEFj0lpMYUdf+tcs5qEF06kIQYzmOUHDqQc5Vhv17dPl3pSwNXENqC05mK/SdDCpZ9+SNziHJFo8ktxMG1MdZk8Rk8PSOqlCAMYzk5ra9mlxcTWDeDNqWGeRYjKCfEiXSUVm6qO2oZwG6bYEDyHwYXt7eQ3c08ywrEUjeU6WDg6yyjGd1X8n1ro3CeXnt7yV4ii2skaYhUEFZU8uVHwhSnp1OPSsdVKlJxk9VobOtGtFSgrJ6+ZJ8KMzQr7ykaynOpY2LKBk6cFgCfLjO3XNc+9oPISwKb/h48GaLzSRxjyTL3DIP6Dr9d66dUXzPdrFZ3Ej4CpE7HPTYZH5OBWJq6ZmDtJFF4JxZbm3jmTYSLnHoejD7MCPtW9Vc9ndoycPh1fvanxjoHYkD8b/AHqx1TTSUmkeipycoJvkVH2oLmyG+MTRn/1daze0Dheqy8aMaZrYrMjLgEEEat/THm/yivPtOP8A2dKfRoz/APmvT51Zrq1E9vImMiSF9vXMZIH1q3wD+CSex5Tp5ONejOO+ZLz/AMG3wm+8aCKXp4saPgdtShiP1ql+1nhNzNAPBgjljAJkOgGVMENqQk/DgEHG/Xt0r/AfaK1ta8PiQeNjxROigmRY1c6Ao7YUk79lHQVo8cube9v4RaTXTpdSj3iHLqFBKhiudgNJbbBC49NhDCnJSLSrXh1buzo/JvEYp7OFoFZY1XwwrYyNGFOSNjnr96mq1uHcOjgjWOJQka7Ko7D69ST1JO5JNbNXsE1FJnzXEzjOtOUdm2xVzsQRGmrrpGfxUFwfhJZgzrhRuM9z229KslcteaeiPQdD4adNOpLS/D6ilKVzF6KUpQClKUApSlAKUpQClKUApSlAV7mWU61XsBn7kkf7VX57BH6qPqNj+lXHivCxKMjZh0Pr8jVauLZkbSwwf/3pVhh6llaLszyHSlCpGs6klo+P0KtwrFhxmGV2IhuoTb6iPKJNQaMOegzgAH5/I114VzvinC47iJopV1I2NtxgjcEEbgg96jFvb22Tw4OIKyjoLiPxXXGdg4bJHT4vT02rSrRnUm5RVzuwHSVKFNU6rtY6ncXKxqXdgqqMlmOAB6knpXHuducv+IrIsQccPt8vLKNjOydETb4dWN+2M+lV7izXksokv/G4hbAAhYDoVW767dMbjpv+T0qXt/aFYqoQpLCmCul4CFA9MLn16Y+tVNWclpFHrKFODWabSMXL3Kkd5Ak907uZFBSJJCkcMfRERUPYDqfn3BNfLBPcuJx2kMryQSxMxidy5hddTZBPwg46fzfSojgc8qR3htQ8cD+IbdW2YZDboDuuWxjPp65ra5I5g4fbwKGdY7jGJWdW1s2STlsHbptntvvXTiYOFCN4blXgFOWOnJ1rxXC/p4E37SrYvw2fH7uh/qFdc/oc/arDwviAkgickDKJ3xvoU96ovNvM8d7EbS1bV4jKJJSCqqgbJIyMtuB0H0zmpa2t87KC2+wxk4ACrkDvpAz881L0RhpTbzaKz+hF/UtWE4RjF3d16J/cl7azs4JXmjRFlkzqZBkn1xjZcnfbGa9nisSkssfmPU4Az9T1rZ4fyRPIAWxED/F8X+kf7kVZuHckQR4LAyt/N0/0jb85q4nLCUuOZ9h5ylgMVX1ena/dytcLS4umxGoRe7kHA+hPU/IfpV3sODpGB+8w/ebGfwNh9q3lQAAAYA6AV9qsr4l1XaKsuX8l/hejqWH1esub+gpSlcpZClKUApSlAKUpQClaPF+LrboHdJXBbTiGJ5WzgndY1JA269OnrUXwfnq3unCRJcnLMmpraZUVkzqDOyBVIIIIJ67UBYqV8JrU4RxWO5hjniJMcq6lJBGQfkdxQG5SlKAUpUfxrjsNogknYpGW0l9JIUkEjUVB0gkYBPcgdSKAkKxTWyuMMoP1r7bTh0VwGAYBsMCpGRnDKd1PqD0rJmhhpSVman/CYv7tfxWld8pW0g/sgp9U8p/Tb9Kf/Ftv4U0upisExt3wjEmZWVNCKBlyWZQNIOc1tcX4zHawNPMSsaY1EKSRqYKNl36kVJGrOLvFtELw9JqzivJEG3s/iydMsig9hj+uN6x//LiL+9f8L/7Vbs0qb8XWvfNr4ETwNBq2XTvf3KvF7PoB8TyN9wP6CvLezSyLamjLHuTpOfqdOatWaViWLrS3kzMcFQjtBETZ8qWsXwQRj6rn/wBWako4FUYVQoHYAD+lZK1L/iaQ+HrDnxZFiXSjN5mzjVpB0rtuxwBUDnKW7OiNOMflSRt0pStTcUpSgFK0uJ8Yjt/C8QkeNKsKYBOZHzpBx0Gx3O1buaAUpSgFKUoBSlKAVy2PiUkHCb14nMZPEZ0aUdY43u9EjjPQqpO/br2rqVa8fD41VkWNArliyhQAxfdywAwS2TnPXNAVC2Hu3E4YIJpZYpraWSWOSZ5tBRk8KUGVmZdZZl2ODjONqhOUr50i5eUOyxyRTq4DEK5EJMYYdGOckA9+ldD4VwC3tgwt4IoQ/wAXhoq5x0zpG9fLnl62khWB4ImhXGmIxroXHTSuMDGT09aA53xLmSYwX5hmZlPFY7bWJdPhwssCuElOfCGrK6gPKXJ619vLm4gtuLKJTH4dssiRC7eeSCQh8sJXUMgYAELk4IJGM1e+Jw2lpaTtJFEluFLSqI10sAoXBTGGJAVQD6AVk4bwK2SDw47eKOKUZaIRqFbUBnWoGG223zQFZtoHteI2CLNO63UE5mEszyBnjWJ1cKx0xtliPIAMbYFbnP8A4jNYRRzSwia7CO0TFWKeDMSMj6fY4I3Aq0NZIWRyilowQjFRlQ2AwU4yoIAzjrgV9mtUcqXRWKNqUsoOlsEZUnocEjI9TQHN+NeM17NbBpTFa2kTITfvbsNWvXM7qCZmBUDLHAwcglqy2F3LdXHD7e6nYo9g05aCV4hcThkTOuPQzARnxNIxu2cYAq8cU5etrkqbiCKYp8JkjVtPrjUDj6V64lwK3uFVJ4IpVQ5VZEVgp6bAjbbbagOX8Eumitj4UzsDx9Y/ED7yRmVFOpl+MMOvY1bva2ccHut8YVN/T9rHvirHHwWBVCrDEFDiUARqB4gxh8AfGMDzddhWe6tElUpIiuhxlXUMDggjIOxwQD9qAozXIs7+2WG4mmimtp5Zw8zTYWJUeOdQzHQWJK4XCnOw2qF5b4nML3hZDzeHeiZmM14ZmmTwmkRng0iOAq2nHh9PhPeuk2HL9vAztDBFE0nxskaqW7+Ygb75/NeLHle0hbXFbQRtq1akiRSGIKkggZBwWG3Zj60BSuB8EnurO8kF3c+O0t1HD+3cJH4c7GMBQd/MoBJz5SV6bVl4LxaTjEmpJJYYobQpJ4bMhF7OuHG2MmFRkZ6GQGr9b2qRghEVASWIUAAsxyxwO5JJJ7k15tbKOPV4aImti7aFC6nb4mOBux7k7mgKByzx6e9ntLdndXsVdr7SxGqaNmgiRiMZDkPMRuCAuasHOl28bcPCOy67+JG0sRqQxzEq2OqkgbH0Fb3AeXRbPcyF9clzMZXbSFwMBY0G52RRjPfJPepOe0R9OtFbQwddSg6XGQGXPRgCdxvuaArXtNupI+HSNFI8T+JbqHRsMA1xEpwR8iR881DrwL/tVrT3i793Nms5T3qbJl8Z4tXia9YGnfSGCk4JGwq+XVokq6JEV1yDpdQwypDKcHbIIBHzAr77onieJoXxNOjXpGrRnVp1ddOd8dM0BzHh3FpprfhUM08ojmuLqKWYSFHk93aYQI0qkMC+gZIILacZ3rbTiaQ/8Uimmne1tHgMRWeXxfEkQloEmVw7nXoAUsca8Har1NwO3eIwtBE0RJJjMa6MklidOMZLEnPqc1jXlq1EIg92g8EHUIvCTRq9dBGM/PGaA51xqxubewsiWM90/EYpRHJO0io7LIY4RI7M2lcKCSdzqOd624+IuvDYL+O4nmeCfxbtXZgSpPh3URhzpj8IHUqdF8PO+cm92vLtrEoWO3gRQ4kCpEigSAYDgBdmA21daxcX5fWW3uYotEDXKsryLGMkuNLMwBGptORkn09KAheVeNCR57uWfTFdXAgtEeTClIsopjVseeVxI225AWrhWhb8CgSKGLw0ZLfR4QZQ2gxjCMuRswH7w33Nb9AKUpQClanDuKRzhzG2fDkeJx3V0OGBH6/MEHvW3QClKUApSlAUj2p5ljs7QbC7u4o3O/8AZpmRht6lRVg49zHHaCMyK5WV9AKgYUnpqyRgYz+DVf8AakCi2Nxjy217FI5xnShDqTsDtkr+RU3zfwL3y0aJCuolWRj0yD6gHYrkZ+daVM2V5dyfDKm6sVV+W+v38DFHztAbp7XzB49WWIGnyLqYA5zsM9uxrG/PUQsxdmOXwmfT8K6upGrGrGnIx161AXfs9uDBHpkjFz4kzyPkgMJhpYAhc9AB07mrLdcsBuHe5jG0QUHtrXBDf6xn71zxlWd7rhp9PIsqlPAwyWd9UnrwV0346NeJ8fnWAXaWvnLvpwwA05ddSgnOckY7dxXhed4jbS3ASUxwyeGSAuW3ALL5t13G5xVeT2fXAt/7SP3oTpIr5OAkaCNRnTnI69O1WPhXKwj4f7o+CWjYOR01vkkjO+xOx+QpGVaTd1b3ohWpYGnFOMszuk9eXzPueiRjm59t1kgjIcm4WN1YAYUSnC6yW2+2akeE8fS4knRFb9g/hsxAwW3zpwSTjHcDqKptr7Obj3aVZHjM+YfCYM2lVhJIBOnI6nse1WDgfAZ7WydEaM3Ls0hY5KF2bvtnGkDt1rNOdVv4lpv/AAMTQwcYWpTvK6W+nPN3cPUlOPcfitIvFlJxkABRksxzsB9AT9q0uE84RzTeA0csEunUElUDUvXYgntvj5H0Na3MvLMt5Zxo7otxGVfUAdBcAhh6gHPXHasPDeWrh74Xl0YlZE0KkRYgnDDJLAfxNt8x6b7SlUzqy00/kip0sL1Dc5fF8XHirZbLinrdnzjvO6j3qGFJmeGN9UqKCsb6SASc52bvjbB9DWPgHNJi4UlzcF5DqZSRgscyMq9SBttWCbk66Sa88BofCvA2S5bUpbUTgAYO7MM57j0wcknJkx4SLPVH4ofVnJ048Qv1056H0qK9XM3bg/30OzLgurhBNWcoXfG1vi7rPh3EvY85QyQSz4dIosed1xqBA+AfvbnH1rWsOfopJIkaKaIT/wBk8igK/YYKscZJH5HrW5f8veNYe6lgp8NF1DcBk0kbbZGpfxVftuTbqRrNbhoRFZ40+GWLPpKkZ1AAfCv6+u28nVTVvftHPShgpxk5O2r46pW0a01bluTvFeb44bhbdY5ZpSNRWJQdK+pyR23wPl6ivfBObobqOWRBIFhJDal3OBq8qqSTt26/KqxzQ4tuJrOswgaSPDNLEzxkdPKyn4sKPLtuBvvXjkbg80lhdhWaM3Dt4chBBI041bbgE5GR88Vqqs+sy9/8EssFh1hVV2+XV33bebhbRcrlgsue43lijaKaLxyRGZAo1FTggqGLLv6jvWXjHOccExhWOWaRU1ssSg6VxnJJI7YOB6j1qtcM5AuEltJCtuvgPlyhbVIMg6mYr5m67bY++0rxPlm6W9ku7Vosyx6CJCRpOFAZcA5+FTg/OinWy6rj6f5E6GBVW0ZaZXx0zX0u+F1r3+R45t5lL8M94tneMs6gHGlh5sMDW1wLnVJJIbd0mSR41ZWkXAk8uSRvnBwxBI3xXnjfLVzccPFu8qyTllZnbyrs2cDSvYbdN8V5blSX32znymi3hWNhk5LBZAdI04Iyw7ij63Omuz+TEfwjoOEmrpzad+xZeCum+aXcW6qree0KFHkCxTSrCwWSSNQVViSMbtk7gjp2qYt0ufeZC5j930jwwAdYby51dsfF+lVaDlO9t3uFtZYlSeQP4jZ1puSQF0kHY4+3apakp6ZUcmFpULy62SvZW1aWu93bdLh+5Y+J8xiFEcQzSo6ltUSZCrgHLZI05B/Q165c5iS9iMkauqhivnAGSACcYJyN8fUGorm7gN1cQxQxSIVA/bayVMpGnGdA2B8xIGO1SvLttNHFomWBNOyLBq0hAB11985opTdS3AxOnQWGUk1nvz2Xd2+i7yu8tuYONcRt99M6RXifIkCKX8sF/wBNXiqNwJRLx6/lXdYbeCAn0ckuy/PpV5qcrxSlKAUpSgNTivC47mF4Zl1xyLpZckZH1Ugj7Vnt7dY0VEGFRQqgdlUYA/FKUBkxTFKUAxSlKAYpilKAUpSgFMUpQDFKUoD4yA9a+4pSgGKUpQCmKUoBTFKUAxSlKAjeCcAitRKIgw8aV5m1MW8741Yz0G3SpKlKA//Z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0488" name="TextovéPole 13"/>
          <p:cNvSpPr txBox="1">
            <a:spLocks noChangeArrowheads="1"/>
          </p:cNvSpPr>
          <p:nvPr/>
        </p:nvSpPr>
        <p:spPr bwMode="auto">
          <a:xfrm>
            <a:off x="4643438" y="6092825"/>
            <a:ext cx="43211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>
                <a:latin typeface="Times New Roman" pitchFamily="18" charset="0"/>
                <a:cs typeface="Times New Roman" pitchFamily="18" charset="0"/>
              </a:rPr>
              <a:t>Obr. 2.: </a:t>
            </a:r>
            <a:r>
              <a:rPr lang="cs-CZ" sz="2000">
                <a:latin typeface="Times New Roman" pitchFamily="18" charset="0"/>
                <a:cs typeface="Times New Roman" pitchFamily="18" charset="0"/>
              </a:rPr>
              <a:t>Nádobí potažené teflonem.</a:t>
            </a:r>
          </a:p>
        </p:txBody>
      </p:sp>
      <p:sp>
        <p:nvSpPr>
          <p:cNvPr id="20489" name="TextovéPole 14"/>
          <p:cNvSpPr txBox="1">
            <a:spLocks noChangeArrowheads="1"/>
          </p:cNvSpPr>
          <p:nvPr/>
        </p:nvSpPr>
        <p:spPr bwMode="auto">
          <a:xfrm>
            <a:off x="179388" y="6092825"/>
            <a:ext cx="41767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i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Strukturní vzorec tetrafluorethylenu.</a:t>
            </a:r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750" y="4221163"/>
            <a:ext cx="3411538" cy="171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1" name="AutoShape 3" descr="data:image/jpeg;base64,/9j/4AAQSkZJRgABAQAAAQABAAD/2wCEAAkGBxQSEhUUEBQVFBUVFBQUFRYXFBQWFhYWFRQWFhQWFBUYHCggGBonHRQYIjEhJSksLi4uFx8zODMsNygtLisBCgoKDg0OFxAQGywcHiQ3LCwyLCwsLCwsLC8vLCwsLCwvKy03LCwsLSwsLCwsLCwsLDQsNSwsLCwsLCwsLTcrK//AABEIALIBHAMBIgACEQEDEQH/xAAcAAEAAgMBAQEAAAAAAAAAAAAABQYDBAcBAgj/xABCEAABAwEFBAcFBwMDAwUAAAABAAIDEQQFEiExBkFRYQcTInGBkaEyUmKxwSMzQnKCktEV4fAUU6IW0vEkNHOywv/EABoBAQEBAAMBAAAAAAAAAAAAAAABAgMEBQb/xAAlEQEAAgIBBAICAwEAAAAAAAAAAQIDERIEBSExE0GBoSIyURT/2gAMAwEAAhEDEQA/AO4IiICIiAiIgIiICIiAiIgIiICIte2WtkTHPlcGtaKlxNAEGclVfaPbuyWOoc/rJB+COjiD8RrRvjmud7Z9IktpcYbHijj0Lhk9/wD2jkqxY7jLs5TTlv8AEqxG02tV6dLNpfUWeNkQ4kY3etB6Ku2jba8H62iQcmlrR6Bb0N3Rt0aPHNbHVN4DyC1xNoFm1ttacrTN++qlbB0lW6M9qRsg4SMHzbQrLJZWHVoPgFHWq42O9jsnzH9lOJt0K4uleGQhtqYYifxt7TPHePVdBsdsjlYHxPa9p0LSCPRfl212J8Rzy9a/ypHZraiexvxQuoNXMJ7Dx9Csq/TKKu7IbVxW6OrOy8e2w6g8uSsKD1ERARfEsoaKuIAGpJoB4qp370g2Wz1DD1z+Dcm/u/iqC3Eqs3/ttZ7NVod1r/dach3u/iq5nfu3VptNWtPVsNewzKvInUqx3RdV1QRCS0zNtMjmgkEkgVGjYm6HmUGew9KALwJog1hObmk1aOJB1AXRonVAINQaEHiNxX55Nj6yUtga44nuEbNXUJOEHwpUrvdyWUxWeGNxq6ONjCebWgH5IN5AiBAREQEREBERAREQEREBERARF4UHzLKGglxAAFSTuC4Vt/tc+3S9TASIWnID8R9530Vr6XNozG0WeM5upi8d3l8+S55cVkoMZ1OncrEDbuy7xGM8zx4dy3wV8VSq5IZlkBXtVjqlVUfdV4SvmqEoPi0QNeCHCo/zRVG9bCY3U3HMH/N6uFVpXnZusYRvGYWbRuFhA7PX5JZZmyxmjmnMZ9pu8Ffoy5L/AIrRZv8AUNNGhpc/4cIq6q/LkvZPcugdFN9hkxs8hrHMKAE5VOWfn6lcbTpdu6RLKz2cTz3Yfnn6Kq3p0pSmos8bWczVx9cvRVa9rs6meSI6RvIH5Dmw/tIUtcWxc9pza3q4/wDckBAP5G6u78hzVEDet+2m0ZzSuI4VNB3DQeFF5dNw2i0/cRPk+ICjfF5oPVdhuTYOywUL29c8fikAIB+Fmg9VaWMAyGQGgGSg5PdfRfOaGeSOP4RWR3nkFZ7D0b2Vn3jpJTzcGjyYAfVXNEEfdlzQWevURMjrqQBiPe7UqQREBEQICIiAiIgIiICIiAiIgIiICxzyBrS46NBce4CpWRQ+10+CxzO+Aj91G/VBwXaO2m1Wt7jveR3VJJHhmpSMUFOCr11nFNU8XO+isFVuqS+6piWMuWCaQrSNnEvQ9RLrQVsWaQlTaN7EvarCCvqqqvuq8Ll8Fy+cSCqX7DhkPPPzWK57UY5GPGrXtPqpDaQdtvNv1KhrOdVxz7afqCG5rNO6O1Oia6QxsoTUilKt7OhIqaFTYCg9hpcVgsxrX7Jo8svop1QKIiICIiAiIgIERAREQEREBF45wGZyHFRtov2Fte3i/L2vXQeaCTRQP/UNT2InHmdPQFeW++3RRukkLGNaKnea8AMq1yQT6Lmc/SDM77tjQNxIJPksce384P2lKcQwAjz1QdQRVOyXxaXsxtML2uAcwg6g+AotkX3O32oQ7udy5VQWNV7b0f8AoZuTQfAOC+WbXxA0lY9h7sXp7Xovq+7fFaLJO2KRrj1TzQHtCgrm057kH59uE/bUO8OHirCCqpDJ1c1eDj5aKVfaqE5rUSkwlyAtW0EKPdbiteS1EqzJptlbdnkAUEZl6LQps0svWjivDIFXxajxWQWkq8k0mesXmJRkcxW3G/Kp3K7NInaF/wBpT3WgfM/VRdmGvcs94ylzi47z6LJdFlMj2MaKmSRrB4mn1WJafpPYWLDYLMM/umnPnmp1YLBZxHGxg0Yxrf2gBZ1AREQEREBERAQIgQEREHhKql/7ZMicY4B1sgNCc8DCdxpm52fsj0Xm3N9OjDIIjhfLWrt7GNBc9w50B9FVbKWxDIUNO+ldRXeTqTvJQSgdLN2rXIc/wVyH6R2R6nmsrZ42eyBXicz5lQstvqtZ1tQWGS9DxUBtNeDJInwvLjiA9k+yQatOfMaLCbaOKgr1BDnyAhzD2nNrQigzLTv7kFfh2gliJZk7CS2vGmXFZjfck72sd2GuNCRrTfSq1nwWeR1Q97Sd2EHPwKk4bhbG3rSXEDPPC36p4hqKzPqF7ui82YGxx1aGNADSdwy13qTZeRG8+ar+zFlawmUkOcWUa3cGmhNOJNBnyVolLCMwFmbNxhmYfD7c14wyNa4cCAfmoq3XIx4xQPLHDQEmncDq3wWpbZ+reRu+hXzHeQ3FXbjmNKnftxEOLntLHDMuA/5PaMnN+IZ8VES2eQdktOIU0zBB0LTvC6YbWHijvA8O7+N6qd8tdG17YjhLcMrKbmPeWSR9weKj+6sSitSwSN9pjh4FarpFn+0xVc91eVT5hfd4wdkOIod9NCg0sa8xrLZLC+T2RlpiOTa9+/wUxZNn2n7yQk8I26Hhid/CCEDlla9XKx7Owf7Rf+eV1d2ojy3rUvizwsmbG2OOLsBwc3Ecda1Jc4nSlFRAxSf5Rbeb+yMhqTuAGZJUqLGPeC+bE1j5OqObXA4qOIoGitSRuQVGcYn0HcPoui9EVwdba+tcKss414yHTyzPgsI2TibV0ZeDQ0NWyNBOh0BV/wBi7zsllgbBiMZBq5zxQOcd5doFBeAF6viKQOALSCDoQQQV9oCIiAiIgIij7zvqCzj7aRrTubWrj3NGaCQQKkWnpJga4hsUrhxqxp8ifmpq69qrPOzG14ZnQtfRrgcjpXPUZhBOVSq5HtZ0gyBx6lxZFiLG4KBzqZYnOOlaZUVYftXJIO1JMQd/WuI8qoLz0kDBaoZSaNLXxONcm9Y3C1x5Y6A/nCqlottCQal29rQXEeAGSr1vtbmkuHbDgQ4O7TXtOrXA6gqU2cvoD7s4wciDnK3T2t8oFMj7VKe1qpLVdTPlqWy+qGmYPAgg+RXt1umtJ7GTdC81p3DiVcm3VDbWYpcL6HLAc28ici2u8ZKau+yQxNDY42NaBQAAKRMy5eNIt58w5/LdE7XUdJG1vvEuGvKn1Wea5HNBxPOmtAR5Lok7GEULWnvaEjLaCrRpTQJqf9a5Y4n05LYLhfjx9WBStMznzpuUja5cTOrDR2c8zv5rpOJulB5BY2WWOtTGw/pb/Ck1mWozUrGohQbE20MFaDuDsz3BfR2gdpn6q/OscJNTGyo+EZd2SirVs7Z5HGsTRXeKg+inCVrmrH0grHN1kZe8DMnWmn+VVYva0Bj6xnLeK5d4XSbNswxg+zJ7n9sU4DeqTtLsy7r+zhYKEuocXi1gz86DmEruJby2panj217tvDHvz/stK127FWSQ4WSUZFxdFG4uxAfE92VeC15prPF9mD1pNA5oNWnPSV4yLfgZUcXOVn2B2NZeodabVM+jJDE6JgwnshrmgO/CyjqUAGi5HRVGS+2NyiZU8XZ+i+WSl7etnoc6NZuyOrqbs9BqulbSdGJiJfYGhzKZxHM04CvtD1VEvGx4cDQwsLHYXsNcnEuwmh3F2Xe2neRijOYMhr8OgaPdoNe7Rb39UwijcLR3CqjobrtBHaws7zU58hXNScWxT3AF0wq7RoBrUmlCdyza0V9ktOW+a5F5PjktC92PIGp4H+F9z3axj3MLZHOYaOoa078Kywtm7PUseWkhtCC5pJNBTErygQjHPApVw5KSuiJ1DkRXU7yOZW1aJJY3YXwMxkaYKa/NY5p5WuDZW4a0oxoABrpmNe5XcCSsNmtDDjjeSyuWdTz7O9Xaziz2iMBry14ABJ4/E3VvgqeLVLG0EsIbTKlDTkQNF5/VgSDmx40OYPjxCm4E6bdarvkrC44Sa4D2mPHLcfQ8yum7IbTx26LE3svbQSMroeI4t5rmFmvATswSj+K+807ivvYWUw3jkeyYyZKb6kt0G8loP6iqO1L1Ud3SRDTswynvwN88yo62dIkrsoYmt5uJefoEHRy6gzVevrbGzQVAd1r/AHWZ583aBc1vK/Z5vv53U90EgftGXosV03dLaTSyQl3GR3ZYO9x+maomb12ztU1Qw9Sw+7r4uOflRVaZ7a1fI4k656951K6HdvR03W2TOefcj7DByJ1PorRd+zdkh+6gjBH4i0Od+51SiOLwRlwIghkeTphY52fHRWnZ3o7dJFjtQc2RziaOcQcNBSoBy3rqjWgaZL2ikq4lekLrttpEsbZIsRfHjaHMLHHQ1GRFSK7qK2f1y7Zoi19nwBwocMTDTm1zFcb6uWG1RmOduIbjo5p4tO4rmd7dF1oYSbHMxwrkHksI8QCD6IKjbru1awOLQXYSRQ0rlXwVZtl3vY6rQQeSut4bBXnG0veY8I1PXV9MKq9qsNob7Wfc4FF027g2lkDg2RuIgH7QOcyUDgXD2u4hWiDbZjDhlJFfebi/5MoR+0qjWSymOpd7RPktC2zYn5bslGqxuXX7NtVZ36SMPISN9MYapizXzCRkSacOrd5YXkrguuqzWM1OVRTWhI+Sxa3GNuSMe5d4itsRNanuwO/hbsU0RBIxUG/CR6lcEbK6pzdQfG7+ViltbS0gudXdmSKqUycmb11G3dZLws7c3TxgbsUsI8+2oq27dWSOoZKyQ/BWT0AA9Vwpzs19Gd1KVNO9crj26bbukIvJZCHaHXsD/j2vVUe/L9nlqx7sLK5saMLSeLgPaK+Lku+aR4dHG9w3upRv7jkrB/0LNM+uNjAeAkkPkwU9URSoTQj/ADTMLuvQbUMtQwkNc6KQZalzTWnHQLm8GzETJHNc8zFhw+yYwHDJwLakmhqNdyst22+ezClne6MZCgoRlpkQUHdKqp9I11xyWV8rwBJGBgdT3nNaWv8AeYcsuQIoQCoTZ7pBdiEdrbiJya9gAJPBzNPELa20v1lpsckdnr1jqdhwDTlnkTlXTeg5nd1rjnIpKGO0o80BPJ288NDy3rpVx3Q1jaOPWEg6mgodcIXBLZYZoHfaMfGebSAeQdo7wUrc21s9nHYkc3l7TT+k5BYtji3kjW/Lttmu9lnc8RRsDXmpoKHfSvmsseEOqGjLkPGuS5rYulB+XWxRyafic3+FOQ9JlneO3ZXxkb2PBHdokV8eS+t+FwngY6lWNrxLQSK608lgfdkThQtYQDUVa3I8ssjzUDDttZHfikZzLAaeTqrZdtXYf99x4/YvP1Tjr0tZiI8xtvPuSPMhjfA0NFXr52WZO3suLXD2Trnz30WS17ZQA0ibI8cxgr4Zmi07RtBI4VoIm8Mi7zNaeiRWYS0V+lbjuieB9JCMI3g+0eDa5/5orLc9ohs9XyFzpHGpwgUGWEDM6AVAGme8mqhJrYSSW5V1e41J7i7csTJGgdtxdqacf88FvSM9920G0SOipgeWvblvLRj1+IEnmV93RdVptbsMDHOG92jG97tPqrX0f7JR2hrp7XG4jGOracTWEAZnDliGi6fBA1gDWNDWjIAAADuAVVS7g6OoYqOtR69/u6RA92rvHyV1ijDQA0AAaACgHcF9ooCIiAgREHhWneN4RwML5XBrQCc9TTPIb1tOOVVwjai+5LZPKakMo6OJtcg1rhXxOFZtOnY6bB8ttT4hcLZtRLbA4R0jhOQrm5wB1PAKpXnZWj2Tj/nxNFD2O2vq2OR2FlfQK6WcxgZYVwbmz3a4aYYiYjcKLaLI91RhArl7Qrmq3bbukiJxDIb/AOV16Rw1oPIKr7QWhpOVC4buW8FSLTT721bDj6nxFeM/7CgCXNbNleAa8Vt/0KWaQtssZf2S8gUGECgNSct/io10TmEhwIIJaQdQQaEFbtMXjTxL0nFkmtvpJClTnkVG2qDCezmNV9BxWeAVZITwoFMUTEsZJiYallszpXhkYxOdoNNMySdwAzJVzuHZ+Fpq7DM8HNzvum/lYfa73d9GqLuCHBAXt9ueUQg+60FlR4ueD+gKbja95LYvs4gMIcdSN9OJOpPNdh1pTcl9RMOCNpnk0AAowchUVp3BY7RaLSW4pZBC3QMYKuzrkM/mtSO0R2cHBqRmd5UVeN9F9KVJa6vflQjyKI0rztLoH42OJLyS7FQ1PE0oF9RbVuI7Tc+X919WtsU4zdgdrR+XqtNtwnc9tPzBFbl221z3iQ6tNQ3nxKnYtpBXDI1vMaeQOXooKFkUAzeCeANSslntkThSSNpqScxmPFEWF1qbI09W4UOrHDE097TkfTuKqt6XNG80jaIZCCQ0H7KSmXZP4DpnpXUNrVSsV3wuIMbnxndR1fQr2SxyOLmPAdUExvbkOsa0luIbq0wnvQUKVhaS1wIc0kEEZggkEEeC8B4FWi+rsfaGw2iJp7bMMjqdlpaQIy91NSHBvMsWKx7NgZzSNpwaCfU0RUXd9oIPaJI4HP5qw2WAvFaYW+8cvIalbkNnjYOwypGjnfTd5Lya0/qPoO5XQ+2FsY7GvvO1/SNy15JydD4nM+HBYJJaleNKDZhixHMn/Oa65sNs7ZuoZKYGOeS7tOGM5HKmLRcssEJc4BoqSQAOZyC7zcti6mCOP3WAHv8Axeqg3Q1eoiAiIgIiICBEQfD2ggjivzxebY22iVkDyWiR4BLSNCdPkv0Q4Lil4bOOZapA8UYxxdipq01LacdVxZZ1Xbs4LxSLedK1M0FlJNQcjSmtOfFY7tlLJsNSaGgGfJSF7yNccDdxoONSot8Rx9YMiaOp3iq69bTby9Pt3UzetqXlb2Pc9wZEKvO6ug4uO4KQh2Djpinke55zOGjRXlv81g2JaWxGV+bpHH9rSWgd2RKtQt9T2s/kvme5dyyzlnHjnjEOzPyV/p6RcdxRQxhsFWvrUu1L+TjwrRfDbislthPWQtD8wXtGF4PHENT38FMWhjZG0a4sJ3imXdVarLqfCC6zyGtakPoQ4nWtKcV0sfUZJpMTfU/Uuhmpu/LXn7VY9ErMOVpfi3VjbTllWvqqXtFs3NYjhko5hya9vsk0rQj8J5LuRlNO1rQV+tFA7RNjkjc1wxNIzrn48iu10Xeeork/nPKP3+COm+SNOU7Ndpj4C4NeHtmgJyHWNpUHkaCvdXjSTtIeTXt9pxGE6scdYzTeK5H8QoRVaNs2YtsUb5jZpGwsBf1pdG0BozDx2sXDQVW1c+0Zbh68Yi0AYwBjoNAa5OA4EEcgc19j8kRqZ9S86cc23r6W27bhiaAZG430zxZgdwUzFExujQO5oWtc182aYDttqdxBA8vw+JUw2w484yHD4SHBckWh15iY8I68LlgtIAkANNK5Edzgoc9H9nG6Qjk80VtdZAz2g6vis5s4pUEg8M9N2abRWoLggjbgELac24ie8nNaVp2Yszq0jwH4SR6aK3/6Z50Lj4Lyeyub7Rwc3ECv6dfRNm5c5tuyr2DFC/EOBycPHQrUiMwq0NOMghgI36F5+Btak8aAZmiuVvvaKMEYw92mQyHgf/CrF4XvSrh2R+J2+mYBJ17NcuGdKaK7aiFvuC5BFZTBJm18YYW6GgrmTxqa5aUC5912GoLRjaS135mkh1K8wux2O75ZGtJaG1a0klwpUgE0oTXNU/aLo5tbppJLOYSHux0L3NIJAxfhpmanxRpQrTaveNeS1jaKqyu6Nbyr9yw8+ujWzZuiy3u9rqWd8pd6NagqAetmyxF5AaCSTQACpJ4ADUrod3dETqgz2kU4Rx5/ueT8lebh2Vs1kzhj7f8AuOOJ/wC46eFEFf2F2PMOGa0D7TVjPc5u+LPTcr2vQiAiIgIiICIiAgRAg+SuY7Z27GbQ2pa5po00q0hoHZ5HMrp5Ua65IDI+V0YL5G4Hk1ILdPZOQrvPJcWTHzjSxMb3L86se8EBx17NeZ5rI+2ZhpaRQAeQoutX50aQva42UmJ5OINcS6OvDPNqpsvR/eBNOqZ+brW4f59FnhMenqY8+HW/UpO5MrNDTewHzzK3RIviO65LLGyGbCXsaAS2uHPMUJArw8Eqvieupxz3h6eK0WrEw2Y5qLfs9oNDmopqzxvouharV6xKQtVr07lWrU4yyCNur3hg8TRb1plWTYuxGS1tcRlGC/xOTfmfJd7t3T/JlrDF5jDitZY9v7IP6ZPHu6tjfAOb/C/Oziv01tdZ+ssVoaNeqcR+nP6L8yy5HxX22Wvp4WC3vbcsIpmfBSEdtcCC1xy0zWnHF2R3KKtkL2kmpI5LmpGohwXndpXCLaW1NybPIP1u/lbUW2dtGk7vHP5rnPWu4nzK9613E+ZWmHR59sra7W0PH5Q1vyCibTeMkhrJI95+JxKp4e47yfEqRsNkdWrqgcEE0yVbrG4hQ6EUUfCxSlhjLnADUkAd5NAg7xcn/t4f/ij/APqFvLBYYsEbGe6xrfJoCzoCIiAiIgIiICIiAiIgIiICBECAiIgJREQVfbCw1pKNwwu//JVTe4DU0XUZGAihzB1UFadk7M81LXDk1xA8ty8Tr+1Tnyc6fl6PS9bGOvGymgLJVT987N4QDZm9kChYOW9tVCMsUhfgEb8XAtI8zpTxXg9R2/NiycdTL0sXVY715b01ZGF2TQXE5ADMnkrzszc/+nj7X3j838uDRyCy3DdAgbnm8+0foOSlaL6Ptvb/APnrzt/af08rq+rnL/GPTx7agg6HI929cC272RNlnNAeqeS6N26muE8x8l35at5XfHPGY5mh7Hag+hB3HmvWdKJmH5sjbTJeOC6FtJ0bSxkush65nuEgSDu3O9D3qgWuB0bi2RpY4atcC0+RRGs+zNOoHkvG2BnuhZMS9DkH3FA1ujQPBZKLFjW7dt3SzuwwRvkPwtJA7zoPEoPiJX/o42fMsgnePs4zUV/E8aU5DesmznRs+ofbHBrderaauPJztB4VXTbLZ2xtaxjQ1rRQAaAIMgC9REBERAREQEREBERAREQEREBAiBAREQerxEQeIURB4UC8RZ+pSHoX0vUWpV4iIgFal5WOORhErGPHBzWuHqF4iDi+2lhjjeerjYzM+yxrfkFVAM0RB0nYO64H0L4YnHi6NhPqF1OKJrQAxoaBuAAHkERB9oiIC9REHiIiD1eIiAiIgIiICIiAiIgIERB/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0492" name="AutoShape 5" descr="data:image/jpeg;base64,/9j/4AAQSkZJRgABAQAAAQABAAD/2wCEAAkGBxQSEhUUEBQVFBUVFBQUFRYXFBQWFhYWFRQWFhQWFBUYHCggGBonHRQYIjEhJSksLi4uFx8zODMsNygtLisBCgoKDg0OFxAQGywcHiQ3LCwyLCwsLCwsLC8vLCwsLCwvKy03LCwsLSwsLCwsLCwsLDQsNSwsLCwsLCwsLTcrK//AABEIALIBHAMBIgACEQEDEQH/xAAcAAEAAgMBAQEAAAAAAAAAAAAABQYDBAcBAgj/xABCEAABAwEFBAcFBwMDAwUAAAABAAIDEQQFEiExBkFRYQcTInGBkaEyUmKxwSMzQnKCktEV4fAUU6IW0vEkNHOywv/EABoBAQEBAAMBAAAAAAAAAAAAAAABAgMEBQb/xAAlEQEAAgIBBAICAwEAAAAAAAAAAQIDERIEBSExE0GBoSIyURT/2gAMAwEAAhEDEQA/AO4IiICIiAiIgIiICIiAiIgIiICIte2WtkTHPlcGtaKlxNAEGclVfaPbuyWOoc/rJB+COjiD8RrRvjmud7Z9IktpcYbHijj0Lhk9/wD2jkqxY7jLs5TTlv8AEqxG02tV6dLNpfUWeNkQ4kY3etB6Ku2jba8H62iQcmlrR6Bb0N3Rt0aPHNbHVN4DyC1xNoFm1ttacrTN++qlbB0lW6M9qRsg4SMHzbQrLJZWHVoPgFHWq42O9jsnzH9lOJt0K4uleGQhtqYYifxt7TPHePVdBsdsjlYHxPa9p0LSCPRfl212J8Rzy9a/ypHZraiexvxQuoNXMJ7Dx9Csq/TKKu7IbVxW6OrOy8e2w6g8uSsKD1ERARfEsoaKuIAGpJoB4qp370g2Wz1DD1z+Dcm/u/iqC3Eqs3/ttZ7NVod1r/dach3u/iq5nfu3VptNWtPVsNewzKvInUqx3RdV1QRCS0zNtMjmgkEkgVGjYm6HmUGew9KALwJog1hObmk1aOJB1AXRonVAINQaEHiNxX55Nj6yUtga44nuEbNXUJOEHwpUrvdyWUxWeGNxq6ONjCebWgH5IN5AiBAREQEREBERAREQEREBERARF4UHzLKGglxAAFSTuC4Vt/tc+3S9TASIWnID8R9530Vr6XNozG0WeM5upi8d3l8+S55cVkoMZ1OncrEDbuy7xGM8zx4dy3wV8VSq5IZlkBXtVjqlVUfdV4SvmqEoPi0QNeCHCo/zRVG9bCY3U3HMH/N6uFVpXnZusYRvGYWbRuFhA7PX5JZZmyxmjmnMZ9pu8Ffoy5L/AIrRZv8AUNNGhpc/4cIq6q/LkvZPcugdFN9hkxs8hrHMKAE5VOWfn6lcbTpdu6RLKz2cTz3Yfnn6Kq3p0pSmos8bWczVx9cvRVa9rs6meSI6RvIH5Dmw/tIUtcWxc9pza3q4/wDckBAP5G6u78hzVEDet+2m0ZzSuI4VNB3DQeFF5dNw2i0/cRPk+ICjfF5oPVdhuTYOywUL29c8fikAIB+Fmg9VaWMAyGQGgGSg5PdfRfOaGeSOP4RWR3nkFZ7D0b2Vn3jpJTzcGjyYAfVXNEEfdlzQWevURMjrqQBiPe7UqQREBEQICIiAiIgIiICIiAiIgIiICxzyBrS46NBce4CpWRQ+10+CxzO+Aj91G/VBwXaO2m1Wt7jveR3VJJHhmpSMUFOCr11nFNU8XO+isFVuqS+6piWMuWCaQrSNnEvQ9RLrQVsWaQlTaN7EvarCCvqqqvuq8Ll8Fy+cSCqX7DhkPPPzWK57UY5GPGrXtPqpDaQdtvNv1KhrOdVxz7afqCG5rNO6O1Oia6QxsoTUilKt7OhIqaFTYCg9hpcVgsxrX7Jo8svop1QKIiICIiAiIgIERAREQEREBF45wGZyHFRtov2Fte3i/L2vXQeaCTRQP/UNT2InHmdPQFeW++3RRukkLGNaKnea8AMq1yQT6Lmc/SDM77tjQNxIJPksce384P2lKcQwAjz1QdQRVOyXxaXsxtML2uAcwg6g+AotkX3O32oQ7udy5VQWNV7b0f8AoZuTQfAOC+WbXxA0lY9h7sXp7Xovq+7fFaLJO2KRrj1TzQHtCgrm057kH59uE/bUO8OHirCCqpDJ1c1eDj5aKVfaqE5rUSkwlyAtW0EKPdbiteS1EqzJptlbdnkAUEZl6LQps0svWjivDIFXxajxWQWkq8k0mesXmJRkcxW3G/Kp3K7NInaF/wBpT3WgfM/VRdmGvcs94ylzi47z6LJdFlMj2MaKmSRrB4mn1WJafpPYWLDYLMM/umnPnmp1YLBZxHGxg0Yxrf2gBZ1AREQEREBERAQIgQEREHhKql/7ZMicY4B1sgNCc8DCdxpm52fsj0Xm3N9OjDIIjhfLWrt7GNBc9w50B9FVbKWxDIUNO+ldRXeTqTvJQSgdLN2rXIc/wVyH6R2R6nmsrZ42eyBXicz5lQstvqtZ1tQWGS9DxUBtNeDJInwvLjiA9k+yQatOfMaLCbaOKgr1BDnyAhzD2nNrQigzLTv7kFfh2gliJZk7CS2vGmXFZjfck72sd2GuNCRrTfSq1nwWeR1Q97Sd2EHPwKk4bhbG3rSXEDPPC36p4hqKzPqF7ui82YGxx1aGNADSdwy13qTZeRG8+ar+zFlawmUkOcWUa3cGmhNOJNBnyVolLCMwFmbNxhmYfD7c14wyNa4cCAfmoq3XIx4xQPLHDQEmncDq3wWpbZ+reRu+hXzHeQ3FXbjmNKnftxEOLntLHDMuA/5PaMnN+IZ8VES2eQdktOIU0zBB0LTvC6YbWHijvA8O7+N6qd8tdG17YjhLcMrKbmPeWSR9weKj+6sSitSwSN9pjh4FarpFn+0xVc91eVT5hfd4wdkOIod9NCg0sa8xrLZLC+T2RlpiOTa9+/wUxZNn2n7yQk8I26Hhid/CCEDlla9XKx7Owf7Rf+eV1d2ojy3rUvizwsmbG2OOLsBwc3Ecda1Jc4nSlFRAxSf5Rbeb+yMhqTuAGZJUqLGPeC+bE1j5OqObXA4qOIoGitSRuQVGcYn0HcPoui9EVwdba+tcKss414yHTyzPgsI2TibV0ZeDQ0NWyNBOh0BV/wBi7zsllgbBiMZBq5zxQOcd5doFBeAF6viKQOALSCDoQQQV9oCIiAiIgIij7zvqCzj7aRrTubWrj3NGaCQQKkWnpJga4hsUrhxqxp8ifmpq69qrPOzG14ZnQtfRrgcjpXPUZhBOVSq5HtZ0gyBx6lxZFiLG4KBzqZYnOOlaZUVYftXJIO1JMQd/WuI8qoLz0kDBaoZSaNLXxONcm9Y3C1x5Y6A/nCqlottCQal29rQXEeAGSr1vtbmkuHbDgQ4O7TXtOrXA6gqU2cvoD7s4wciDnK3T2t8oFMj7VKe1qpLVdTPlqWy+qGmYPAgg+RXt1umtJ7GTdC81p3DiVcm3VDbWYpcL6HLAc28ici2u8ZKau+yQxNDY42NaBQAAKRMy5eNIt58w5/LdE7XUdJG1vvEuGvKn1Wea5HNBxPOmtAR5Lok7GEULWnvaEjLaCrRpTQJqf9a5Y4n05LYLhfjx9WBStMznzpuUja5cTOrDR2c8zv5rpOJulB5BY2WWOtTGw/pb/Ck1mWozUrGohQbE20MFaDuDsz3BfR2gdpn6q/OscJNTGyo+EZd2SirVs7Z5HGsTRXeKg+inCVrmrH0grHN1kZe8DMnWmn+VVYva0Bj6xnLeK5d4XSbNswxg+zJ7n9sU4DeqTtLsy7r+zhYKEuocXi1gz86DmEruJby2panj217tvDHvz/stK127FWSQ4WSUZFxdFG4uxAfE92VeC15prPF9mD1pNA5oNWnPSV4yLfgZUcXOVn2B2NZeodabVM+jJDE6JgwnshrmgO/CyjqUAGi5HRVGS+2NyiZU8XZ+i+WSl7etnoc6NZuyOrqbs9BqulbSdGJiJfYGhzKZxHM04CvtD1VEvGx4cDQwsLHYXsNcnEuwmh3F2Xe2neRijOYMhr8OgaPdoNe7Rb39UwijcLR3CqjobrtBHaws7zU58hXNScWxT3AF0wq7RoBrUmlCdyza0V9ktOW+a5F5PjktC92PIGp4H+F9z3axj3MLZHOYaOoa078Kywtm7PUseWkhtCC5pJNBTErygQjHPApVw5KSuiJ1DkRXU7yOZW1aJJY3YXwMxkaYKa/NY5p5WuDZW4a0oxoABrpmNe5XcCSsNmtDDjjeSyuWdTz7O9Xaziz2iMBry14ABJ4/E3VvgqeLVLG0EsIbTKlDTkQNF5/VgSDmx40OYPjxCm4E6bdarvkrC44Sa4D2mPHLcfQ8yum7IbTx26LE3svbQSMroeI4t5rmFmvATswSj+K+807ivvYWUw3jkeyYyZKb6kt0G8loP6iqO1L1Ud3SRDTswynvwN88yo62dIkrsoYmt5uJefoEHRy6gzVevrbGzQVAd1r/AHWZ583aBc1vK/Z5vv53U90EgftGXosV03dLaTSyQl3GR3ZYO9x+maomb12ztU1Qw9Sw+7r4uOflRVaZ7a1fI4k656951K6HdvR03W2TOefcj7DByJ1PorRd+zdkh+6gjBH4i0Od+51SiOLwRlwIghkeTphY52fHRWnZ3o7dJFjtQc2RziaOcQcNBSoBy3rqjWgaZL2ikq4lekLrttpEsbZIsRfHjaHMLHHQ1GRFSK7qK2f1y7Zoi19nwBwocMTDTm1zFcb6uWG1RmOduIbjo5p4tO4rmd7dF1oYSbHMxwrkHksI8QCD6IKjbru1awOLQXYSRQ0rlXwVZtl3vY6rQQeSut4bBXnG0veY8I1PXV9MKq9qsNob7Wfc4FF027g2lkDg2RuIgH7QOcyUDgXD2u4hWiDbZjDhlJFfebi/5MoR+0qjWSymOpd7RPktC2zYn5bslGqxuXX7NtVZ36SMPISN9MYapizXzCRkSacOrd5YXkrguuqzWM1OVRTWhI+Sxa3GNuSMe5d4itsRNanuwO/hbsU0RBIxUG/CR6lcEbK6pzdQfG7+ViltbS0gudXdmSKqUycmb11G3dZLws7c3TxgbsUsI8+2oq27dWSOoZKyQ/BWT0AA9Vwpzs19Gd1KVNO9crj26bbukIvJZCHaHXsD/j2vVUe/L9nlqx7sLK5saMLSeLgPaK+Lku+aR4dHG9w3upRv7jkrB/0LNM+uNjAeAkkPkwU9URSoTQj/ADTMLuvQbUMtQwkNc6KQZalzTWnHQLm8GzETJHNc8zFhw+yYwHDJwLakmhqNdyst22+ezClne6MZCgoRlpkQUHdKqp9I11xyWV8rwBJGBgdT3nNaWv8AeYcsuQIoQCoTZ7pBdiEdrbiJya9gAJPBzNPELa20v1lpsckdnr1jqdhwDTlnkTlXTeg5nd1rjnIpKGO0o80BPJ288NDy3rpVx3Q1jaOPWEg6mgodcIXBLZYZoHfaMfGebSAeQdo7wUrc21s9nHYkc3l7TT+k5BYtji3kjW/Lttmu9lnc8RRsDXmpoKHfSvmsseEOqGjLkPGuS5rYulB+XWxRyafic3+FOQ9JlneO3ZXxkb2PBHdokV8eS+t+FwngY6lWNrxLQSK608lgfdkThQtYQDUVa3I8ssjzUDDttZHfikZzLAaeTqrZdtXYf99x4/YvP1Tjr0tZiI8xtvPuSPMhjfA0NFXr52WZO3suLXD2Trnz30WS17ZQA0ibI8cxgr4Zmi07RtBI4VoIm8Mi7zNaeiRWYS0V+lbjuieB9JCMI3g+0eDa5/5orLc9ohs9XyFzpHGpwgUGWEDM6AVAGme8mqhJrYSSW5V1e41J7i7csTJGgdtxdqacf88FvSM9920G0SOipgeWvblvLRj1+IEnmV93RdVptbsMDHOG92jG97tPqrX0f7JR2hrp7XG4jGOracTWEAZnDliGi6fBA1gDWNDWjIAAADuAVVS7g6OoYqOtR69/u6RA92rvHyV1ijDQA0AAaACgHcF9ooCIiAgREHhWneN4RwML5XBrQCc9TTPIb1tOOVVwjai+5LZPKakMo6OJtcg1rhXxOFZtOnY6bB8ttT4hcLZtRLbA4R0jhOQrm5wB1PAKpXnZWj2Tj/nxNFD2O2vq2OR2FlfQK6WcxgZYVwbmz3a4aYYiYjcKLaLI91RhArl7Qrmq3bbukiJxDIb/AOV16Rw1oPIKr7QWhpOVC4buW8FSLTT721bDj6nxFeM/7CgCXNbNleAa8Vt/0KWaQtssZf2S8gUGECgNSct/io10TmEhwIIJaQdQQaEFbtMXjTxL0nFkmtvpJClTnkVG2qDCezmNV9BxWeAVZITwoFMUTEsZJiYallszpXhkYxOdoNNMySdwAzJVzuHZ+Fpq7DM8HNzvum/lYfa73d9GqLuCHBAXt9ueUQg+60FlR4ueD+gKbja95LYvs4gMIcdSN9OJOpPNdh1pTcl9RMOCNpnk0AAowchUVp3BY7RaLSW4pZBC3QMYKuzrkM/mtSO0R2cHBqRmd5UVeN9F9KVJa6vflQjyKI0rztLoH42OJLyS7FQ1PE0oF9RbVuI7Tc+X919WtsU4zdgdrR+XqtNtwnc9tPzBFbl221z3iQ6tNQ3nxKnYtpBXDI1vMaeQOXooKFkUAzeCeANSslntkThSSNpqScxmPFEWF1qbI09W4UOrHDE097TkfTuKqt6XNG80jaIZCCQ0H7KSmXZP4DpnpXUNrVSsV3wuIMbnxndR1fQr2SxyOLmPAdUExvbkOsa0luIbq0wnvQUKVhaS1wIc0kEEZggkEEeC8B4FWi+rsfaGw2iJp7bMMjqdlpaQIy91NSHBvMsWKx7NgZzSNpwaCfU0RUXd9oIPaJI4HP5qw2WAvFaYW+8cvIalbkNnjYOwypGjnfTd5Lya0/qPoO5XQ+2FsY7GvvO1/SNy15JydD4nM+HBYJJaleNKDZhixHMn/Oa65sNs7ZuoZKYGOeS7tOGM5HKmLRcssEJc4BoqSQAOZyC7zcti6mCOP3WAHv8Axeqg3Q1eoiAiIgIiICBEQfD2ggjivzxebY22iVkDyWiR4BLSNCdPkv0Q4Lil4bOOZapA8UYxxdipq01LacdVxZZ1Xbs4LxSLedK1M0FlJNQcjSmtOfFY7tlLJsNSaGgGfJSF7yNccDdxoONSot8Rx9YMiaOp3iq69bTby9Pt3UzetqXlb2Pc9wZEKvO6ug4uO4KQh2Djpinke55zOGjRXlv81g2JaWxGV+bpHH9rSWgd2RKtQt9T2s/kvme5dyyzlnHjnjEOzPyV/p6RcdxRQxhsFWvrUu1L+TjwrRfDbislthPWQtD8wXtGF4PHENT38FMWhjZG0a4sJ3imXdVarLqfCC6zyGtakPoQ4nWtKcV0sfUZJpMTfU/Uuhmpu/LXn7VY9ErMOVpfi3VjbTllWvqqXtFs3NYjhko5hya9vsk0rQj8J5LuRlNO1rQV+tFA7RNjkjc1wxNIzrn48iu10Xeeork/nPKP3+COm+SNOU7Ndpj4C4NeHtmgJyHWNpUHkaCvdXjSTtIeTXt9pxGE6scdYzTeK5H8QoRVaNs2YtsUb5jZpGwsBf1pdG0BozDx2sXDQVW1c+0Zbh68Yi0AYwBjoNAa5OA4EEcgc19j8kRqZ9S86cc23r6W27bhiaAZG430zxZgdwUzFExujQO5oWtc182aYDttqdxBA8vw+JUw2w484yHD4SHBckWh15iY8I68LlgtIAkANNK5Edzgoc9H9nG6Qjk80VtdZAz2g6vis5s4pUEg8M9N2abRWoLggjbgELac24ie8nNaVp2Yszq0jwH4SR6aK3/6Z50Lj4Lyeyub7Rwc3ECv6dfRNm5c5tuyr2DFC/EOBycPHQrUiMwq0NOMghgI36F5+Btak8aAZmiuVvvaKMEYw92mQyHgf/CrF4XvSrh2R+J2+mYBJ17NcuGdKaK7aiFvuC5BFZTBJm18YYW6GgrmTxqa5aUC5912GoLRjaS135mkh1K8wux2O75ZGtJaG1a0klwpUgE0oTXNU/aLo5tbppJLOYSHux0L3NIJAxfhpmanxRpQrTaveNeS1jaKqyu6Nbyr9yw8+ujWzZuiy3u9rqWd8pd6NagqAetmyxF5AaCSTQACpJ4ADUrod3dETqgz2kU4Rx5/ueT8lebh2Vs1kzhj7f8AuOOJ/wC46eFEFf2F2PMOGa0D7TVjPc5u+LPTcr2vQiAiIgIiICIiAgRAg+SuY7Z27GbQ2pa5po00q0hoHZ5HMrp5Ua65IDI+V0YL5G4Hk1ILdPZOQrvPJcWTHzjSxMb3L86se8EBx17NeZ5rI+2ZhpaRQAeQoutX50aQva42UmJ5OINcS6OvDPNqpsvR/eBNOqZ+brW4f59FnhMenqY8+HW/UpO5MrNDTewHzzK3RIviO65LLGyGbCXsaAS2uHPMUJArw8Eqvieupxz3h6eK0WrEw2Y5qLfs9oNDmopqzxvouharV6xKQtVr07lWrU4yyCNur3hg8TRb1plWTYuxGS1tcRlGC/xOTfmfJd7t3T/JlrDF5jDitZY9v7IP6ZPHu6tjfAOb/C/Oziv01tdZ+ssVoaNeqcR+nP6L8yy5HxX22Wvp4WC3vbcsIpmfBSEdtcCC1xy0zWnHF2R3KKtkL2kmpI5LmpGohwXndpXCLaW1NybPIP1u/lbUW2dtGk7vHP5rnPWu4nzK9613E+ZWmHR59sra7W0PH5Q1vyCibTeMkhrJI95+JxKp4e47yfEqRsNkdWrqgcEE0yVbrG4hQ6EUUfCxSlhjLnADUkAd5NAg7xcn/t4f/ij/APqFvLBYYsEbGe6xrfJoCzoCIiAiIgIiICIiAiIgIiICBECAiIgJREQVfbCw1pKNwwu//JVTe4DU0XUZGAihzB1UFadk7M81LXDk1xA8ty8Tr+1Tnyc6fl6PS9bGOvGymgLJVT987N4QDZm9kChYOW9tVCMsUhfgEb8XAtI8zpTxXg9R2/NiycdTL0sXVY715b01ZGF2TQXE5ADMnkrzszc/+nj7X3j838uDRyCy3DdAgbnm8+0foOSlaL6Ptvb/APnrzt/af08rq+rnL/GPTx7agg6HI929cC272RNlnNAeqeS6N26muE8x8l35at5XfHPGY5mh7Hag+hB3HmvWdKJmH5sjbTJeOC6FtJ0bSxkush65nuEgSDu3O9D3qgWuB0bi2RpY4atcC0+RRGs+zNOoHkvG2BnuhZMS9DkH3FA1ujQPBZKLFjW7dt3SzuwwRvkPwtJA7zoPEoPiJX/o42fMsgnePs4zUV/E8aU5DesmznRs+ofbHBrderaauPJztB4VXTbLZ2xtaxjQ1rRQAaAIMgC9REBERAREQEREBERAREQEREBAiBAREQerxEQeIURB4UC8RZ+pSHoX0vUWpV4iIgFal5WOORhErGPHBzWuHqF4iDi+2lhjjeerjYzM+yxrfkFVAM0RB0nYO64H0L4YnHi6NhPqF1OKJrQAxoaBuAAHkERB9oiIC9REHiIiD1eIiAiIgIiICIiAiIgIERB/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0493" name="AutoShape 7" descr="data:image/jpeg;base64,/9j/4AAQSkZJRgABAQAAAQABAAD/2wCEAAkGBxQSEhUUEBQVFBUVFBQUFRYXFBQWFhYWFRQWFhQWFBUYHCggGBonHRQYIjEhJSksLi4uFx8zODMsNygtLisBCgoKDg0OFxAQGywcHiQ3LCwyLCwsLCwsLC8vLCwsLCwvKy03LCwsLSwsLCwsLCwsLDQsNSwsLCwsLCwsLTcrK//AABEIALIBHAMBIgACEQEDEQH/xAAcAAEAAgMBAQEAAAAAAAAAAAAABQYDBAcBAgj/xABCEAABAwEFBAcFBwMDAwUAAAABAAIDEQQFEiExBkFRYQcTInGBkaEyUmKxwSMzQnKCktEV4fAUU6IW0vEkNHOywv/EABoBAQEBAAMBAAAAAAAAAAAAAAABAgMEBQb/xAAlEQEAAgIBBAICAwEAAAAAAAAAAQIDERIEBSExE0GBoSIyURT/2gAMAwEAAhEDEQA/AO4IiICIiAiIgIiICIiAiIgIiICIte2WtkTHPlcGtaKlxNAEGclVfaPbuyWOoc/rJB+COjiD8RrRvjmud7Z9IktpcYbHijj0Lhk9/wD2jkqxY7jLs5TTlv8AEqxG02tV6dLNpfUWeNkQ4kY3etB6Ku2jba8H62iQcmlrR6Bb0N3Rt0aPHNbHVN4DyC1xNoFm1ttacrTN++qlbB0lW6M9qRsg4SMHzbQrLJZWHVoPgFHWq42O9jsnzH9lOJt0K4uleGQhtqYYifxt7TPHePVdBsdsjlYHxPa9p0LSCPRfl212J8Rzy9a/ypHZraiexvxQuoNXMJ7Dx9Csq/TKKu7IbVxW6OrOy8e2w6g8uSsKD1ERARfEsoaKuIAGpJoB4qp370g2Wz1DD1z+Dcm/u/iqC3Eqs3/ttZ7NVod1r/dach3u/iq5nfu3VptNWtPVsNewzKvInUqx3RdV1QRCS0zNtMjmgkEkgVGjYm6HmUGew9KALwJog1hObmk1aOJB1AXRonVAINQaEHiNxX55Nj6yUtga44nuEbNXUJOEHwpUrvdyWUxWeGNxq6ONjCebWgH5IN5AiBAREQEREBERAREQEREBERARF4UHzLKGglxAAFSTuC4Vt/tc+3S9TASIWnID8R9530Vr6XNozG0WeM5upi8d3l8+S55cVkoMZ1OncrEDbuy7xGM8zx4dy3wV8VSq5IZlkBXtVjqlVUfdV4SvmqEoPi0QNeCHCo/zRVG9bCY3U3HMH/N6uFVpXnZusYRvGYWbRuFhA7PX5JZZmyxmjmnMZ9pu8Ffoy5L/AIrRZv8AUNNGhpc/4cIq6q/LkvZPcugdFN9hkxs8hrHMKAE5VOWfn6lcbTpdu6RLKz2cTz3Yfnn6Kq3p0pSmos8bWczVx9cvRVa9rs6meSI6RvIH5Dmw/tIUtcWxc9pza3q4/wDckBAP5G6u78hzVEDet+2m0ZzSuI4VNB3DQeFF5dNw2i0/cRPk+ICjfF5oPVdhuTYOywUL29c8fikAIB+Fmg9VaWMAyGQGgGSg5PdfRfOaGeSOP4RWR3nkFZ7D0b2Vn3jpJTzcGjyYAfVXNEEfdlzQWevURMjrqQBiPe7UqQREBEQICIiAiIgIiICIiAiIgIiICxzyBrS46NBce4CpWRQ+10+CxzO+Aj91G/VBwXaO2m1Wt7jveR3VJJHhmpSMUFOCr11nFNU8XO+isFVuqS+6piWMuWCaQrSNnEvQ9RLrQVsWaQlTaN7EvarCCvqqqvuq8Ll8Fy+cSCqX7DhkPPPzWK57UY5GPGrXtPqpDaQdtvNv1KhrOdVxz7afqCG5rNO6O1Oia6QxsoTUilKt7OhIqaFTYCg9hpcVgsxrX7Jo8svop1QKIiICIiAiIgIERAREQEREBF45wGZyHFRtov2Fte3i/L2vXQeaCTRQP/UNT2InHmdPQFeW++3RRukkLGNaKnea8AMq1yQT6Lmc/SDM77tjQNxIJPksce384P2lKcQwAjz1QdQRVOyXxaXsxtML2uAcwg6g+AotkX3O32oQ7udy5VQWNV7b0f8AoZuTQfAOC+WbXxA0lY9h7sXp7Xovq+7fFaLJO2KRrj1TzQHtCgrm057kH59uE/bUO8OHirCCqpDJ1c1eDj5aKVfaqE5rUSkwlyAtW0EKPdbiteS1EqzJptlbdnkAUEZl6LQps0svWjivDIFXxajxWQWkq8k0mesXmJRkcxW3G/Kp3K7NInaF/wBpT3WgfM/VRdmGvcs94ylzi47z6LJdFlMj2MaKmSRrB4mn1WJafpPYWLDYLMM/umnPnmp1YLBZxHGxg0Yxrf2gBZ1AREQEREBERAQIgQEREHhKql/7ZMicY4B1sgNCc8DCdxpm52fsj0Xm3N9OjDIIjhfLWrt7GNBc9w50B9FVbKWxDIUNO+ldRXeTqTvJQSgdLN2rXIc/wVyH6R2R6nmsrZ42eyBXicz5lQstvqtZ1tQWGS9DxUBtNeDJInwvLjiA9k+yQatOfMaLCbaOKgr1BDnyAhzD2nNrQigzLTv7kFfh2gliJZk7CS2vGmXFZjfck72sd2GuNCRrTfSq1nwWeR1Q97Sd2EHPwKk4bhbG3rSXEDPPC36p4hqKzPqF7ui82YGxx1aGNADSdwy13qTZeRG8+ar+zFlawmUkOcWUa3cGmhNOJNBnyVolLCMwFmbNxhmYfD7c14wyNa4cCAfmoq3XIx4xQPLHDQEmncDq3wWpbZ+reRu+hXzHeQ3FXbjmNKnftxEOLntLHDMuA/5PaMnN+IZ8VES2eQdktOIU0zBB0LTvC6YbWHijvA8O7+N6qd8tdG17YjhLcMrKbmPeWSR9weKj+6sSitSwSN9pjh4FarpFn+0xVc91eVT5hfd4wdkOIod9NCg0sa8xrLZLC+T2RlpiOTa9+/wUxZNn2n7yQk8I26Hhid/CCEDlla9XKx7Owf7Rf+eV1d2ojy3rUvizwsmbG2OOLsBwc3Ecda1Jc4nSlFRAxSf5Rbeb+yMhqTuAGZJUqLGPeC+bE1j5OqObXA4qOIoGitSRuQVGcYn0HcPoui9EVwdba+tcKss414yHTyzPgsI2TibV0ZeDQ0NWyNBOh0BV/wBi7zsllgbBiMZBq5zxQOcd5doFBeAF6viKQOALSCDoQQQV9oCIiAiIgIij7zvqCzj7aRrTubWrj3NGaCQQKkWnpJga4hsUrhxqxp8ifmpq69qrPOzG14ZnQtfRrgcjpXPUZhBOVSq5HtZ0gyBx6lxZFiLG4KBzqZYnOOlaZUVYftXJIO1JMQd/WuI8qoLz0kDBaoZSaNLXxONcm9Y3C1x5Y6A/nCqlottCQal29rQXEeAGSr1vtbmkuHbDgQ4O7TXtOrXA6gqU2cvoD7s4wciDnK3T2t8oFMj7VKe1qpLVdTPlqWy+qGmYPAgg+RXt1umtJ7GTdC81p3DiVcm3VDbWYpcL6HLAc28ici2u8ZKau+yQxNDY42NaBQAAKRMy5eNIt58w5/LdE7XUdJG1vvEuGvKn1Wea5HNBxPOmtAR5Lok7GEULWnvaEjLaCrRpTQJqf9a5Y4n05LYLhfjx9WBStMznzpuUja5cTOrDR2c8zv5rpOJulB5BY2WWOtTGw/pb/Ck1mWozUrGohQbE20MFaDuDsz3BfR2gdpn6q/OscJNTGyo+EZd2SirVs7Z5HGsTRXeKg+inCVrmrH0grHN1kZe8DMnWmn+VVYva0Bj6xnLeK5d4XSbNswxg+zJ7n9sU4DeqTtLsy7r+zhYKEuocXi1gz86DmEruJby2panj217tvDHvz/stK127FWSQ4WSUZFxdFG4uxAfE92VeC15prPF9mD1pNA5oNWnPSV4yLfgZUcXOVn2B2NZeodabVM+jJDE6JgwnshrmgO/CyjqUAGi5HRVGS+2NyiZU8XZ+i+WSl7etnoc6NZuyOrqbs9BqulbSdGJiJfYGhzKZxHM04CvtD1VEvGx4cDQwsLHYXsNcnEuwmh3F2Xe2neRijOYMhr8OgaPdoNe7Rb39UwijcLR3CqjobrtBHaws7zU58hXNScWxT3AF0wq7RoBrUmlCdyza0V9ktOW+a5F5PjktC92PIGp4H+F9z3axj3MLZHOYaOoa078Kywtm7PUseWkhtCC5pJNBTErygQjHPApVw5KSuiJ1DkRXU7yOZW1aJJY3YXwMxkaYKa/NY5p5WuDZW4a0oxoABrpmNe5XcCSsNmtDDjjeSyuWdTz7O9Xaziz2iMBry14ABJ4/E3VvgqeLVLG0EsIbTKlDTkQNF5/VgSDmx40OYPjxCm4E6bdarvkrC44Sa4D2mPHLcfQ8yum7IbTx26LE3svbQSMroeI4t5rmFmvATswSj+K+807ivvYWUw3jkeyYyZKb6kt0G8loP6iqO1L1Ud3SRDTswynvwN88yo62dIkrsoYmt5uJefoEHRy6gzVevrbGzQVAd1r/AHWZ583aBc1vK/Z5vv53U90EgftGXosV03dLaTSyQl3GR3ZYO9x+maomb12ztU1Qw9Sw+7r4uOflRVaZ7a1fI4k656951K6HdvR03W2TOefcj7DByJ1PorRd+zdkh+6gjBH4i0Od+51SiOLwRlwIghkeTphY52fHRWnZ3o7dJFjtQc2RziaOcQcNBSoBy3rqjWgaZL2ikq4lekLrttpEsbZIsRfHjaHMLHHQ1GRFSK7qK2f1y7Zoi19nwBwocMTDTm1zFcb6uWG1RmOduIbjo5p4tO4rmd7dF1oYSbHMxwrkHksI8QCD6IKjbru1awOLQXYSRQ0rlXwVZtl3vY6rQQeSut4bBXnG0veY8I1PXV9MKq9qsNob7Wfc4FF027g2lkDg2RuIgH7QOcyUDgXD2u4hWiDbZjDhlJFfebi/5MoR+0qjWSymOpd7RPktC2zYn5bslGqxuXX7NtVZ36SMPISN9MYapizXzCRkSacOrd5YXkrguuqzWM1OVRTWhI+Sxa3GNuSMe5d4itsRNanuwO/hbsU0RBIxUG/CR6lcEbK6pzdQfG7+ViltbS0gudXdmSKqUycmb11G3dZLws7c3TxgbsUsI8+2oq27dWSOoZKyQ/BWT0AA9Vwpzs19Gd1KVNO9crj26bbukIvJZCHaHXsD/j2vVUe/L9nlqx7sLK5saMLSeLgPaK+Lku+aR4dHG9w3upRv7jkrB/0LNM+uNjAeAkkPkwU9URSoTQj/ADTMLuvQbUMtQwkNc6KQZalzTWnHQLm8GzETJHNc8zFhw+yYwHDJwLakmhqNdyst22+ezClne6MZCgoRlpkQUHdKqp9I11xyWV8rwBJGBgdT3nNaWv8AeYcsuQIoQCoTZ7pBdiEdrbiJya9gAJPBzNPELa20v1lpsckdnr1jqdhwDTlnkTlXTeg5nd1rjnIpKGO0o80BPJ288NDy3rpVx3Q1jaOPWEg6mgodcIXBLZYZoHfaMfGebSAeQdo7wUrc21s9nHYkc3l7TT+k5BYtji3kjW/Lttmu9lnc8RRsDXmpoKHfSvmsseEOqGjLkPGuS5rYulB+XWxRyafic3+FOQ9JlneO3ZXxkb2PBHdokV8eS+t+FwngY6lWNrxLQSK608lgfdkThQtYQDUVa3I8ssjzUDDttZHfikZzLAaeTqrZdtXYf99x4/YvP1Tjr0tZiI8xtvPuSPMhjfA0NFXr52WZO3suLXD2Trnz30WS17ZQA0ibI8cxgr4Zmi07RtBI4VoIm8Mi7zNaeiRWYS0V+lbjuieB9JCMI3g+0eDa5/5orLc9ohs9XyFzpHGpwgUGWEDM6AVAGme8mqhJrYSSW5V1e41J7i7csTJGgdtxdqacf88FvSM9920G0SOipgeWvblvLRj1+IEnmV93RdVptbsMDHOG92jG97tPqrX0f7JR2hrp7XG4jGOracTWEAZnDliGi6fBA1gDWNDWjIAAADuAVVS7g6OoYqOtR69/u6RA92rvHyV1ijDQA0AAaACgHcF9ooCIiAgREHhWneN4RwML5XBrQCc9TTPIb1tOOVVwjai+5LZPKakMo6OJtcg1rhXxOFZtOnY6bB8ttT4hcLZtRLbA4R0jhOQrm5wB1PAKpXnZWj2Tj/nxNFD2O2vq2OR2FlfQK6WcxgZYVwbmz3a4aYYiYjcKLaLI91RhArl7Qrmq3bbukiJxDIb/AOV16Rw1oPIKr7QWhpOVC4buW8FSLTT721bDj6nxFeM/7CgCXNbNleAa8Vt/0KWaQtssZf2S8gUGECgNSct/io10TmEhwIIJaQdQQaEFbtMXjTxL0nFkmtvpJClTnkVG2qDCezmNV9BxWeAVZITwoFMUTEsZJiYallszpXhkYxOdoNNMySdwAzJVzuHZ+Fpq7DM8HNzvum/lYfa73d9GqLuCHBAXt9ueUQg+60FlR4ueD+gKbja95LYvs4gMIcdSN9OJOpPNdh1pTcl9RMOCNpnk0AAowchUVp3BY7RaLSW4pZBC3QMYKuzrkM/mtSO0R2cHBqRmd5UVeN9F9KVJa6vflQjyKI0rztLoH42OJLyS7FQ1PE0oF9RbVuI7Tc+X919WtsU4zdgdrR+XqtNtwnc9tPzBFbl221z3iQ6tNQ3nxKnYtpBXDI1vMaeQOXooKFkUAzeCeANSslntkThSSNpqScxmPFEWF1qbI09W4UOrHDE097TkfTuKqt6XNG80jaIZCCQ0H7KSmXZP4DpnpXUNrVSsV3wuIMbnxndR1fQr2SxyOLmPAdUExvbkOsa0luIbq0wnvQUKVhaS1wIc0kEEZggkEEeC8B4FWi+rsfaGw2iJp7bMMjqdlpaQIy91NSHBvMsWKx7NgZzSNpwaCfU0RUXd9oIPaJI4HP5qw2WAvFaYW+8cvIalbkNnjYOwypGjnfTd5Lya0/qPoO5XQ+2FsY7GvvO1/SNy15JydD4nM+HBYJJaleNKDZhixHMn/Oa65sNs7ZuoZKYGOeS7tOGM5HKmLRcssEJc4BoqSQAOZyC7zcti6mCOP3WAHv8Axeqg3Q1eoiAiIgIiICBEQfD2ggjivzxebY22iVkDyWiR4BLSNCdPkv0Q4Lil4bOOZapA8UYxxdipq01LacdVxZZ1Xbs4LxSLedK1M0FlJNQcjSmtOfFY7tlLJsNSaGgGfJSF7yNccDdxoONSot8Rx9YMiaOp3iq69bTby9Pt3UzetqXlb2Pc9wZEKvO6ug4uO4KQh2Djpinke55zOGjRXlv81g2JaWxGV+bpHH9rSWgd2RKtQt9T2s/kvme5dyyzlnHjnjEOzPyV/p6RcdxRQxhsFWvrUu1L+TjwrRfDbislthPWQtD8wXtGF4PHENT38FMWhjZG0a4sJ3imXdVarLqfCC6zyGtakPoQ4nWtKcV0sfUZJpMTfU/Uuhmpu/LXn7VY9ErMOVpfi3VjbTllWvqqXtFs3NYjhko5hya9vsk0rQj8J5LuRlNO1rQV+tFA7RNjkjc1wxNIzrn48iu10Xeeork/nPKP3+COm+SNOU7Ndpj4C4NeHtmgJyHWNpUHkaCvdXjSTtIeTXt9pxGE6scdYzTeK5H8QoRVaNs2YtsUb5jZpGwsBf1pdG0BozDx2sXDQVW1c+0Zbh68Yi0AYwBjoNAa5OA4EEcgc19j8kRqZ9S86cc23r6W27bhiaAZG430zxZgdwUzFExujQO5oWtc182aYDttqdxBA8vw+JUw2w484yHD4SHBckWh15iY8I68LlgtIAkANNK5Edzgoc9H9nG6Qjk80VtdZAz2g6vis5s4pUEg8M9N2abRWoLggjbgELac24ie8nNaVp2Yszq0jwH4SR6aK3/6Z50Lj4Lyeyub7Rwc3ECv6dfRNm5c5tuyr2DFC/EOBycPHQrUiMwq0NOMghgI36F5+Btak8aAZmiuVvvaKMEYw92mQyHgf/CrF4XvSrh2R+J2+mYBJ17NcuGdKaK7aiFvuC5BFZTBJm18YYW6GgrmTxqa5aUC5912GoLRjaS135mkh1K8wux2O75ZGtJaG1a0klwpUgE0oTXNU/aLo5tbppJLOYSHux0L3NIJAxfhpmanxRpQrTaveNeS1jaKqyu6Nbyr9yw8+ujWzZuiy3u9rqWd8pd6NagqAetmyxF5AaCSTQACpJ4ADUrod3dETqgz2kU4Rx5/ueT8lebh2Vs1kzhj7f8AuOOJ/wC46eFEFf2F2PMOGa0D7TVjPc5u+LPTcr2vQiAiIgIiICIiAgRAg+SuY7Z27GbQ2pa5po00q0hoHZ5HMrp5Ua65IDI+V0YL5G4Hk1ILdPZOQrvPJcWTHzjSxMb3L86se8EBx17NeZ5rI+2ZhpaRQAeQoutX50aQva42UmJ5OINcS6OvDPNqpsvR/eBNOqZ+brW4f59FnhMenqY8+HW/UpO5MrNDTewHzzK3RIviO65LLGyGbCXsaAS2uHPMUJArw8Eqvieupxz3h6eK0WrEw2Y5qLfs9oNDmopqzxvouharV6xKQtVr07lWrU4yyCNur3hg8TRb1plWTYuxGS1tcRlGC/xOTfmfJd7t3T/JlrDF5jDitZY9v7IP6ZPHu6tjfAOb/C/Oziv01tdZ+ssVoaNeqcR+nP6L8yy5HxX22Wvp4WC3vbcsIpmfBSEdtcCC1xy0zWnHF2R3KKtkL2kmpI5LmpGohwXndpXCLaW1NybPIP1u/lbUW2dtGk7vHP5rnPWu4nzK9613E+ZWmHR59sra7W0PH5Q1vyCibTeMkhrJI95+JxKp4e47yfEqRsNkdWrqgcEE0yVbrG4hQ6EUUfCxSlhjLnADUkAd5NAg7xcn/t4f/ij/APqFvLBYYsEbGe6xrfJoCzoCIiAiIgIiICIiAiIgIiICBECAiIgJREQVfbCw1pKNwwu//JVTe4DU0XUZGAihzB1UFadk7M81LXDk1xA8ty8Tr+1Tnyc6fl6PS9bGOvGymgLJVT987N4QDZm9kChYOW9tVCMsUhfgEb8XAtI8zpTxXg9R2/NiycdTL0sXVY715b01ZGF2TQXE5ADMnkrzszc/+nj7X3j838uDRyCy3DdAgbnm8+0foOSlaL6Ptvb/APnrzt/af08rq+rnL/GPTx7agg6HI929cC272RNlnNAeqeS6N26muE8x8l35at5XfHPGY5mh7Hag+hB3HmvWdKJmH5sjbTJeOC6FtJ0bSxkush65nuEgSDu3O9D3qgWuB0bi2RpY4atcC0+RRGs+zNOoHkvG2BnuhZMS9DkH3FA1ujQPBZKLFjW7dt3SzuwwRvkPwtJA7zoPEoPiJX/o42fMsgnePs4zUV/E8aU5DesmznRs+ofbHBrderaauPJztB4VXTbLZ2xtaxjQ1rRQAaAIMgC9REBERAREQEREBERAREQEREBAiBAREQerxEQeIURB4UC8RZ+pSHoX0vUWpV4iIgFal5WOORhErGPHBzWuHqF4iDi+2lhjjeerjYzM+yxrfkFVAM0RB0nYO64H0L4YnHi6NhPqF1OKJrQAxoaBuAAHkERB9oiIC9REHiIiD1eIiAiIgIiICIiAiIgIERB/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pic>
        <p:nvPicPr>
          <p:cNvPr id="7179" name="Picture 11" descr="http://tuberose.com/Graphics/teflon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00563" y="2636838"/>
            <a:ext cx="4392612" cy="345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388" y="1484313"/>
            <a:ext cx="8713787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4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Je výchozí látkou pro výrobu polymeru </a:t>
            </a:r>
            <a:r>
              <a:rPr lang="cs-CZ" sz="2400" b="1" i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POLYVINYLCHLORIDU (PVC).</a:t>
            </a:r>
            <a:endParaRPr lang="cs-CZ" sz="2400" b="1" i="1">
              <a:solidFill>
                <a:srgbClr val="00B05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388" y="2420938"/>
            <a:ext cx="49688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4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Měkčené PVC (tzv. novoplast) se používá na výrobu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podlahových krytin, hraček, koženky.</a:t>
            </a: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179388" y="3789363"/>
            <a:ext cx="51847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4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Neměkčené PVC (tzv. novodur) se používá na výrobu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instalačních trubek a ve stavebnictví.  </a:t>
            </a:r>
            <a:endParaRPr lang="cs-CZ" sz="2400" b="1" i="1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250825" y="765175"/>
            <a:ext cx="8361363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800" b="1" i="1" dirty="0">
                <a:solidFill>
                  <a:srgbClr val="D60093"/>
                </a:solidFill>
                <a:latin typeface="Times New Roman"/>
                <a:cs typeface="Times New Roman"/>
              </a:rPr>
              <a:t>VINYLCHLORID (CHLORETHEN)</a:t>
            </a:r>
          </a:p>
        </p:txBody>
      </p:sp>
      <p:sp>
        <p:nvSpPr>
          <p:cNvPr id="21509" name="AutoShape 2" descr="data:image/jpeg;base64,/9j/4AAQSkZJRgABAQAAAQABAAD/2wCEAAkGBhQSEBAQEBAQFRQVDxAQDxQVEA8VEBAVFBAVFBQQEhQYHSYfFxkjGRQVIC8gIycpLSwsFR4xNTAqNSYrLCkBCQoKDgwOGA8PGikkHBwpLCkpKSkvLSkpKSkpKSksKSkpKSkpKSksKSkpLC0pLCksKSkpKSkpKSkpKSksKTUuKf/AABEIAMMBAwMBIgACEQEDEQH/xAAbAAACAgMBAAAAAAAAAAAAAAAAAQUGAgMEB//EAEoQAAIBAgQCBgUJAwoEBwAAAAECAAMRBBIhMQVBBhMiUWGBMnGRobEHFCMzQlJywfAV0eEkNFNic4KSorLCdLPD8SU1Q2OT0uL/xAAZAQEAAwEBAAAAAAAAAAAAAAAAAQIDBAX/xAAqEQEAAgIBAwMDAwUAAAAAAAAAAQIDETEEEiETQVEFIjIzQuEVUmGBof/aAAwDAQACEQMRAD8AnQJlEIwJVJiOKOACZRQgOEUcAjihAcIma25HtiDg6A39VzI3CWUU6U4dUIuKbW8h8TIfphg3TB1GIt2qfPvaRNoiF8dO+0V+Ugf1qJrerb7Ln8KMfhPKRij3n9WmQxLd8556j/D2o+kx/f8A8eoVMYFF2WoB4rb85z/t+h/SAesG0pOFp3K3A1UH3XmrHCxt5SZyzra8fSqcTMvSgeYt4RyLwHF06qlctfq0B7LWvlG06xxBO8+yaRlrMcvCtSazMOmE5v2jT++B65sTEqdnU+phLRas+6upbIQMJZUQhCAjCOKAoGOKAiJjM4jAximUUAAmQiEYkhwhCA4XhCAGOKOQCQXGeI1BUyIbKBdgpHWt6vCTsg+OqM4JGtkseY7RmeT8V6colOLVQbrSAtzqE39+82HjWLdlFNkJ7kVBbzsTFj6hp02dLkgbEnLOfhvETVDsUQFcvcTz1uRpPP741t0TCXOLx1rPi1TvBxFS/wDhUiRHHMTUNFw+MWrqt0HWG/aHNiZ1UeKmsTnW5HNiTfzjPDKJ1NCl6wayn/K4icteF8X22i0+ymAfrzE3U6f5S1jhFG/1C/8Ay4r86s1thsOupojf7+II/wCZK98PYj6hjj2lD0ntl/CB3TXiySb2+JktUxGEGpw5I2ID4gfCqI3r4MHXBKdAdamII18DWmvduNaP6lj51LVgqtV0Cio4yqo1LZdthadlNKy71T5M1/fO79pqtMMuGoAWIUHrDYLy1cjaOvjnFDrlTDLcgADD0r+vMVvEVrLxct4m0zHjbjarU5sx9ao85MRcC7qgH3rGn75z4nj1d0Y9YR+Gy/C0q/Fa7G2ZmN7Xuby1aRtnMvROi2MLMyrUd0C31uQp7g3PWWSVL5PPqT4i/wDnMts7KcMbciEIS6pQgYQCIxwgKKOEBWhC0IAI4QkghaEcgEIQkggIRyASE4/6S+pP9Rk3IPpEdV/uf6zKZPxlenKM4mt6Lj+qZEcBHZq/hX85M436tvwn4GRPBE7NT8I+JnlRP2y6Z5dPDxq365yYpjT9d0i+HrqfOSyfr2TK0rwLyLxgvm9ck7yNxQ9KWhRFYlOxtz5W7pkHs62+4vffYdwmWJXs6i+ug8okUll0+wu+o2G4tOuss05UX6BL22YEZtyb7g84Vh/IRoB2wDoe489vfMq6/RDQ2AOlrZtDttMXH8g5AZxpdb87G9/yk1RZWVPYfz7vCQXEuXlJ5RanU9X7ucguJcpevKJ4X35PPqf7v+8y3Sn/ACd/U/3P+oZb7zppwzk4RXhLqiEIQFCEIBFCEAhFCBlCEIBHFCA7whFAd4XhCASC6SnWn60/1NJ2QPSjel61+J/fM8s6rK9OXFifq29RkbwcCz/hHxkliPq29Rkfwgel4gTyZnxLqnl24QbzuG05sOJ1CYrwwv8ACcOI5zsP5Tkrc5ptRx4hOyPPke6a6QGYXb7C6eyb8Uv0d9u0fhNVMdoeKjkfb3TppLPSdfL1SasdhtppfTf1TGqR8xIvf6S+4Nv3e2It9GCL7DkoGoPq1/XOYuD8zIKkDOCLAW2OjG5I/WstVFlcpNZKun2fHwld4mZYqfo1B4Hl6u6V3in5zWnKJ4Xr5Ovqf7n+8y4SofJ7TIogkEXU2uLX7Z29oltnTTzDK0THJ3heEUuqcIoXgOF4oQCEIoBCK8JAyjihJBHFCA4QigOEUIDkXxj0k/CfjJScHEkBy37j36azm6nzjl1dLOskIl1BFjsZrw+DVPRvtbUze6WNv3a+yc2LxYphSdixzeCqjuzDx7PvniR3TPbD2JpTW5hl84RWymooa17FluB3kcvOddN1IurAjvBUj2gyCwXEygIamczOWqG9u2xYC/gBTcDf6sd83VOKUn7TU2vkDlw6qwPZuodTckM6C3PNNPTtvTDWNLjD35+7+M1nhxP2h7DI/B8cC00DCqzZRmP0dydOZIv6Sa/1h42lcLjldiqhtACSQANSRa173BB5cjKWjJXZGLFLTU4OWTLnX0r+ibbTGn0cNwc6aD7rH3Xksk2qJMZrpnp6fDi/Y+gHWeeX17DN4zYvCVFI0i7WJBuAoOnrvO2P9CT6t/lHo0+ETT6O0FBGVzca5nb/AG2jHDaNMFlpUltqWKrpbcljqIuL9I6NC4Z8zj7CWLf3jsvn7JQuO9I6mI7JslPcU12PdnP2vh4TfFgy5Z3PiFMmbFijxra59H+NjEYmqEBKJTIVzftksuo8O7wlklG+Tom9QcrNyO9057fn6peJ69aRSIrHs8q95vabScIoS6pmK8IryEHeBiivAcIrwgEUcUDZCKEkF4XhCAXjihIScRhCSCcnEN1851zh4mT2beN/+05+o/Tl0dN+pCPqnXn3G/8A2kfxR7BOyrdokBqmRdLNrzOw0A5TtY87Rzw96t3Pbmu66RAx1Sx+qAtl0+dMde4gC+28fztlOopGyga5xvYhu1u1ra+A7pML4Qq4pU1qVEX8TqvxMvGTfFVJrrmUTRr6C1BWAJvlyuGFvRbq0bTb2CSHC8ZTLMAopsSDY9SpOvoi1mJ15qPjODFdJMIt9Q5sR2KV9+WYgfEyJrdLgCDQpMtjcdZVLg+tBoPIzorhvkj8ZhzWzUpPK+qP1/CY4nHU6WtWoifiYA+Q3PsnnOJ6T4ipoapUdydge7U+ZkeDzO/M8z5zXH9Pn90sr9bH7YX3GdOaS6Ukeoe83RPeM3uEr3Eek9etcF8indafZBHcT6TD1mRCiMLcgC9ybC2pJPd3nwnfj6bHTiHHfPe/MtVQR4HhtTEVUo0VLVHNlFwPEkk7AC5J5Wkjj+juKpUuuq4aslP7zIRa+2Ybr6yLeuepUOEYThj4ZUpsaleqcIrkg1GLkF6jnkoyroLbzqiGCl9CcE1GviKNQAOhdHsQRdSmzcxsdhuL8pc7yAwv/m3EdvrCeV/q6Pnb9bydmVuQzCKEhIgTFCQg4oQgEIRQCOK8IGcIXheSCELwvAIQivG0srwivCNgnBxbEqgVnYAdq1+eg0A7533lW6d1cqUDa4z1ARsfRQ6ezY3EpesXjS9L9lu5HcS6XU0chadRzodRkG39a7e6RFfpnVPoJTTyZj7zb3SIxLZ3AVd7KoAF2JOlwNLkm2nsk7gfk8xtS16S0h31XCn/AAjM3umVekx186a26rJb3RGJ45Xf0q1S3cGyr7FsJxc78+87z0bh/wAki3HzjFE6js0qYUerM5J90oWKwlq9SjTDMRWqU0UAs7ZXIAAAuTYchOiK1rxDCbzPMucSf6N9DcRjAz0eqVFbIz1HsA1g1soBY6EbCR9fgOJpqXqYXEKg1LNRqBV8Sbaec9L+SH+aV/8Aiv8AopLwq8847wc4XE1MOzhymW7BSAcyK2gN/vTlprcgAXJIA8STYT1XBcFo1+L8SNeilTImEKBwSqlqQBOXY7DcGQXyk0VXH4ZVVVHUYewVQFH8pq6ADSW0OHH9AK+HwtXE4hqaZMtqYJeoc1RU1K9lfSvz2taWvgvB04Zg/ndSiamLcKEQC7q1Q9iglrkHmxGuhG1pY+mQX5rUz2y9fhc99svzyje/hadXHqmIWi5wa02rZrKHIC2Js1rkC9u829ctAiMdjWfhVd8dTTDtUw2JRkZhbNlfqwLm5Y9g5d76Tj6ct/K+DE6D9oMTc7aIbmQnTLBJh8JmxtQ4jH1qZSmWfNToBvTejSFlVVXQG2pOluVZ6b9M2x7IBTFOlTLmmt71CWtdnI02A0ETKFg4XjUq8Sx1Wk+ZGdijC+VgFpLmGmxKmx58pYpRfk8Hbf8AC33tPR57c/XL1MbcpEULwlQXhFCA4RXheAQJhEYBHFCBnC8QhJ2k4XihIDhFC0BwvCKA5VvlAS9KjYE/SPtuNF1tz0lpvKv0+YilRIJBFVtQbHVP4QKBh6uWpTc3stSm5tuQrhiPdPWujPTRcbWrIlEoqUw4LOrM13y2IAsPbPIqzXJJ3Pvlz+Sf+cYr/h0/5sshn066SYtMY2GoV3RMtHIqZVYs6A2LgZtSe/SWZKFHg+DasympVOVar3+lxFVtcudtkvc28Lm5lQ6ZYgUuNJVf0UbA1H/CuUn3Ay+dLujpxuGFKnUUMtVaqMb5GsGFiRrYhyQfVLDo6I9JRjaBq9XkZXanUS+ZdFBuCQCQQ2x53mrobgVo1OJUaYsi8Q7A+6Goq2XyuRObhlClwfA2r1AxLNUNhY16hAAp0lOtrKBflck7yu9EOnlKimMqYpnNWti+uCpTLXulj2jZQAdNTfSW2LVwJv8Axfio59Vgj7EA/ObukvRmhUrJj8TVZaeHpA1EsMrim7VFJbcXLWtbWwA3nmmO6ZVDj6uOwuakXCrlbI11CKpVxsQct/CaOL9KcTiwBiKxKg3CKqpTB+9kUAE+uNj0jp70lw7YStQWujVX6uyIc5FqqOc5W4XQHcyoUflIxqUhSD0yQoVajUg1Ww0HavlJ8SsrCQIk7Cx+Meq7VKrs7t6TMSWPn+W04mUkgAEk6ADUnwA75LYTg1StbItl5u2i/wAfKWHh/Ako66s+xcjbwQco1sb+hXDDSUlwM7XvtdRYHLf3mWiQHBsYDXNNfsqxJ+zfsi15PTK/IIQMV5UOERMV5AZheKEB3hFCA4TEmEDtyCHViZ2gZjtrpj1YiNITOEnZpr6oR9SJneFo2aa+pERozbC0juk00ihKx0/XLQpGwINYgg/2ZOnslulZ6eZfmyZrW64Dn/RtzGo2lq2naJh5hXtfs3tyuRf3Se6DdIqWDrVqlbPZqIRQi5iWzhrakWFr6yExlHKxGltx2lbQ7aicwF9puomOlnG1xeKbEIjIpSmgDFS3YW1zlJAv5xYDpZi6KClSxVVUAsq9hgo7lzqco8BaRi4djy9ukdSiVtfnJQ6KtariKl6lR6jn7TuWNrX3Ow8BN68Eq6kBdNyGNh6zbTlMeBYdnxFNEVmY5gqj0j2SdPZPXeF4BjQxCfNrVKlOkKtg9Kk+Z7MiqxsCqbkAC508YmbROodmHHimndfneudf7eQ18A9MAtaxOljeGHos7BUUsTsACT+tRJ3pPw+rTRGq0mTNUOW65VJyknKPOaOiH85H9m/fbdJNJmYiZZ9TSlMk1pO4/hvwfRaq1s9kH+JvYunvlgwXRdKepps5GuZwSB45bW9snKnEApAzG5awGeuWuTsAqjXScWKxRa9usUWOYFGJFr2NnYaEC82iIc7TiKgUXYgD9bSA4lxYm6pcDmftHy5TPFOpBN6rNfQtkAGvdry5SMqiJEv0QY9YwsbZWJP2QbDT1mW28qnQ9CapAGmViTrvYWUay4HDGc95jadNMJmaBiNI90ps0xhAqe6KSgRzGEBwhFAcIoQJGEV4XnO2O8UV4wIBHaELwCF4iYE6QC8rfT2nmwyX/p0/0PLGXnDxfhQxNI0s2U3DobXAIvuO7Uy1eYRPDyU0l7hHJ3ifRLEUdXVMt7B1a6km5AtuNuYnGnChzb2C3xnSycE5cYdvP4yxJw1OYv6yZH9IqQApZQAL1BoP7OSH0MxyUcfhqtVgqK7B2OyhqbLc+ZE9Pbj+EZixx2BJJvq1ZdbgnQNsdfaJ4xTUsQo3JCjxJNgPaZLDo3V0y5GuF2Yi2ZiBe4Glhe9tBbnpNKX7ULd8o/HaNehhUp4ijVdars4pZsqr1YAvfbXSVLgz2qi3d466roe/lOXGYBqTBXtfKG0N7XJBB7iGDD1junTwkfSD1H8pE23KV5NK/wD6b2AvqmI1uLAnMwANweQ20mnHYUHcAWtb6hDbNrmBcnQAW056zUKdQX+jwwtdrk4e+3i1zqb2jbEuBmFSmCDsgphjzv2Rbv3M0Q46lWmBdaJ8Czsfs7aADneamWnbraytZrinTpladwpsWLkHKLggAC5IPdHicQzaszHuuST5X9UmsKopjrGKqAmGVGNTDBrLTDMVJDOO01+yuvfCXP0VpBcQ2UnKVLLmAzFSt7H1E27tJcJUOBVx88Co2Zerqa2bX0iPT1IGbcy4CcWX8mleDAhaGaGaZpBWYGmO6ZXivGxrNAd0wOGE3mBEd0mnL818ZgcMZ2ARx3ydrg6k90J32hJ75NMDACZWjtKJK0RaMiYkQAtMc0eWYlYGJaDPERMLSAy0wbFinZmYAXy3Po3OwJ5azKcPGD9FbTVl8/CTFteTW/DZ0qqZsKTbaugB5HRrEeGspamSlPDZkyh3VTY5bkpcHQ5Sd5qbhDcip9olq9VinmdInFaHGsiOkp0peup8Elh/ZtQfZv6ish+kHDarCnlpVGsXvlRmtou9r902jLSeJhSazDlwuGomgKj0DmFPEVezWrDrkoU7HMD6Iaow9G1hTcDcW7uL8OFIVFWpXLrSGJVzXYjI2P8Am4osunaFw2a+rAi0haQxCMjBawKKVS9N+yrZiyWIsQS7XBBvmMzqYzEMjU3aqVZzUYFNWYtmJLWzWza2va+tpfuhGkjR4GHpq5xPbamjqppVG1qLVempfN/7TXNvtDe8a0VTGVFQWVajhQTqAG01PxnDRrVrKB1tgECgKdAgYJy5Co/+Kd2Awddquc0qzMbknq6hJNhre0tF6mlpGIUlrOLkt9uja5WwPZp3y7a25eub2oBgfHML5sSwUspsPRA7gBfnsZow/B8a98tHFHMbsMrqG0G97A8p2UeiGMqZyabWX0s9WnoQPWZfvr8o1KD4jbOcoA0sQEKgEaWsSe4TX9CyDrDUR1v2lUOaq30BuRlYDQcrAaSVw3Rp363M9NBTTO/pMSLgWFt95Gfs4ZSxYm2+wv5TC3VY492kY7S3cArlsZntYZHAA2VQgVVHkBLgKsqnASFrAAbhgPZ/CWe8w9SL/ct29vht62ZCtNAEyCxI3dZMlaaws2KukhDNTBwTEI7QEBMrRQMhIvCLLCA7xTLLMgkDXljyzK0doGIA8Y/KO8VpKGsrF1c3BY8srpLQaE5OJYDPTKgjcEXGkkTNVYaRMeD3Vj5iybhrd9sy+0fnM6Y7iD5/vtJ1V8o3pKfSCn8QB9l5w2xxLaLTCFyHuPumOQ9xPkTJlsIn3B7x8JqODT+t/jf3AkyvpQnvRC0WJFlbyVv3RLSe57L8/sv+6Sb8OQndv8n/ANZlT4cg5t7f/wAx6aO9x8PVxfsvy5P+6S2BRs18r+lf0W/dHh8ENctSpp4qPis7cNhze3W1d7emo94W80riRNk9w6oQ2Yo1rH7LcwttfKb6at1WIGQguWKXsBqthqdpHYfhlzbPVOn9PXtoByBm6hwemVqMUW6XAzZnvoTrczrrXTKVYo4c0nqCrUo2qUzTZetu24IICg7ESGxvBAfq+sI5XUIo821MtuHGrkKqhULWVVXmABp4mRdV73N9eWu05+yI8Q0i06RPCeCZHDE3Ovf+jJnqZhQ9ITqtN6R4UnlpFOZhJsA/XOAE0VYBYwB3TO3dFARExmRgBIGIEyCxiIwC8IrRyRmdIDWEJEkFA84oSEnaMCEJZAMDFCAwJjV2hCRI5H02jvCE5rtIBmIEISsJNBNmX84oSUSyoc/1znVhTr5whNIQsPDz2/I/ATqw22I9Z/0whN6KSq1GqQatj9nXb7wkUTvCExheOGWG9ITvEITWFZMTG8IQg+flEohCARwhAxaCwhAcIQgf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1510" name="AutoShape 4" descr="data:image/jpeg;base64,/9j/4AAQSkZJRgABAQAAAQABAAD/2wCEAAkGBhQSEBAQEBAQFRQVDxAQDxQVEA8VEBAVFBAVFBQQEhQYHSYfFxkjGRQVIC8gIycpLSwsFR4xNTAqNSYrLCkBCQoKDgwOGA8PGikkHBwpLCkpKSkvLSkpKSkpKSksKSkpKSkpKSksKSkpLC0pLCksKSkpKSkpKSkpKSksKTUuKf/AABEIAMMBAwMBIgACEQEDEQH/xAAbAAACAgMBAAAAAAAAAAAAAAAAAQUGAgMEB//EAEoQAAIBAgQCBgUJAwoEBwAAAAECAAMRBBIhMQVBBhMiUWGBMnGRobEHFCMzQlJywfAV0eEkNFNic4KSorLCdLPD8SU1Q2OT0uL/xAAZAQEAAwEBAAAAAAAAAAAAAAAAAQIDBAX/xAAqEQEAAgIBAwMDAwUAAAAAAAAAAQIDETEEEiETQVEFIjIzQuEVUmGBof/aAAwDAQACEQMRAD8AnQJlEIwJVJiOKOACZRQgOEUcAjihAcIma25HtiDg6A39VzI3CWUU6U4dUIuKbW8h8TIfphg3TB1GIt2qfPvaRNoiF8dO+0V+Ugf1qJrerb7Ln8KMfhPKRij3n9WmQxLd8556j/D2o+kx/f8A8eoVMYFF2WoB4rb85z/t+h/SAesG0pOFp3K3A1UH3XmrHCxt5SZyzra8fSqcTMvSgeYt4RyLwHF06qlctfq0B7LWvlG06xxBO8+yaRlrMcvCtSazMOmE5v2jT++B65sTEqdnU+phLRas+6upbIQMJZUQhCAjCOKAoGOKAiJjM4jAximUUAAmQiEYkhwhCA4XhCAGOKOQCQXGeI1BUyIbKBdgpHWt6vCTsg+OqM4JGtkseY7RmeT8V6colOLVQbrSAtzqE39+82HjWLdlFNkJ7kVBbzsTFj6hp02dLkgbEnLOfhvETVDsUQFcvcTz1uRpPP741t0TCXOLx1rPi1TvBxFS/wDhUiRHHMTUNFw+MWrqt0HWG/aHNiZ1UeKmsTnW5HNiTfzjPDKJ1NCl6wayn/K4icteF8X22i0+ymAfrzE3U6f5S1jhFG/1C/8Ay4r86s1thsOupojf7+II/wCZK98PYj6hjj2lD0ntl/CB3TXiySb2+JktUxGEGpw5I2ID4gfCqI3r4MHXBKdAdamII18DWmvduNaP6lj51LVgqtV0Cio4yqo1LZdthadlNKy71T5M1/fO79pqtMMuGoAWIUHrDYLy1cjaOvjnFDrlTDLcgADD0r+vMVvEVrLxct4m0zHjbjarU5sx9ao85MRcC7qgH3rGn75z4nj1d0Y9YR+Gy/C0q/Fa7G2ZmN7Xuby1aRtnMvROi2MLMyrUd0C31uQp7g3PWWSVL5PPqT4i/wDnMts7KcMbciEIS6pQgYQCIxwgKKOEBWhC0IAI4QkghaEcgEIQkggIRyASE4/6S+pP9Rk3IPpEdV/uf6zKZPxlenKM4mt6Lj+qZEcBHZq/hX85M436tvwn4GRPBE7NT8I+JnlRP2y6Z5dPDxq365yYpjT9d0i+HrqfOSyfr2TK0rwLyLxgvm9ck7yNxQ9KWhRFYlOxtz5W7pkHs62+4vffYdwmWJXs6i+ug8okUll0+wu+o2G4tOuss05UX6BL22YEZtyb7g84Vh/IRoB2wDoe489vfMq6/RDQ2AOlrZtDttMXH8g5AZxpdb87G9/yk1RZWVPYfz7vCQXEuXlJ5RanU9X7ucguJcpevKJ4X35PPqf7v+8y3Sn/ACd/U/3P+oZb7zppwzk4RXhLqiEIQFCEIBFCEAhFCBlCEIBHFCA7whFAd4XhCASC6SnWn60/1NJ2QPSjel61+J/fM8s6rK9OXFifq29RkbwcCz/hHxkliPq29Rkfwgel4gTyZnxLqnl24QbzuG05sOJ1CYrwwv8ACcOI5zsP5Tkrc5ptRx4hOyPPke6a6QGYXb7C6eyb8Uv0d9u0fhNVMdoeKjkfb3TppLPSdfL1SasdhtppfTf1TGqR8xIvf6S+4Nv3e2It9GCL7DkoGoPq1/XOYuD8zIKkDOCLAW2OjG5I/WstVFlcpNZKun2fHwld4mZYqfo1B4Hl6u6V3in5zWnKJ4Xr5Ovqf7n+8y4SofJ7TIogkEXU2uLX7Z29oltnTTzDK0THJ3heEUuqcIoXgOF4oQCEIoBCK8JAyjihJBHFCA4QigOEUIDkXxj0k/CfjJScHEkBy37j36azm6nzjl1dLOskIl1BFjsZrw+DVPRvtbUze6WNv3a+yc2LxYphSdixzeCqjuzDx7PvniR3TPbD2JpTW5hl84RWymooa17FluB3kcvOddN1IurAjvBUj2gyCwXEygIamczOWqG9u2xYC/gBTcDf6sd83VOKUn7TU2vkDlw6qwPZuodTckM6C3PNNPTtvTDWNLjD35+7+M1nhxP2h7DI/B8cC00DCqzZRmP0dydOZIv6Sa/1h42lcLjldiqhtACSQANSRa173BB5cjKWjJXZGLFLTU4OWTLnX0r+ibbTGn0cNwc6aD7rH3Xksk2qJMZrpnp6fDi/Y+gHWeeX17DN4zYvCVFI0i7WJBuAoOnrvO2P9CT6t/lHo0+ETT6O0FBGVzca5nb/AG2jHDaNMFlpUltqWKrpbcljqIuL9I6NC4Z8zj7CWLf3jsvn7JQuO9I6mI7JslPcU12PdnP2vh4TfFgy5Z3PiFMmbFijxra59H+NjEYmqEBKJTIVzftksuo8O7wlklG+Tom9QcrNyO9057fn6peJ69aRSIrHs8q95vabScIoS6pmK8IryEHeBiivAcIrwgEUcUDZCKEkF4XhCAXjihIScRhCSCcnEN1851zh4mT2beN/+05+o/Tl0dN+pCPqnXn3G/8A2kfxR7BOyrdokBqmRdLNrzOw0A5TtY87Rzw96t3Pbmu66RAx1Sx+qAtl0+dMde4gC+28fztlOopGyga5xvYhu1u1ra+A7pML4Qq4pU1qVEX8TqvxMvGTfFVJrrmUTRr6C1BWAJvlyuGFvRbq0bTb2CSHC8ZTLMAopsSDY9SpOvoi1mJ15qPjODFdJMIt9Q5sR2KV9+WYgfEyJrdLgCDQpMtjcdZVLg+tBoPIzorhvkj8ZhzWzUpPK+qP1/CY4nHU6WtWoifiYA+Q3PsnnOJ6T4ipoapUdydge7U+ZkeDzO/M8z5zXH9Pn90sr9bH7YX3GdOaS6Ukeoe83RPeM3uEr3Eek9etcF8indafZBHcT6TD1mRCiMLcgC9ybC2pJPd3nwnfj6bHTiHHfPe/MtVQR4HhtTEVUo0VLVHNlFwPEkk7AC5J5Wkjj+juKpUuuq4aslP7zIRa+2Ybr6yLeuepUOEYThj4ZUpsaleqcIrkg1GLkF6jnkoyroLbzqiGCl9CcE1GviKNQAOhdHsQRdSmzcxsdhuL8pc7yAwv/m3EdvrCeV/q6Pnb9bydmVuQzCKEhIgTFCQg4oQgEIRQCOK8IGcIXheSCELwvAIQivG0srwivCNgnBxbEqgVnYAdq1+eg0A7533lW6d1cqUDa4z1ARsfRQ6ezY3EpesXjS9L9lu5HcS6XU0chadRzodRkG39a7e6RFfpnVPoJTTyZj7zb3SIxLZ3AVd7KoAF2JOlwNLkm2nsk7gfk8xtS16S0h31XCn/AAjM3umVekx186a26rJb3RGJ45Xf0q1S3cGyr7FsJxc78+87z0bh/wAki3HzjFE6js0qYUerM5J90oWKwlq9SjTDMRWqU0UAs7ZXIAAAuTYchOiK1rxDCbzPMucSf6N9DcRjAz0eqVFbIz1HsA1g1soBY6EbCR9fgOJpqXqYXEKg1LNRqBV8Sbaec9L+SH+aV/8Aiv8AopLwq8847wc4XE1MOzhymW7BSAcyK2gN/vTlprcgAXJIA8STYT1XBcFo1+L8SNeilTImEKBwSqlqQBOXY7DcGQXyk0VXH4ZVVVHUYewVQFH8pq6ADSW0OHH9AK+HwtXE4hqaZMtqYJeoc1RU1K9lfSvz2taWvgvB04Zg/ndSiamLcKEQC7q1Q9iglrkHmxGuhG1pY+mQX5rUz2y9fhc99svzyje/hadXHqmIWi5wa02rZrKHIC2Js1rkC9u829ctAiMdjWfhVd8dTTDtUw2JRkZhbNlfqwLm5Y9g5d76Tj6ct/K+DE6D9oMTc7aIbmQnTLBJh8JmxtQ4jH1qZSmWfNToBvTejSFlVVXQG2pOluVZ6b9M2x7IBTFOlTLmmt71CWtdnI02A0ETKFg4XjUq8Sx1Wk+ZGdijC+VgFpLmGmxKmx58pYpRfk8Hbf8AC33tPR57c/XL1MbcpEULwlQXhFCA4RXheAQJhEYBHFCBnC8QhJ2k4XihIDhFC0BwvCKA5VvlAS9KjYE/SPtuNF1tz0lpvKv0+YilRIJBFVtQbHVP4QKBh6uWpTc3stSm5tuQrhiPdPWujPTRcbWrIlEoqUw4LOrM13y2IAsPbPIqzXJJ3Pvlz+Sf+cYr/h0/5sshn066SYtMY2GoV3RMtHIqZVYs6A2LgZtSe/SWZKFHg+DasympVOVar3+lxFVtcudtkvc28Lm5lQ6ZYgUuNJVf0UbA1H/CuUn3Ay+dLujpxuGFKnUUMtVaqMb5GsGFiRrYhyQfVLDo6I9JRjaBq9XkZXanUS+ZdFBuCQCQQ2x53mrobgVo1OJUaYsi8Q7A+6Goq2XyuRObhlClwfA2r1AxLNUNhY16hAAp0lOtrKBflck7yu9EOnlKimMqYpnNWti+uCpTLXulj2jZQAdNTfSW2LVwJv8Axfio59Vgj7EA/ObukvRmhUrJj8TVZaeHpA1EsMrim7VFJbcXLWtbWwA3nmmO6ZVDj6uOwuakXCrlbI11CKpVxsQct/CaOL9KcTiwBiKxKg3CKqpTB+9kUAE+uNj0jp70lw7YStQWujVX6uyIc5FqqOc5W4XQHcyoUflIxqUhSD0yQoVajUg1Ww0HavlJ8SsrCQIk7Cx+Meq7VKrs7t6TMSWPn+W04mUkgAEk6ADUnwA75LYTg1StbItl5u2i/wAfKWHh/Ako66s+xcjbwQco1sb+hXDDSUlwM7XvtdRYHLf3mWiQHBsYDXNNfsqxJ+zfsi15PTK/IIQMV5UOERMV5AZheKEB3hFCA4TEmEDtyCHViZ2gZjtrpj1YiNITOEnZpr6oR9SJneFo2aa+pERozbC0juk00ihKx0/XLQpGwINYgg/2ZOnslulZ6eZfmyZrW64Dn/RtzGo2lq2naJh5hXtfs3tyuRf3Se6DdIqWDrVqlbPZqIRQi5iWzhrakWFr6yExlHKxGltx2lbQ7aicwF9puomOlnG1xeKbEIjIpSmgDFS3YW1zlJAv5xYDpZi6KClSxVVUAsq9hgo7lzqco8BaRi4djy9ukdSiVtfnJQ6KtariKl6lR6jn7TuWNrX3Ow8BN68Eq6kBdNyGNh6zbTlMeBYdnxFNEVmY5gqj0j2SdPZPXeF4BjQxCfNrVKlOkKtg9Kk+Z7MiqxsCqbkAC508YmbROodmHHimndfneudf7eQ18A9MAtaxOljeGHos7BUUsTsACT+tRJ3pPw+rTRGq0mTNUOW65VJyknKPOaOiH85H9m/fbdJNJmYiZZ9TSlMk1pO4/hvwfRaq1s9kH+JvYunvlgwXRdKepps5GuZwSB45bW9snKnEApAzG5awGeuWuTsAqjXScWKxRa9usUWOYFGJFr2NnYaEC82iIc7TiKgUXYgD9bSA4lxYm6pcDmftHy5TPFOpBN6rNfQtkAGvdry5SMqiJEv0QY9YwsbZWJP2QbDT1mW28qnQ9CapAGmViTrvYWUay4HDGc95jadNMJmaBiNI90ps0xhAqe6KSgRzGEBwhFAcIoQJGEV4XnO2O8UV4wIBHaELwCF4iYE6QC8rfT2nmwyX/p0/0PLGXnDxfhQxNI0s2U3DobXAIvuO7Uy1eYRPDyU0l7hHJ3ifRLEUdXVMt7B1a6km5AtuNuYnGnChzb2C3xnSycE5cYdvP4yxJw1OYv6yZH9IqQApZQAL1BoP7OSH0MxyUcfhqtVgqK7B2OyhqbLc+ZE9Pbj+EZixx2BJJvq1ZdbgnQNsdfaJ4xTUsQo3JCjxJNgPaZLDo3V0y5GuF2Yi2ZiBe4Glhe9tBbnpNKX7ULd8o/HaNehhUp4ijVdars4pZsqr1YAvfbXSVLgz2qi3d466roe/lOXGYBqTBXtfKG0N7XJBB7iGDD1junTwkfSD1H8pE23KV5NK/wD6b2AvqmI1uLAnMwANweQ20mnHYUHcAWtb6hDbNrmBcnQAW056zUKdQX+jwwtdrk4e+3i1zqb2jbEuBmFSmCDsgphjzv2Rbv3M0Q46lWmBdaJ8Czsfs7aADneamWnbraytZrinTpladwpsWLkHKLggAC5IPdHicQzaszHuuST5X9UmsKopjrGKqAmGVGNTDBrLTDMVJDOO01+yuvfCXP0VpBcQ2UnKVLLmAzFSt7H1E27tJcJUOBVx88Co2Zerqa2bX0iPT1IGbcy4CcWX8mleDAhaGaGaZpBWYGmO6ZXivGxrNAd0wOGE3mBEd0mnL818ZgcMZ2ARx3ydrg6k90J32hJ75NMDACZWjtKJK0RaMiYkQAtMc0eWYlYGJaDPERMLSAy0wbFinZmYAXy3Po3OwJ5azKcPGD9FbTVl8/CTFteTW/DZ0qqZsKTbaugB5HRrEeGspamSlPDZkyh3VTY5bkpcHQ5Sd5qbhDcip9olq9VinmdInFaHGsiOkp0peup8Elh/ZtQfZv6ish+kHDarCnlpVGsXvlRmtou9r902jLSeJhSazDlwuGomgKj0DmFPEVezWrDrkoU7HMD6Iaow9G1hTcDcW7uL8OFIVFWpXLrSGJVzXYjI2P8Am4osunaFw2a+rAi0haQxCMjBawKKVS9N+yrZiyWIsQS7XBBvmMzqYzEMjU3aqVZzUYFNWYtmJLWzWza2va+tpfuhGkjR4GHpq5xPbamjqppVG1qLVempfN/7TXNvtDe8a0VTGVFQWVajhQTqAG01PxnDRrVrKB1tgECgKdAgYJy5Co/+Kd2Awddquc0qzMbknq6hJNhre0tF6mlpGIUlrOLkt9uja5WwPZp3y7a25eub2oBgfHML5sSwUspsPRA7gBfnsZow/B8a98tHFHMbsMrqG0G97A8p2UeiGMqZyabWX0s9WnoQPWZfvr8o1KD4jbOcoA0sQEKgEaWsSe4TX9CyDrDUR1v2lUOaq30BuRlYDQcrAaSVw3Rp363M9NBTTO/pMSLgWFt95Gfs4ZSxYm2+wv5TC3VY492kY7S3cArlsZntYZHAA2VQgVVHkBLgKsqnASFrAAbhgPZ/CWe8w9SL/ct29vht62ZCtNAEyCxI3dZMlaaws2KukhDNTBwTEI7QEBMrRQMhIvCLLCA7xTLLMgkDXljyzK0doGIA8Y/KO8VpKGsrF1c3BY8srpLQaE5OJYDPTKgjcEXGkkTNVYaRMeD3Vj5iybhrd9sy+0fnM6Y7iD5/vtJ1V8o3pKfSCn8QB9l5w2xxLaLTCFyHuPumOQ9xPkTJlsIn3B7x8JqODT+t/jf3AkyvpQnvRC0WJFlbyVv3RLSe57L8/sv+6Sb8OQndv8n/ANZlT4cg5t7f/wAx6aO9x8PVxfsvy5P+6S2BRs18r+lf0W/dHh8ENctSpp4qPis7cNhze3W1d7emo94W80riRNk9w6oQ2Yo1rH7LcwttfKb6at1WIGQguWKXsBqthqdpHYfhlzbPVOn9PXtoByBm6hwemVqMUW6XAzZnvoTrczrrXTKVYo4c0nqCrUo2qUzTZetu24IICg7ESGxvBAfq+sI5XUIo821MtuHGrkKqhULWVVXmABp4mRdV73N9eWu05+yI8Q0i06RPCeCZHDE3Ovf+jJnqZhQ9ITqtN6R4UnlpFOZhJsA/XOAE0VYBYwB3TO3dFARExmRgBIGIEyCxiIwC8IrRyRmdIDWEJEkFA84oSEnaMCEJZAMDFCAwJjV2hCRI5H02jvCE5rtIBmIEISsJNBNmX84oSUSyoc/1znVhTr5whNIQsPDz2/I/ATqw22I9Z/0whN6KSq1GqQatj9nXb7wkUTvCExheOGWG9ITvEITWFZMTG8IQg+flEohCARwhAxaCwhAcIQgf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1511" name="AutoShape 8" descr="data:image/jpeg;base64,/9j/4AAQSkZJRgABAQAAAQABAAD/2wCEAAkGBhQSERQUExQWFRUUFxoXGRYXFx0cHhkXGBkXGBYdGBgXHCYhGR0jGhoXIC8gJCcpLiwsFx4xNTAqNSYrLCwBCQoKDgwOGg8PGikkHyUsLCk1KiwtLDIwLy4pLi0sLC00LCwuLSwyKikpKSwqLCksLSwqKSwqKSosKTAvKSwvLP/AABEIANYA7AMBIgACEQEDEQH/xAAcAAEAAgMBAQEAAAAAAAAAAAAABQYDBAcCAQj/xABFEAACAQMCBAMHAQUGAwYHAAABAgMABBESIQUGMUETIlEHFDJhcYGRoSNCUmKxM1NygpLBFSThJURzo7LRFhc0g6Lw8f/EABsBAQACAwEBAAAAAAAAAAAAAAADBQECBAYH/8QANxEAAgECBAIIBAUDBQAAAAAAAAECAxEEEiExQVEFE2FxgZGh8CIywdEUQmKx4QYj8VJjcoLS/9oADAMBAAIRAxEAPwDuFKUoBSlKAUpSgFK1LjiKrLHF1kkDEAdlTGpj6AZUfVgK26AUpSgFKUoBSleXcAZJwB1J7UB6pUVNzXaJs1zCP/uKf6GkPNdo5wtzCT/4ij+prTPHmib8PVtfI/JkrSsMN2j/AAurZ/hYH+hrNW5E01uKUpQwKV8ZsAn0rDZXqTRrJGwdHGVYdCKA+wXqOXCOrGNtLgEEq2M4YDocEHB9azVSuPL7lxK3ukGI7xha3O372D7vIe2Q3kyezGrrQwKUpQyKUpQClKUApSlAKUpQCvhNfarftB4g8VjIsX9rOVt498YedhGDn5BiftQGtyJN70Z787+PI0cJ/htoWZEA221P4jn/ABD0qx33EFj0LtrkbQi7+ZsE9hsAAST2ArzwjhiW0EUEYwkSKi/RQB+T1+9QdhJ71xOaTOY7JfAX/wAeQK85/wAqeGv3ahgtFYYbxHZ0V1Zo8B1DAlSRkagDlcjfeofnjmL3GxnuAMuq4jHXMjkJGMd/MQSPQGsXIvKwsbYBvNcSnxbiQ9Xmfdsn0BJA/wCpoZLHWK5ukjUu7KiruWYgAfUnYVS+e/aQtlqjiw0qjLs3wxgjI2HxNjG3zH0rj9zc3XFGM1w7vGpykZ2GOxKjYfQD/rA6yvlim32FlT6Om4qdSSintd202u+S5cXwTOkc0+3CFCYrFTcydNYB0L9Dtq+vT61zri/MPEbw5mlVF7L8WPoo8n6ZrfteCYXzYjQDONth/QfesJ4pbqD4SPcEd1HlB+bthfxmtlg8TWWaaUI/q/8AP3XidSx/RuCfV05Sqz/21x/5/Z+BDx8Gdvinlf5L5R+Fr03LgHecfPW1TdtxK9lH7G1XA+byY9P7JKTXnEI/jig+h8SMkfLxcD1reGBw8tFiNeyKt5XNavS+Lpu7wOn6pyb87OxADhbpvHM4Po+GH9Mirdyf7V7izYQ3Y1x9Ac9v5Hbp/hY49MVGji8LsqzRvA77AsPKT8pB5W+9YOJcNxlHGpT+v/sa5cRhK2E/uXUo/wCpbrvX38ywwWOwfS16Ci4VN8kndPnlfZzjZrk0foThHGorqMSQuGU9fVT6MOxr3xW7aKCWREMjRxu6xjq7KpIUfMkY+9cD9l3FpbXiUVtqJWQ6R/NGc7N6lDv9jX6HqelUzq5RY3DLD1Mq8nunxT+/FWZBcl80rxGyiuVXSXyGTOdDqSrDP2yPkRUZygzW13dWDEFExc2+2CIpnfWm3ZJM4/xfSo7kKEW3FeLWiEiINDcKnZWmUmTH18n4rc5lj0cZ4XKo3kFzA5HdRH4ig/IMCalOElOf+AteWE8SAGTAePP94hDL/TH3re5a40Lu1inAxrXzL10uCVkXPfDhhnvipM1S/ZyPDk4jb76Yb12QEYASYBwBv0zqP3oOJdKUpQyKUpQClKUApSlAKUpQCqjzrEHu+FJkf/WGTTjc+HBK2fscf6hVuqmcytjjPCcnYreYH83gpv8AjNAXOqZ7J312BmIw9xcXEr/NjM6/0VR9quRqk+xx/wDsqNcjySzrt2xNIcH8/qKA++0W0aWfhaEAw++qZMjuqsY8/LOofcVdc1Ac48tPeLb+HII2guYpwSuc+GdwPQ4P+3ep/FAfmDmO6a5vAr762eaQHv5jpH0ztirfw2ILEgHpn81SuO3CjjNyU2i8aWFfQFT0H+bt86uXCp9UY9V2/HT9Kn6ESp4pwlvl0776nV/VE3iejVXpq0esSfYlG0fDfxZXOKXpuZmTP7GFtOP7yQdSfVVzjHer/wAA4Pa2VpHe3o168CGELq65KhIx8TkDOOgFUDhsf/KgdJIZJI5B6MWJz9Nx+at3Nl0HlsbkHFp7t4CNsFhuM+ZX7KSuACf4fvUNSEq2OarS0dmuVn9tu8mhVhhOhoSwkbO8lJ8brt3+Ja6cCSbnvily5WytooVAB0tmR1H84XCJn+HP5rWuecOMW7BLhbaQMD5JoXj1b7hWUlCfrmq/NA+hY5JNEOvxNSyeGS5GAxYEEkDpnYZPrUnw3jZbgrwzu07m4K2zN5maJSh1gkklQ3ioGzv0G1ZqOVOGacLcLPf2+e1+BBSoUauIVGlUz3SeeL0V+atpa13Fu9uJ84xa2vErGaeKD3eaBgLm37Lq2DKOnqQwAzhsiqzwi6Z4JIZd5bYgZ9UPwHPfy/7VtQ3/AIV1dLk5ms0R1HQy+JGVJ9CEB/PzqOth/wAzeEfCqxRf5gFz+NJpZUuuh+XLt4N+eiJaTnW/CVW/j6zSXNJxT14rVrufYe+GXfhcUsHzgiQ/qNIH3Jx96/SFjdiRAw79vQ9xX5en4M937xImVWziLasdZBhtK/PSCfxXd/Z1xrx4I2PWWJZMfzYGv9f6VXYZuEYp++KO/pa1XEVZx4PfnZJP1RrcnkNxnjLdSptUz2wIm2+u1e+Zx4vGuFxDrCtxcN8l0CNfnu1XKGzRGdlRVaQguyqAWIGAWIGWIG29UzlWdbjjHE518ywrBao/YFQzzKD02fGa7yhLzVN5Tl1cU4vvnD2y99sQttv6egq4uwAJJwB1PoKp3szTXFc3ZG95dSyj5RqRHGMnqPKSCNvNQFypSlDIpSlAKUpQClKUApSlAKpftJh8MWl8M/8AI3Cu+P7mX9nNgfQqfsaulQfO3BWu7C4t0xrkjIXUcDUCGXfBxuBv2oCbBqC5N5TXh8DQrK8qtK8gL4yNeNtuvTOe5JqXsFYRIH+MIobfPmwNW/ffO9Z6AV8dsDJ7b15lkCqWPQDJ+1co41ztfXjXKWZjitoEdWlK6zI+kllQ5wMDbUO/4rSU1Hc3jTlLYrHKnAY76wnEgx4l1K6OOoPkwV/GPtWkLS84ex8SNriH+OMZYY6Ejv8AfFWf2arjhlv89Z/8162eZOG3Eo0+9RWtu2Azk4kI7hSSAM7Dr3+1cVOrOnXzweqZb1IQnhOqqK6kkvr6Py4FMkvIZ2MttKqyEaXR1OlwOgkAGQR2Yb16g49LAWCxuuoYbwZFeNx/MkmM/Rgau3/AuG3BA/YzyadGoOryMAMblDqZsD4utRlx7NYcnw5biH+QPqA+gcEj89q6sRjnVd5xjfuf73/axBgMHTw6ywnPLyUotP8A6uNn43KRLHAesE7Y3C4AVSTkhVLaQPpt6VlXi0qDKRRwgDGqZtRAxjAC4CgVa29min/vdx+U/qFr3bezG2DZbMhz1kJb/fH6VpSqqTzZoxa42k34XuT11CEHBU6k091eEU+/KlddhR+HyvI5EGqWVz552GFB9c/Lso/WrTFyVIYEgik8PDapJGU5YkYJA9f6ADepriwk4bPFNErG0ZPClWMEmNtWVkUKNgehxjpj0qfs7xJo1kjYOjjKsO4qSeJhRpyhBOWbeT+xxxo1sTWhUqSUFT2hHgu/x39TQtOAxwWjW8YIXQ4JPViykMzHuT/sB2rH7GJS1pa/ymVfsGkqVuXwjn0Vj+ATUF7CuIxPAkfiDxI/EZ1J3Bdzp69cgjcVwUry819Ttr2jp+l/Q7DWpwzhENuhSCNY1LM5CjGWY5Yn1J/2A6AVt0q0KQq/tI4o0Vi6R7y3JW2iAOCXmOjbcbhSx+1TnCOGLbwRQJ8MSKg+igDJx3OM/evl3waKWWKZ11PASYzk4UsNJOM4JwTjPTJrdoBSlKAUpSgFKUoBSlKAUpSgFKUoBSlKA17+EvG6jqRtXHuXWNhJNw+7QqrmSSObICur41qcnZhnttufkT2mo7jXL1vdx+HcRJKvow3HzVhup+YIqKdPMTU6uQ4/7OJjHHPZv8VpKwB/ijZmwR6+YN+RWbmXhcK3ZuJ7WW7gliWPyEmS0ZB8Uag4dWJ1b7gg/Q6L8Kj4XxWFY1KQ3CNCdyR4gYack53JC/6vrVlm4kxPl2HY96ratdUJZuftlvSwrxVPq3w9r0KXDbcEjScrLdSykYRTEyyK+MppIAA8+Mn5D73vl28newtVutRnRW1M/wARBY+GGPXITTnO+eu+a1ouIMDkgH54wfyK2xxaENGruFMp0qD3b0+We2ep2rVYqNZZIIR6O/CPPJm3Ufx28kjNrFDoEt27qjS5EalBkBiN9TMQoA9R1yKyy8WiFyLfUfEKFxttgYzv6jI/NZ7u3EkbRtnSw7dQcYyvofnWYWjL40b1c04f23ZlIv8A2iXlpO0F5Zhl1FPKrLqXfJBcsrgrvj59aunDeJQ3FvHLBsjDyjTpwBlSNPbSQR9q0LyS+SLQt+MBNAMtuJJTknJ8Qt1wcZO2wrHy4iW1vDbLkrEGAdsZLOxdiQOgycAb49T1ratUpRVs2vvyOfB0MTmbmnbmYuer/wAKylA3eUCFF7s0nlwP8ur8VX+N8CHDm4bJFhZg6QSYH9qH/tNXqc6uv8Q9BWxzbeySXtvHbw+8NasJ3TOkBj8ALHYHo32Pzqx8v8iXd3PHdcRKKI8NDChyEJ31fzN0xnONj8qlpReVWNa1ROTb7Ff1OhcAuGeLLHOGIB9QMdakqxwQBFCqMAdqyV3wTUUmVlSSlJtIUpStjQUpSgFKUoBSlKAUpSgFKUoBSlKAUpSgFKUoDnPtJ5WF0GQnQxIkjcfuuNv/AO49apHCeNuJPdrtfDuF6H92UD95D6kb479u4Hc+IcOWZcN26EdRXLPavwHRbIpVJJJJUjiPRlZmGSO/T0z2PaqzE4dSupbc+V/oW2GxqpLMnZrRrg19zxW3w6BWYllB04IJAODkHbPToD9hVWNxPw9sXKtc2vadMl4/k4JyR8yfuelW7gnFoLhM28iuPReoP8ynzA/UVWU8LKEs6d1zRcPH0q8Mq37SJ5x5pFlo0xq0s3lVm2UKpGdT9dtWwz3J270riF9JcNokuJbqRjhbe3yqZx+8VGMDqT1rrk/CRKumRFZT2Zc/oRWi9xY2mQ0sEJPUakUkjfcDzH71YQvwXv3yOGbjrma9+NvMr3K/Lc9vaqsramyW0atXhqcYUE9cbnbbJOM9axcd4yYCkaIZLiU4jiHU/wAzeijff5H5kb/EuajL+z4fGZGP/eHGIUGNzk7uemwHX1wRWP2N2EMs12boGS9WVkaRmz5QPhHTAOG6YyF+VQPDQnVcptX5d+3cRvpWFKCowfZfkSnJfLLRLpc65531zyDuxOT/AJVBP6nvXU1XAxWKC0RPhUL9BWarelTyXb3ZV1qyqWUVZIUpSpjnFKUoBSlKAUpSgFKUoBSlKAUpSgFKUoBSlKAUpVR477SIbS8NtLHLgRq7SquoLrLBQVG+PL19SBigLZJIFBJIAAySewrlPO3ExdcTtI1P7OCOSbGPibIVW+WDjH/WrNy9zwbm6ktp7cw6ovGi1/vxEhWDA9CMjptjPpVN4VarcX17cw7wqUt4j11BPNIVPpqI/NV+P6zq3l2s+/3xIasZzj8BK1DXfJ9rI4cxBWzqJTy5PzA2/SpG+v0hXVIcDIA2JJJ6ABQSaWHEI5kDxsGU9x2PcEHcEehrykJVaazwbS5lVGUo6oio+SLUEn9vhgQV8c6dwQfKF+ZrYtOU7OLdLaPP8T5kP/mEgfYCpWlSyx2IkrObJniarVrgVU727PDuJJeb+DPpSQj92RcaWPywP1erRNOqDLsqjpliAN+m5rFxGwSeJ4nGVcY/3BH0OD9q0w9Xq55ns9H75rcihLK7s6nbXAdFdTlWAIPyNZa5p7G+OMqS8PnP7W1OU/mhbOMZ/hOR9CtdLr2tOWaKZcRd1cUpSpDYUpSgFKUoBSlKAUpSgFKUoBSlKAUpSgFKUoCr+0MXgtC1m2lkOpwAdTJ30kbgjYn1GfTBgeXb63k8Wa2vPeb2SJARJhW0xYLqsYGFJOc6QcHGBtvO+0nj5tLCV0OHYBE/xOQuf1rn/FeAPbGxFlAGnhfxDIRgNp0hxJKWyAxOcEk6QQD2Ojmk7GypOScjQ5s4re399M9tCY/d4zCyHCysjBtWdWGIyWGFJHTv1tvJV1BJZQm2VliAKhW+IMpIbVjqS2Tnvq+1a5ig4rNNb3UYtb6JARNFKCGyBpYDILYBXysM42yKr/FuXuM2dt7pFCksbE/8xbA69DMWfMfUMc9QD6A960qQc9iWjUVN6kzwK1TifFi4Aa1sAQT1WW4b033C9f8AID3qPsLRY+J8SSLHgrJGAAej6SWGPlkj7D0qW4DzvbcMsjEbG7tfCViPGiGJZMZyXXGSTjO2w+QqJ5Etla2MxkWSW4kaaUqRs776T3BHoe5NcOOopUHGCWv3ucs6EsRdU0rk3Str3YfOvQiHpXn1gpvexiHQ1d/M0ikc/wBl4otEbOh7lI2xjPnGlTvt61n5LvJAstrMD4tm/hEnumWCfjSR9AtZ/aUzJaJIvWG4ikA9SpOB+SD9q82HFSONapAP+ci05Ax+1Qsw/Kgj13FXVPo6VXBuz+V+V/b9COvhVSqRw0pay1TMl2psuLWF0QQkze7yEdg2Ahb03Kn6Ieldem4xCgy0sY7bsOv5qic3cI96s54gMsyEp/jXzJ+oFUTl3ma3nSNXmSOfADpLlPONjhiNJB69c74xtVz0ZQouPVzla3qMeqmDgnRjmR32G6RxlGVh/KQf6VlrlkfAzsRIB3BAP6EGpG24heREftDIudwTk4+WvcfmrSeBj+SaffoU9PpuP54Pw9o6FSoGy5hOQJAMH94dvqKnhVfODhuW+HxVPERzU2KUpWh0ilKUApSlAKUpQClKUApSlAKUpQFM504Z73HNA5Kh10g/w4wVI+4zUFyrzF4oME/kuofJIjba8D40/jBG5I+uwIrovEFj0lpMYUdf+tcs5qEF06kIQYzmOUHDqQc5Vhv17dPl3pSwNXENqC05mK/SdDCpZ9+SNziHJFo8ktxMG1MdZk8Rk8PSOqlCAMYzk5ra9mlxcTWDeDNqWGeRYjKCfEiXSUVm6qO2oZwG6bYEDyHwYXt7eQ3c08ywrEUjeU6WDg6yyjGd1X8n1ro3CeXnt7yV4ii2skaYhUEFZU8uVHwhSnp1OPSsdVKlJxk9VobOtGtFSgrJ6+ZJ8KMzQr7ykaynOpY2LKBk6cFgCfLjO3XNc+9oPISwKb/h48GaLzSRxjyTL3DIP6Dr9d66dUXzPdrFZ3Ej4CpE7HPTYZH5OBWJq6ZmDtJFF4JxZbm3jmTYSLnHoejD7MCPtW9Vc9ndoycPh1fvanxjoHYkD8b/AHqx1TTSUmkeipycoJvkVH2oLmyG+MTRn/1daze0Dheqy8aMaZrYrMjLgEEEat/THm/yivPtOP8A2dKfRoz/APmvT51Zrq1E9vImMiSF9vXMZIH1q3wD+CSex5Tp5ONejOO+ZLz/AMG3wm+8aCKXp4saPgdtShiP1ql+1nhNzNAPBgjljAJkOgGVMENqQk/DgEHG/Xt0r/AfaK1ta8PiQeNjxROigmRY1c6Ao7YUk79lHQVo8cube9v4RaTXTpdSj3iHLqFBKhiudgNJbbBC49NhDCnJSLSrXh1buzo/JvEYp7OFoFZY1XwwrYyNGFOSNjnr96mq1uHcOjgjWOJQka7Ko7D69ST1JO5JNbNXsE1FJnzXEzjOtOUdm2xVzsQRGmrrpGfxUFwfhJZgzrhRuM9z229KslcteaeiPQdD4adNOpLS/D6ilKVzF6KUpQClKUApSlAKUpQClKUApSlAV7mWU61XsBn7kkf7VX57BH6qPqNj+lXHivCxKMjZh0Pr8jVauLZkbSwwf/3pVhh6llaLszyHSlCpGs6klo+P0KtwrFhxmGV2IhuoTb6iPKJNQaMOegzgAH5/I114VzvinC47iJopV1I2NtxgjcEEbgg96jFvb22Tw4OIKyjoLiPxXXGdg4bJHT4vT02rSrRnUm5RVzuwHSVKFNU6rtY6ncXKxqXdgqqMlmOAB6knpXHuducv+IrIsQccPt8vLKNjOydETb4dWN+2M+lV7izXksokv/G4hbAAhYDoVW767dMbjpv+T0qXt/aFYqoQpLCmCul4CFA9MLn16Y+tVNWclpFHrKFODWabSMXL3Kkd5Ak907uZFBSJJCkcMfRERUPYDqfn3BNfLBPcuJx2kMryQSxMxidy5hddTZBPwg46fzfSojgc8qR3htQ8cD+IbdW2YZDboDuuWxjPp65ra5I5g4fbwKGdY7jGJWdW1s2STlsHbptntvvXTiYOFCN4blXgFOWOnJ1rxXC/p4E37SrYvw2fH7uh/qFdc/oc/arDwviAkgickDKJ3xvoU96ovNvM8d7EbS1bV4jKJJSCqqgbJIyMtuB0H0zmpa2t87KC2+wxk4ACrkDvpAz881L0RhpTbzaKz+hF/UtWE4RjF3d16J/cl7azs4JXmjRFlkzqZBkn1xjZcnfbGa9nisSkssfmPU4Az9T1rZ4fyRPIAWxED/F8X+kf7kVZuHckQR4LAyt/N0/0jb85q4nLCUuOZ9h5ylgMVX1ena/dytcLS4umxGoRe7kHA+hPU/IfpV3sODpGB+8w/ebGfwNh9q3lQAAAYA6AV9qsr4l1XaKsuX8l/hejqWH1esub+gpSlcpZClKUApSlAKUpQClaPF+LrboHdJXBbTiGJ5WzgndY1JA269OnrUXwfnq3unCRJcnLMmpraZUVkzqDOyBVIIIIJ67UBYqV8JrU4RxWO5hjniJMcq6lJBGQfkdxQG5SlKAUpUfxrjsNogknYpGW0l9JIUkEjUVB0gkYBPcgdSKAkKxTWyuMMoP1r7bTh0VwGAYBsMCpGRnDKd1PqD0rJmhhpSVman/CYv7tfxWld8pW0g/sgp9U8p/Tb9Kf/Ftv4U0upisExt3wjEmZWVNCKBlyWZQNIOc1tcX4zHawNPMSsaY1EKSRqYKNl36kVJGrOLvFtELw9JqzivJEG3s/iydMsig9hj+uN6x//LiL+9f8L/7Vbs0qb8XWvfNr4ETwNBq2XTvf3KvF7PoB8TyN9wP6CvLezSyLamjLHuTpOfqdOatWaViWLrS3kzMcFQjtBETZ8qWsXwQRj6rn/wBWako4FUYVQoHYAD+lZK1L/iaQ+HrDnxZFiXSjN5mzjVpB0rtuxwBUDnKW7OiNOMflSRt0pStTcUpSgFK0uJ8Yjt/C8QkeNKsKYBOZHzpBx0Gx3O1buaAUpSgFKUoBSlKAVy2PiUkHCb14nMZPEZ0aUdY43u9EjjPQqpO/br2rqVa8fD41VkWNArliyhQAxfdywAwS2TnPXNAVC2Hu3E4YIJpZYpraWSWOSZ5tBRk8KUGVmZdZZl2ODjONqhOUr50i5eUOyxyRTq4DEK5EJMYYdGOckA9+ldD4VwC3tgwt4IoQ/wAXhoq5x0zpG9fLnl62khWB4ImhXGmIxroXHTSuMDGT09aA53xLmSYwX5hmZlPFY7bWJdPhwssCuElOfCGrK6gPKXJ619vLm4gtuLKJTH4dssiRC7eeSCQh8sJXUMgYAELk4IJGM1e+Jw2lpaTtJFEluFLSqI10sAoXBTGGJAVQD6AVk4bwK2SDw47eKOKUZaIRqFbUBnWoGG223zQFZtoHteI2CLNO63UE5mEszyBnjWJ1cKx0xtliPIAMbYFbnP8A4jNYRRzSwia7CO0TFWKeDMSMj6fY4I3Aq0NZIWRyilowQjFRlQ2AwU4yoIAzjrgV9mtUcqXRWKNqUsoOlsEZUnocEjI9TQHN+NeM17NbBpTFa2kTITfvbsNWvXM7qCZmBUDLHAwcglqy2F3LdXHD7e6nYo9g05aCV4hcThkTOuPQzARnxNIxu2cYAq8cU5etrkqbiCKYp8JkjVtPrjUDj6V64lwK3uFVJ4IpVQ5VZEVgp6bAjbbbagOX8Eumitj4UzsDx9Y/ED7yRmVFOpl+MMOvY1bva2ccHut8YVN/T9rHvirHHwWBVCrDEFDiUARqB4gxh8AfGMDzddhWe6tElUpIiuhxlXUMDggjIOxwQD9qAozXIs7+2WG4mmimtp5Zw8zTYWJUeOdQzHQWJK4XCnOw2qF5b4nML3hZDzeHeiZmM14ZmmTwmkRng0iOAq2nHh9PhPeuk2HL9vAztDBFE0nxskaqW7+Ygb75/NeLHle0hbXFbQRtq1akiRSGIKkggZBwWG3Zj60BSuB8EnurO8kF3c+O0t1HD+3cJH4c7GMBQd/MoBJz5SV6bVl4LxaTjEmpJJYYobQpJ4bMhF7OuHG2MmFRkZ6GQGr9b2qRghEVASWIUAAsxyxwO5JJJ7k15tbKOPV4aImti7aFC6nb4mOBux7k7mgKByzx6e9ntLdndXsVdr7SxGqaNmgiRiMZDkPMRuCAuasHOl28bcPCOy67+JG0sRqQxzEq2OqkgbH0Fb3AeXRbPcyF9clzMZXbSFwMBY0G52RRjPfJPepOe0R9OtFbQwddSg6XGQGXPRgCdxvuaArXtNupI+HSNFI8T+JbqHRsMA1xEpwR8iR881DrwL/tVrT3i793Nms5T3qbJl8Z4tXia9YGnfSGCk4JGwq+XVokq6JEV1yDpdQwypDKcHbIIBHzAr77onieJoXxNOjXpGrRnVp1ddOd8dM0BzHh3FpprfhUM08ojmuLqKWYSFHk93aYQI0qkMC+gZIILacZ3rbTiaQ/8Uimmne1tHgMRWeXxfEkQloEmVw7nXoAUsca8Har1NwO3eIwtBE0RJJjMa6MklidOMZLEnPqc1jXlq1EIg92g8EHUIvCTRq9dBGM/PGaA51xqxubewsiWM90/EYpRHJO0io7LIY4RI7M2lcKCSdzqOd624+IuvDYL+O4nmeCfxbtXZgSpPh3URhzpj8IHUqdF8PO+cm92vLtrEoWO3gRQ4kCpEigSAYDgBdmA21daxcX5fWW3uYotEDXKsryLGMkuNLMwBGptORkn09KAheVeNCR57uWfTFdXAgtEeTClIsopjVseeVxI225AWrhWhb8CgSKGLw0ZLfR4QZQ2gxjCMuRswH7w33Nb9AKUpQClanDuKRzhzG2fDkeJx3V0OGBH6/MEHvW3QClKUApSlAUj2p5ljs7QbC7u4o3O/8AZpmRht6lRVg49zHHaCMyK5WV9AKgYUnpqyRgYz+DVf8AakCi2Nxjy217FI5xnShDqTsDtkr+RU3zfwL3y0aJCuolWRj0yD6gHYrkZ+daVM2V5dyfDKm6sVV+W+v38DFHztAbp7XzB49WWIGnyLqYA5zsM9uxrG/PUQsxdmOXwmfT8K6upGrGrGnIx161AXfs9uDBHpkjFz4kzyPkgMJhpYAhc9AB07mrLdcsBuHe5jG0QUHtrXBDf6xn71zxlWd7rhp9PIsqlPAwyWd9UnrwV0346NeJ8fnWAXaWvnLvpwwA05ddSgnOckY7dxXhed4jbS3ASUxwyeGSAuW3ALL5t13G5xVeT2fXAt/7SP3oTpIr5OAkaCNRnTnI69O1WPhXKwj4f7o+CWjYOR01vkkjO+xOx+QpGVaTd1b3ohWpYGnFOMszuk9eXzPueiRjm59t1kgjIcm4WN1YAYUSnC6yW2+2akeE8fS4knRFb9g/hsxAwW3zpwSTjHcDqKptr7Obj3aVZHjM+YfCYM2lVhJIBOnI6nse1WDgfAZ7WydEaM3Ls0hY5KF2bvtnGkDt1rNOdVv4lpv/AAMTQwcYWpTvK6W+nPN3cPUlOPcfitIvFlJxkABRksxzsB9AT9q0uE84RzTeA0csEunUElUDUvXYgntvj5H0Na3MvLMt5Zxo7otxGVfUAdBcAhh6gHPXHasPDeWrh74Xl0YlZE0KkRYgnDDJLAfxNt8x6b7SlUzqy00/kip0sL1Dc5fF8XHirZbLinrdnzjvO6j3qGFJmeGN9UqKCsb6SASc52bvjbB9DWPgHNJi4UlzcF5DqZSRgscyMq9SBttWCbk66Sa88BofCvA2S5bUpbUTgAYO7MM57j0wcknJkx4SLPVH4ofVnJ048Qv1056H0qK9XM3bg/30OzLgurhBNWcoXfG1vi7rPh3EvY85QyQSz4dIosed1xqBA+AfvbnH1rWsOfopJIkaKaIT/wBk8igK/YYKscZJH5HrW5f8veNYe6lgp8NF1DcBk0kbbZGpfxVftuTbqRrNbhoRFZ40+GWLPpKkZ1AAfCv6+u28nVTVvftHPShgpxk5O2r46pW0a01bluTvFeb44bhbdY5ZpSNRWJQdK+pyR23wPl6ivfBObobqOWRBIFhJDal3OBq8qqSTt26/KqxzQ4tuJrOswgaSPDNLEzxkdPKyn4sKPLtuBvvXjkbg80lhdhWaM3Dt4chBBI041bbgE5GR88Vqqs+sy9/8EssFh1hVV2+XV33bebhbRcrlgsue43lijaKaLxyRGZAo1FTggqGLLv6jvWXjHOccExhWOWaRU1ssSg6VxnJJI7YOB6j1qtcM5AuEltJCtuvgPlyhbVIMg6mYr5m67bY++0rxPlm6W9ku7Vosyx6CJCRpOFAZcA5+FTg/OinWy6rj6f5E6GBVW0ZaZXx0zX0u+F1r3+R45t5lL8M94tneMs6gHGlh5sMDW1wLnVJJIbd0mSR41ZWkXAk8uSRvnBwxBI3xXnjfLVzccPFu8qyTllZnbyrs2cDSvYbdN8V5blSX32znymi3hWNhk5LBZAdI04Iyw7ij63Omuz+TEfwjoOEmrpzad+xZeCum+aXcW6qree0KFHkCxTSrCwWSSNQVViSMbtk7gjp2qYt0ufeZC5j930jwwAdYby51dsfF+lVaDlO9t3uFtZYlSeQP4jZ1puSQF0kHY4+3apakp6ZUcmFpULy62SvZW1aWu93bdLh+5Y+J8xiFEcQzSo6ltUSZCrgHLZI05B/Q165c5iS9iMkauqhivnAGSACcYJyN8fUGorm7gN1cQxQxSIVA/bayVMpGnGdA2B8xIGO1SvLttNHFomWBNOyLBq0hAB11985opTdS3AxOnQWGUk1nvz2Xd2+i7yu8tuYONcRt99M6RXifIkCKX8sF/wBNXiqNwJRLx6/lXdYbeCAn0ckuy/PpV5qcrxSlKAUpSgNTivC47mF4Zl1xyLpZckZH1Ugj7Vnt7dY0VEGFRQqgdlUYA/FKUBkxTFKUAxSlKAYpilKAUpSgFMUpQDFKUoD4yA9a+4pSgGKUpQCmKUoBTFKUAxSlKAjeCcAitRKIgw8aV5m1MW8741Yz0G3SpKlKA//Z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1512" name="TextovéPole 13"/>
          <p:cNvSpPr txBox="1">
            <a:spLocks noChangeArrowheads="1"/>
          </p:cNvSpPr>
          <p:nvPr/>
        </p:nvSpPr>
        <p:spPr bwMode="auto">
          <a:xfrm>
            <a:off x="5364163" y="5732463"/>
            <a:ext cx="36004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>
                <a:latin typeface="Times New Roman" pitchFamily="18" charset="0"/>
                <a:cs typeface="Times New Roman" pitchFamily="18" charset="0"/>
              </a:rPr>
              <a:t>Obr. 3.: </a:t>
            </a:r>
            <a:r>
              <a:rPr lang="cs-CZ" sz="2000">
                <a:latin typeface="Times New Roman" pitchFamily="18" charset="0"/>
                <a:cs typeface="Times New Roman" pitchFamily="18" charset="0"/>
              </a:rPr>
              <a:t>Podlahové krytiny z PVC. </a:t>
            </a:r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750" y="5084763"/>
            <a:ext cx="4176713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 descr="https://encrypted-tbn2.gstatic.com/images?q=tbn:ANd9GcTrGVJf9TqyvAfovAd3zv44gIbJm61R2zyFf3FeO3TvDP2DXjI8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48263" y="2133600"/>
            <a:ext cx="3995737" cy="338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5" name="TextovéPole 14"/>
          <p:cNvSpPr txBox="1">
            <a:spLocks noChangeArrowheads="1"/>
          </p:cNvSpPr>
          <p:nvPr/>
        </p:nvSpPr>
        <p:spPr bwMode="auto">
          <a:xfrm>
            <a:off x="179388" y="6308725"/>
            <a:ext cx="7705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i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Strukturní vzorec vinylchloridu.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388" y="1341438"/>
            <a:ext cx="871378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4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Freony jsou halogenové deriváty, které mají v molekule navázány atomy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dvou různých halogenů,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z nichž alespoň jeden musí být </a:t>
            </a:r>
            <a:r>
              <a:rPr lang="cs-CZ" sz="2400" b="1" i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fluor.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="1" i="1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179388" y="2276475"/>
            <a:ext cx="59055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4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Freony se používají jako chladicí médium do chladicích a mrazicích zařízení. </a:t>
            </a:r>
            <a:endParaRPr lang="cs-CZ" sz="24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250825" y="765175"/>
            <a:ext cx="8361363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800" b="1" i="1" dirty="0">
                <a:solidFill>
                  <a:srgbClr val="D60093"/>
                </a:solidFill>
                <a:latin typeface="Times New Roman"/>
                <a:cs typeface="Times New Roman"/>
              </a:rPr>
              <a:t>FREONY</a:t>
            </a:r>
          </a:p>
        </p:txBody>
      </p:sp>
      <p:sp>
        <p:nvSpPr>
          <p:cNvPr id="22532" name="AutoShape 2" descr="data:image/jpeg;base64,/9j/4AAQSkZJRgABAQAAAQABAAD/2wCEAAkGBhQSEBAQEBAQFRQVDxAQDxQVEA8VEBAVFBAVFBQQEhQYHSYfFxkjGRQVIC8gIycpLSwsFR4xNTAqNSYrLCkBCQoKDgwOGA8PGikkHBwpLCkpKSkvLSkpKSkpKSksKSkpKSkpKSksKSkpLC0pLCksKSkpKSkpKSkpKSksKTUuKf/AABEIAMMBAwMBIgACEQEDEQH/xAAbAAACAgMBAAAAAAAAAAAAAAAAAQUGAgMEB//EAEoQAAIBAgQCBgUJAwoEBwAAAAECAAMRBBIhMQVBBhMiUWGBMnGRobEHFCMzQlJywfAV0eEkNFNic4KSorLCdLPD8SU1Q2OT0uL/xAAZAQEAAwEBAAAAAAAAAAAAAAAAAQIDBAX/xAAqEQEAAgIBAwMDAwUAAAAAAAAAAQIDETEEEiETQVEFIjIzQuEVUmGBof/aAAwDAQACEQMRAD8AnQJlEIwJVJiOKOACZRQgOEUcAjihAcIma25HtiDg6A39VzI3CWUU6U4dUIuKbW8h8TIfphg3TB1GIt2qfPvaRNoiF8dO+0V+Ugf1qJrerb7Ln8KMfhPKRij3n9WmQxLd8556j/D2o+kx/f8A8eoVMYFF2WoB4rb85z/t+h/SAesG0pOFp3K3A1UH3XmrHCxt5SZyzra8fSqcTMvSgeYt4RyLwHF06qlctfq0B7LWvlG06xxBO8+yaRlrMcvCtSazMOmE5v2jT++B65sTEqdnU+phLRas+6upbIQMJZUQhCAjCOKAoGOKAiJjM4jAximUUAAmQiEYkhwhCA4XhCAGOKOQCQXGeI1BUyIbKBdgpHWt6vCTsg+OqM4JGtkseY7RmeT8V6colOLVQbrSAtzqE39+82HjWLdlFNkJ7kVBbzsTFj6hp02dLkgbEnLOfhvETVDsUQFcvcTz1uRpPP741t0TCXOLx1rPi1TvBxFS/wDhUiRHHMTUNFw+MWrqt0HWG/aHNiZ1UeKmsTnW5HNiTfzjPDKJ1NCl6wayn/K4icteF8X22i0+ymAfrzE3U6f5S1jhFG/1C/8Ay4r86s1thsOupojf7+II/wCZK98PYj6hjj2lD0ntl/CB3TXiySb2+JktUxGEGpw5I2ID4gfCqI3r4MHXBKdAdamII18DWmvduNaP6lj51LVgqtV0Cio4yqo1LZdthadlNKy71T5M1/fO79pqtMMuGoAWIUHrDYLy1cjaOvjnFDrlTDLcgADD0r+vMVvEVrLxct4m0zHjbjarU5sx9ao85MRcC7qgH3rGn75z4nj1d0Y9YR+Gy/C0q/Fa7G2ZmN7Xuby1aRtnMvROi2MLMyrUd0C31uQp7g3PWWSVL5PPqT4i/wDnMts7KcMbciEIS6pQgYQCIxwgKKOEBWhC0IAI4QkghaEcgEIQkggIRyASE4/6S+pP9Rk3IPpEdV/uf6zKZPxlenKM4mt6Lj+qZEcBHZq/hX85M436tvwn4GRPBE7NT8I+JnlRP2y6Z5dPDxq365yYpjT9d0i+HrqfOSyfr2TK0rwLyLxgvm9ck7yNxQ9KWhRFYlOxtz5W7pkHs62+4vffYdwmWJXs6i+ug8okUll0+wu+o2G4tOuss05UX6BL22YEZtyb7g84Vh/IRoB2wDoe489vfMq6/RDQ2AOlrZtDttMXH8g5AZxpdb87G9/yk1RZWVPYfz7vCQXEuXlJ5RanU9X7ucguJcpevKJ4X35PPqf7v+8y3Sn/ACd/U/3P+oZb7zppwzk4RXhLqiEIQFCEIBFCEAhFCBlCEIBHFCA7whFAd4XhCASC6SnWn60/1NJ2QPSjel61+J/fM8s6rK9OXFifq29RkbwcCz/hHxkliPq29Rkfwgel4gTyZnxLqnl24QbzuG05sOJ1CYrwwv8ACcOI5zsP5Tkrc5ptRx4hOyPPke6a6QGYXb7C6eyb8Uv0d9u0fhNVMdoeKjkfb3TppLPSdfL1SasdhtppfTf1TGqR8xIvf6S+4Nv3e2It9GCL7DkoGoPq1/XOYuD8zIKkDOCLAW2OjG5I/WstVFlcpNZKun2fHwld4mZYqfo1B4Hl6u6V3in5zWnKJ4Xr5Ovqf7n+8y4SofJ7TIogkEXU2uLX7Z29oltnTTzDK0THJ3heEUuqcIoXgOF4oQCEIoBCK8JAyjihJBHFCA4QigOEUIDkXxj0k/CfjJScHEkBy37j36azm6nzjl1dLOskIl1BFjsZrw+DVPRvtbUze6WNv3a+yc2LxYphSdixzeCqjuzDx7PvniR3TPbD2JpTW5hl84RWymooa17FluB3kcvOddN1IurAjvBUj2gyCwXEygIamczOWqG9u2xYC/gBTcDf6sd83VOKUn7TU2vkDlw6qwPZuodTckM6C3PNNPTtvTDWNLjD35+7+M1nhxP2h7DI/B8cC00DCqzZRmP0dydOZIv6Sa/1h42lcLjldiqhtACSQANSRa173BB5cjKWjJXZGLFLTU4OWTLnX0r+ibbTGn0cNwc6aD7rH3Xksk2qJMZrpnp6fDi/Y+gHWeeX17DN4zYvCVFI0i7WJBuAoOnrvO2P9CT6t/lHo0+ETT6O0FBGVzca5nb/AG2jHDaNMFlpUltqWKrpbcljqIuL9I6NC4Z8zj7CWLf3jsvn7JQuO9I6mI7JslPcU12PdnP2vh4TfFgy5Z3PiFMmbFijxra59H+NjEYmqEBKJTIVzftksuo8O7wlklG+Tom9QcrNyO9057fn6peJ69aRSIrHs8q95vabScIoS6pmK8IryEHeBiivAcIrwgEUcUDZCKEkF4XhCAXjihIScRhCSCcnEN1851zh4mT2beN/+05+o/Tl0dN+pCPqnXn3G/8A2kfxR7BOyrdokBqmRdLNrzOw0A5TtY87Rzw96t3Pbmu66RAx1Sx+qAtl0+dMde4gC+28fztlOopGyga5xvYhu1u1ra+A7pML4Qq4pU1qVEX8TqvxMvGTfFVJrrmUTRr6C1BWAJvlyuGFvRbq0bTb2CSHC8ZTLMAopsSDY9SpOvoi1mJ15qPjODFdJMIt9Q5sR2KV9+WYgfEyJrdLgCDQpMtjcdZVLg+tBoPIzorhvkj8ZhzWzUpPK+qP1/CY4nHU6WtWoifiYA+Q3PsnnOJ6T4ipoapUdydge7U+ZkeDzO/M8z5zXH9Pn90sr9bH7YX3GdOaS6Ukeoe83RPeM3uEr3Eek9etcF8indafZBHcT6TD1mRCiMLcgC9ybC2pJPd3nwnfj6bHTiHHfPe/MtVQR4HhtTEVUo0VLVHNlFwPEkk7AC5J5Wkjj+juKpUuuq4aslP7zIRa+2Ybr6yLeuepUOEYThj4ZUpsaleqcIrkg1GLkF6jnkoyroLbzqiGCl9CcE1GviKNQAOhdHsQRdSmzcxsdhuL8pc7yAwv/m3EdvrCeV/q6Pnb9bydmVuQzCKEhIgTFCQg4oQgEIRQCOK8IGcIXheSCELwvAIQivG0srwivCNgnBxbEqgVnYAdq1+eg0A7533lW6d1cqUDa4z1ARsfRQ6ezY3EpesXjS9L9lu5HcS6XU0chadRzodRkG39a7e6RFfpnVPoJTTyZj7zb3SIxLZ3AVd7KoAF2JOlwNLkm2nsk7gfk8xtS16S0h31XCn/AAjM3umVekx186a26rJb3RGJ45Xf0q1S3cGyr7FsJxc78+87z0bh/wAki3HzjFE6js0qYUerM5J90oWKwlq9SjTDMRWqU0UAs7ZXIAAAuTYchOiK1rxDCbzPMucSf6N9DcRjAz0eqVFbIz1HsA1g1soBY6EbCR9fgOJpqXqYXEKg1LNRqBV8Sbaec9L+SH+aV/8Aiv8AopLwq8847wc4XE1MOzhymW7BSAcyK2gN/vTlprcgAXJIA8STYT1XBcFo1+L8SNeilTImEKBwSqlqQBOXY7DcGQXyk0VXH4ZVVVHUYewVQFH8pq6ADSW0OHH9AK+HwtXE4hqaZMtqYJeoc1RU1K9lfSvz2taWvgvB04Zg/ndSiamLcKEQC7q1Q9iglrkHmxGuhG1pY+mQX5rUz2y9fhc99svzyje/hadXHqmIWi5wa02rZrKHIC2Js1rkC9u829ctAiMdjWfhVd8dTTDtUw2JRkZhbNlfqwLm5Y9g5d76Tj6ct/K+DE6D9oMTc7aIbmQnTLBJh8JmxtQ4jH1qZSmWfNToBvTejSFlVVXQG2pOluVZ6b9M2x7IBTFOlTLmmt71CWtdnI02A0ETKFg4XjUq8Sx1Wk+ZGdijC+VgFpLmGmxKmx58pYpRfk8Hbf8AC33tPR57c/XL1MbcpEULwlQXhFCA4RXheAQJhEYBHFCBnC8QhJ2k4XihIDhFC0BwvCKA5VvlAS9KjYE/SPtuNF1tz0lpvKv0+YilRIJBFVtQbHVP4QKBh6uWpTc3stSm5tuQrhiPdPWujPTRcbWrIlEoqUw4LOrM13y2IAsPbPIqzXJJ3Pvlz+Sf+cYr/h0/5sshn066SYtMY2GoV3RMtHIqZVYs6A2LgZtSe/SWZKFHg+DasympVOVar3+lxFVtcudtkvc28Lm5lQ6ZYgUuNJVf0UbA1H/CuUn3Ay+dLujpxuGFKnUUMtVaqMb5GsGFiRrYhyQfVLDo6I9JRjaBq9XkZXanUS+ZdFBuCQCQQ2x53mrobgVo1OJUaYsi8Q7A+6Goq2XyuRObhlClwfA2r1AxLNUNhY16hAAp0lOtrKBflck7yu9EOnlKimMqYpnNWti+uCpTLXulj2jZQAdNTfSW2LVwJv8Axfio59Vgj7EA/ObukvRmhUrJj8TVZaeHpA1EsMrim7VFJbcXLWtbWwA3nmmO6ZVDj6uOwuakXCrlbI11CKpVxsQct/CaOL9KcTiwBiKxKg3CKqpTB+9kUAE+uNj0jp70lw7YStQWujVX6uyIc5FqqOc5W4XQHcyoUflIxqUhSD0yQoVajUg1Ww0HavlJ8SsrCQIk7Cx+Meq7VKrs7t6TMSWPn+W04mUkgAEk6ADUnwA75LYTg1StbItl5u2i/wAfKWHh/Ako66s+xcjbwQco1sb+hXDDSUlwM7XvtdRYHLf3mWiQHBsYDXNNfsqxJ+zfsi15PTK/IIQMV5UOERMV5AZheKEB3hFCA4TEmEDtyCHViZ2gZjtrpj1YiNITOEnZpr6oR9SJneFo2aa+pERozbC0juk00ihKx0/XLQpGwINYgg/2ZOnslulZ6eZfmyZrW64Dn/RtzGo2lq2naJh5hXtfs3tyuRf3Se6DdIqWDrVqlbPZqIRQi5iWzhrakWFr6yExlHKxGltx2lbQ7aicwF9puomOlnG1xeKbEIjIpSmgDFS3YW1zlJAv5xYDpZi6KClSxVVUAsq9hgo7lzqco8BaRi4djy9ukdSiVtfnJQ6KtariKl6lR6jn7TuWNrX3Ow8BN68Eq6kBdNyGNh6zbTlMeBYdnxFNEVmY5gqj0j2SdPZPXeF4BjQxCfNrVKlOkKtg9Kk+Z7MiqxsCqbkAC508YmbROodmHHimndfneudf7eQ18A9MAtaxOljeGHos7BUUsTsACT+tRJ3pPw+rTRGq0mTNUOW65VJyknKPOaOiH85H9m/fbdJNJmYiZZ9TSlMk1pO4/hvwfRaq1s9kH+JvYunvlgwXRdKepps5GuZwSB45bW9snKnEApAzG5awGeuWuTsAqjXScWKxRa9usUWOYFGJFr2NnYaEC82iIc7TiKgUXYgD9bSA4lxYm6pcDmftHy5TPFOpBN6rNfQtkAGvdry5SMqiJEv0QY9YwsbZWJP2QbDT1mW28qnQ9CapAGmViTrvYWUay4HDGc95jadNMJmaBiNI90ps0xhAqe6KSgRzGEBwhFAcIoQJGEV4XnO2O8UV4wIBHaELwCF4iYE6QC8rfT2nmwyX/p0/0PLGXnDxfhQxNI0s2U3DobXAIvuO7Uy1eYRPDyU0l7hHJ3ifRLEUdXVMt7B1a6km5AtuNuYnGnChzb2C3xnSycE5cYdvP4yxJw1OYv6yZH9IqQApZQAL1BoP7OSH0MxyUcfhqtVgqK7B2OyhqbLc+ZE9Pbj+EZixx2BJJvq1ZdbgnQNsdfaJ4xTUsQo3JCjxJNgPaZLDo3V0y5GuF2Yi2ZiBe4Glhe9tBbnpNKX7ULd8o/HaNehhUp4ijVdars4pZsqr1YAvfbXSVLgz2qi3d466roe/lOXGYBqTBXtfKG0N7XJBB7iGDD1junTwkfSD1H8pE23KV5NK/wD6b2AvqmI1uLAnMwANweQ20mnHYUHcAWtb6hDbNrmBcnQAW056zUKdQX+jwwtdrk4e+3i1zqb2jbEuBmFSmCDsgphjzv2Rbv3M0Q46lWmBdaJ8Czsfs7aADneamWnbraytZrinTpladwpsWLkHKLggAC5IPdHicQzaszHuuST5X9UmsKopjrGKqAmGVGNTDBrLTDMVJDOO01+yuvfCXP0VpBcQ2UnKVLLmAzFSt7H1E27tJcJUOBVx88Co2Zerqa2bX0iPT1IGbcy4CcWX8mleDAhaGaGaZpBWYGmO6ZXivGxrNAd0wOGE3mBEd0mnL818ZgcMZ2ARx3ydrg6k90J32hJ75NMDACZWjtKJK0RaMiYkQAtMc0eWYlYGJaDPERMLSAy0wbFinZmYAXy3Po3OwJ5azKcPGD9FbTVl8/CTFteTW/DZ0qqZsKTbaugB5HRrEeGspamSlPDZkyh3VTY5bkpcHQ5Sd5qbhDcip9olq9VinmdInFaHGsiOkp0peup8Elh/ZtQfZv6ish+kHDarCnlpVGsXvlRmtou9r902jLSeJhSazDlwuGomgKj0DmFPEVezWrDrkoU7HMD6Iaow9G1hTcDcW7uL8OFIVFWpXLrSGJVzXYjI2P8Am4osunaFw2a+rAi0haQxCMjBawKKVS9N+yrZiyWIsQS7XBBvmMzqYzEMjU3aqVZzUYFNWYtmJLWzWza2va+tpfuhGkjR4GHpq5xPbamjqppVG1qLVempfN/7TXNvtDe8a0VTGVFQWVajhQTqAG01PxnDRrVrKB1tgECgKdAgYJy5Co/+Kd2Awddquc0qzMbknq6hJNhre0tF6mlpGIUlrOLkt9uja5WwPZp3y7a25eub2oBgfHML5sSwUspsPRA7gBfnsZow/B8a98tHFHMbsMrqG0G97A8p2UeiGMqZyabWX0s9WnoQPWZfvr8o1KD4jbOcoA0sQEKgEaWsSe4TX9CyDrDUR1v2lUOaq30BuRlYDQcrAaSVw3Rp363M9NBTTO/pMSLgWFt95Gfs4ZSxYm2+wv5TC3VY492kY7S3cArlsZntYZHAA2VQgVVHkBLgKsqnASFrAAbhgPZ/CWe8w9SL/ct29vht62ZCtNAEyCxI3dZMlaaws2KukhDNTBwTEI7QEBMrRQMhIvCLLCA7xTLLMgkDXljyzK0doGIA8Y/KO8VpKGsrF1c3BY8srpLQaE5OJYDPTKgjcEXGkkTNVYaRMeD3Vj5iybhrd9sy+0fnM6Y7iD5/vtJ1V8o3pKfSCn8QB9l5w2xxLaLTCFyHuPumOQ9xPkTJlsIn3B7x8JqODT+t/jf3AkyvpQnvRC0WJFlbyVv3RLSe57L8/sv+6Sb8OQndv8n/ANZlT4cg5t7f/wAx6aO9x8PVxfsvy5P+6S2BRs18r+lf0W/dHh8ENctSpp4qPis7cNhze3W1d7emo94W80riRNk9w6oQ2Yo1rH7LcwttfKb6at1WIGQguWKXsBqthqdpHYfhlzbPVOn9PXtoByBm6hwemVqMUW6XAzZnvoTrczrrXTKVYo4c0nqCrUo2qUzTZetu24IICg7ESGxvBAfq+sI5XUIo821MtuHGrkKqhULWVVXmABp4mRdV73N9eWu05+yI8Q0i06RPCeCZHDE3Ovf+jJnqZhQ9ITqtN6R4UnlpFOZhJsA/XOAE0VYBYwB3TO3dFARExmRgBIGIEyCxiIwC8IrRyRmdIDWEJEkFA84oSEnaMCEJZAMDFCAwJjV2hCRI5H02jvCE5rtIBmIEISsJNBNmX84oSUSyoc/1znVhTr5whNIQsPDz2/I/ATqw22I9Z/0whN6KSq1GqQatj9nXb7wkUTvCExheOGWG9ITvEITWFZMTG8IQg+flEohCARwhAxaCwhAcIQgf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2533" name="AutoShape 4" descr="data:image/jpeg;base64,/9j/4AAQSkZJRgABAQAAAQABAAD/2wCEAAkGBhQSEBAQEBAQFRQVDxAQDxQVEA8VEBAVFBAVFBQQEhQYHSYfFxkjGRQVIC8gIycpLSwsFR4xNTAqNSYrLCkBCQoKDgwOGA8PGikkHBwpLCkpKSkvLSkpKSkpKSksKSkpKSkpKSksKSkpLC0pLCksKSkpKSkpKSkpKSksKTUuKf/AABEIAMMBAwMBIgACEQEDEQH/xAAbAAACAgMBAAAAAAAAAAAAAAAAAQUGAgMEB//EAEoQAAIBAgQCBgUJAwoEBwAAAAECAAMRBBIhMQVBBhMiUWGBMnGRobEHFCMzQlJywfAV0eEkNFNic4KSorLCdLPD8SU1Q2OT0uL/xAAZAQEAAwEBAAAAAAAAAAAAAAAAAQIDBAX/xAAqEQEAAgIBAwMDAwUAAAAAAAAAAQIDETEEEiETQVEFIjIzQuEVUmGBof/aAAwDAQACEQMRAD8AnQJlEIwJVJiOKOACZRQgOEUcAjihAcIma25HtiDg6A39VzI3CWUU6U4dUIuKbW8h8TIfphg3TB1GIt2qfPvaRNoiF8dO+0V+Ugf1qJrerb7Ln8KMfhPKRij3n9WmQxLd8556j/D2o+kx/f8A8eoVMYFF2WoB4rb85z/t+h/SAesG0pOFp3K3A1UH3XmrHCxt5SZyzra8fSqcTMvSgeYt4RyLwHF06qlctfq0B7LWvlG06xxBO8+yaRlrMcvCtSazMOmE5v2jT++B65sTEqdnU+phLRas+6upbIQMJZUQhCAjCOKAoGOKAiJjM4jAximUUAAmQiEYkhwhCA4XhCAGOKOQCQXGeI1BUyIbKBdgpHWt6vCTsg+OqM4JGtkseY7RmeT8V6colOLVQbrSAtzqE39+82HjWLdlFNkJ7kVBbzsTFj6hp02dLkgbEnLOfhvETVDsUQFcvcTz1uRpPP741t0TCXOLx1rPi1TvBxFS/wDhUiRHHMTUNFw+MWrqt0HWG/aHNiZ1UeKmsTnW5HNiTfzjPDKJ1NCl6wayn/K4icteF8X22i0+ymAfrzE3U6f5S1jhFG/1C/8Ay4r86s1thsOupojf7+II/wCZK98PYj6hjj2lD0ntl/CB3TXiySb2+JktUxGEGpw5I2ID4gfCqI3r4MHXBKdAdamII18DWmvduNaP6lj51LVgqtV0Cio4yqo1LZdthadlNKy71T5M1/fO79pqtMMuGoAWIUHrDYLy1cjaOvjnFDrlTDLcgADD0r+vMVvEVrLxct4m0zHjbjarU5sx9ao85MRcC7qgH3rGn75z4nj1d0Y9YR+Gy/C0q/Fa7G2ZmN7Xuby1aRtnMvROi2MLMyrUd0C31uQp7g3PWWSVL5PPqT4i/wDnMts7KcMbciEIS6pQgYQCIxwgKKOEBWhC0IAI4QkghaEcgEIQkggIRyASE4/6S+pP9Rk3IPpEdV/uf6zKZPxlenKM4mt6Lj+qZEcBHZq/hX85M436tvwn4GRPBE7NT8I+JnlRP2y6Z5dPDxq365yYpjT9d0i+HrqfOSyfr2TK0rwLyLxgvm9ck7yNxQ9KWhRFYlOxtz5W7pkHs62+4vffYdwmWJXs6i+ug8okUll0+wu+o2G4tOuss05UX6BL22YEZtyb7g84Vh/IRoB2wDoe489vfMq6/RDQ2AOlrZtDttMXH8g5AZxpdb87G9/yk1RZWVPYfz7vCQXEuXlJ5RanU9X7ucguJcpevKJ4X35PPqf7v+8y3Sn/ACd/U/3P+oZb7zppwzk4RXhLqiEIQFCEIBFCEAhFCBlCEIBHFCA7whFAd4XhCASC6SnWn60/1NJ2QPSjel61+J/fM8s6rK9OXFifq29RkbwcCz/hHxkliPq29Rkfwgel4gTyZnxLqnl24QbzuG05sOJ1CYrwwv8ACcOI5zsP5Tkrc5ptRx4hOyPPke6a6QGYXb7C6eyb8Uv0d9u0fhNVMdoeKjkfb3TppLPSdfL1SasdhtppfTf1TGqR8xIvf6S+4Nv3e2It9GCL7DkoGoPq1/XOYuD8zIKkDOCLAW2OjG5I/WstVFlcpNZKun2fHwld4mZYqfo1B4Hl6u6V3in5zWnKJ4Xr5Ovqf7n+8y4SofJ7TIogkEXU2uLX7Z29oltnTTzDK0THJ3heEUuqcIoXgOF4oQCEIoBCK8JAyjihJBHFCA4QigOEUIDkXxj0k/CfjJScHEkBy37j36azm6nzjl1dLOskIl1BFjsZrw+DVPRvtbUze6WNv3a+yc2LxYphSdixzeCqjuzDx7PvniR3TPbD2JpTW5hl84RWymooa17FluB3kcvOddN1IurAjvBUj2gyCwXEygIamczOWqG9u2xYC/gBTcDf6sd83VOKUn7TU2vkDlw6qwPZuodTckM6C3PNNPTtvTDWNLjD35+7+M1nhxP2h7DI/B8cC00DCqzZRmP0dydOZIv6Sa/1h42lcLjldiqhtACSQANSRa173BB5cjKWjJXZGLFLTU4OWTLnX0r+ibbTGn0cNwc6aD7rH3Xksk2qJMZrpnp6fDi/Y+gHWeeX17DN4zYvCVFI0i7WJBuAoOnrvO2P9CT6t/lHo0+ETT6O0FBGVzca5nb/AG2jHDaNMFlpUltqWKrpbcljqIuL9I6NC4Z8zj7CWLf3jsvn7JQuO9I6mI7JslPcU12PdnP2vh4TfFgy5Z3PiFMmbFijxra59H+NjEYmqEBKJTIVzftksuo8O7wlklG+Tom9QcrNyO9057fn6peJ69aRSIrHs8q95vabScIoS6pmK8IryEHeBiivAcIrwgEUcUDZCKEkF4XhCAXjihIScRhCSCcnEN1851zh4mT2beN/+05+o/Tl0dN+pCPqnXn3G/8A2kfxR7BOyrdokBqmRdLNrzOw0A5TtY87Rzw96t3Pbmu66RAx1Sx+qAtl0+dMde4gC+28fztlOopGyga5xvYhu1u1ra+A7pML4Qq4pU1qVEX8TqvxMvGTfFVJrrmUTRr6C1BWAJvlyuGFvRbq0bTb2CSHC8ZTLMAopsSDY9SpOvoi1mJ15qPjODFdJMIt9Q5sR2KV9+WYgfEyJrdLgCDQpMtjcdZVLg+tBoPIzorhvkj8ZhzWzUpPK+qP1/CY4nHU6WtWoifiYA+Q3PsnnOJ6T4ipoapUdydge7U+ZkeDzO/M8z5zXH9Pn90sr9bH7YX3GdOaS6Ukeoe83RPeM3uEr3Eek9etcF8indafZBHcT6TD1mRCiMLcgC9ybC2pJPd3nwnfj6bHTiHHfPe/MtVQR4HhtTEVUo0VLVHNlFwPEkk7AC5J5Wkjj+juKpUuuq4aslP7zIRa+2Ybr6yLeuepUOEYThj4ZUpsaleqcIrkg1GLkF6jnkoyroLbzqiGCl9CcE1GviKNQAOhdHsQRdSmzcxsdhuL8pc7yAwv/m3EdvrCeV/q6Pnb9bydmVuQzCKEhIgTFCQg4oQgEIRQCOK8IGcIXheSCELwvAIQivG0srwivCNgnBxbEqgVnYAdq1+eg0A7533lW6d1cqUDa4z1ARsfRQ6ezY3EpesXjS9L9lu5HcS6XU0chadRzodRkG39a7e6RFfpnVPoJTTyZj7zb3SIxLZ3AVd7KoAF2JOlwNLkm2nsk7gfk8xtS16S0h31XCn/AAjM3umVekx186a26rJb3RGJ45Xf0q1S3cGyr7FsJxc78+87z0bh/wAki3HzjFE6js0qYUerM5J90oWKwlq9SjTDMRWqU0UAs7ZXIAAAuTYchOiK1rxDCbzPMucSf6N9DcRjAz0eqVFbIz1HsA1g1soBY6EbCR9fgOJpqXqYXEKg1LNRqBV8Sbaec9L+SH+aV/8Aiv8AopLwq8847wc4XE1MOzhymW7BSAcyK2gN/vTlprcgAXJIA8STYT1XBcFo1+L8SNeilTImEKBwSqlqQBOXY7DcGQXyk0VXH4ZVVVHUYewVQFH8pq6ADSW0OHH9AK+HwtXE4hqaZMtqYJeoc1RU1K9lfSvz2taWvgvB04Zg/ndSiamLcKEQC7q1Q9iglrkHmxGuhG1pY+mQX5rUz2y9fhc99svzyje/hadXHqmIWi5wa02rZrKHIC2Js1rkC9u829ctAiMdjWfhVd8dTTDtUw2JRkZhbNlfqwLm5Y9g5d76Tj6ct/K+DE6D9oMTc7aIbmQnTLBJh8JmxtQ4jH1qZSmWfNToBvTejSFlVVXQG2pOluVZ6b9M2x7IBTFOlTLmmt71CWtdnI02A0ETKFg4XjUq8Sx1Wk+ZGdijC+VgFpLmGmxKmx58pYpRfk8Hbf8AC33tPR57c/XL1MbcpEULwlQXhFCA4RXheAQJhEYBHFCBnC8QhJ2k4XihIDhFC0BwvCKA5VvlAS9KjYE/SPtuNF1tz0lpvKv0+YilRIJBFVtQbHVP4QKBh6uWpTc3stSm5tuQrhiPdPWujPTRcbWrIlEoqUw4LOrM13y2IAsPbPIqzXJJ3Pvlz+Sf+cYr/h0/5sshn066SYtMY2GoV3RMtHIqZVYs6A2LgZtSe/SWZKFHg+DasympVOVar3+lxFVtcudtkvc28Lm5lQ6ZYgUuNJVf0UbA1H/CuUn3Ay+dLujpxuGFKnUUMtVaqMb5GsGFiRrYhyQfVLDo6I9JRjaBq9XkZXanUS+ZdFBuCQCQQ2x53mrobgVo1OJUaYsi8Q7A+6Goq2XyuRObhlClwfA2r1AxLNUNhY16hAAp0lOtrKBflck7yu9EOnlKimMqYpnNWti+uCpTLXulj2jZQAdNTfSW2LVwJv8Axfio59Vgj7EA/ObukvRmhUrJj8TVZaeHpA1EsMrim7VFJbcXLWtbWwA3nmmO6ZVDj6uOwuakXCrlbI11CKpVxsQct/CaOL9KcTiwBiKxKg3CKqpTB+9kUAE+uNj0jp70lw7YStQWujVX6uyIc5FqqOc5W4XQHcyoUflIxqUhSD0yQoVajUg1Ww0HavlJ8SsrCQIk7Cx+Meq7VKrs7t6TMSWPn+W04mUkgAEk6ADUnwA75LYTg1StbItl5u2i/wAfKWHh/Ako66s+xcjbwQco1sb+hXDDSUlwM7XvtdRYHLf3mWiQHBsYDXNNfsqxJ+zfsi15PTK/IIQMV5UOERMV5AZheKEB3hFCA4TEmEDtyCHViZ2gZjtrpj1YiNITOEnZpr6oR9SJneFo2aa+pERozbC0juk00ihKx0/XLQpGwINYgg/2ZOnslulZ6eZfmyZrW64Dn/RtzGo2lq2naJh5hXtfs3tyuRf3Se6DdIqWDrVqlbPZqIRQi5iWzhrakWFr6yExlHKxGltx2lbQ7aicwF9puomOlnG1xeKbEIjIpSmgDFS3YW1zlJAv5xYDpZi6KClSxVVUAsq9hgo7lzqco8BaRi4djy9ukdSiVtfnJQ6KtariKl6lR6jn7TuWNrX3Ow8BN68Eq6kBdNyGNh6zbTlMeBYdnxFNEVmY5gqj0j2SdPZPXeF4BjQxCfNrVKlOkKtg9Kk+Z7MiqxsCqbkAC508YmbROodmHHimndfneudf7eQ18A9MAtaxOljeGHos7BUUsTsACT+tRJ3pPw+rTRGq0mTNUOW65VJyknKPOaOiH85H9m/fbdJNJmYiZZ9TSlMk1pO4/hvwfRaq1s9kH+JvYunvlgwXRdKepps5GuZwSB45bW9snKnEApAzG5awGeuWuTsAqjXScWKxRa9usUWOYFGJFr2NnYaEC82iIc7TiKgUXYgD9bSA4lxYm6pcDmftHy5TPFOpBN6rNfQtkAGvdry5SMqiJEv0QY9YwsbZWJP2QbDT1mW28qnQ9CapAGmViTrvYWUay4HDGc95jadNMJmaBiNI90ps0xhAqe6KSgRzGEBwhFAcIoQJGEV4XnO2O8UV4wIBHaELwCF4iYE6QC8rfT2nmwyX/p0/0PLGXnDxfhQxNI0s2U3DobXAIvuO7Uy1eYRPDyU0l7hHJ3ifRLEUdXVMt7B1a6km5AtuNuYnGnChzb2C3xnSycE5cYdvP4yxJw1OYv6yZH9IqQApZQAL1BoP7OSH0MxyUcfhqtVgqK7B2OyhqbLc+ZE9Pbj+EZixx2BJJvq1ZdbgnQNsdfaJ4xTUsQo3JCjxJNgPaZLDo3V0y5GuF2Yi2ZiBe4Glhe9tBbnpNKX7ULd8o/HaNehhUp4ijVdars4pZsqr1YAvfbXSVLgz2qi3d466roe/lOXGYBqTBXtfKG0N7XJBB7iGDD1junTwkfSD1H8pE23KV5NK/wD6b2AvqmI1uLAnMwANweQ20mnHYUHcAWtb6hDbNrmBcnQAW056zUKdQX+jwwtdrk4e+3i1zqb2jbEuBmFSmCDsgphjzv2Rbv3M0Q46lWmBdaJ8Czsfs7aADneamWnbraytZrinTpladwpsWLkHKLggAC5IPdHicQzaszHuuST5X9UmsKopjrGKqAmGVGNTDBrLTDMVJDOO01+yuvfCXP0VpBcQ2UnKVLLmAzFSt7H1E27tJcJUOBVx88Co2Zerqa2bX0iPT1IGbcy4CcWX8mleDAhaGaGaZpBWYGmO6ZXivGxrNAd0wOGE3mBEd0mnL818ZgcMZ2ARx3ydrg6k90J32hJ75NMDACZWjtKJK0RaMiYkQAtMc0eWYlYGJaDPERMLSAy0wbFinZmYAXy3Po3OwJ5azKcPGD9FbTVl8/CTFteTW/DZ0qqZsKTbaugB5HRrEeGspamSlPDZkyh3VTY5bkpcHQ5Sd5qbhDcip9olq9VinmdInFaHGsiOkp0peup8Elh/ZtQfZv6ish+kHDarCnlpVGsXvlRmtou9r902jLSeJhSazDlwuGomgKj0DmFPEVezWrDrkoU7HMD6Iaow9G1hTcDcW7uL8OFIVFWpXLrSGJVzXYjI2P8Am4osunaFw2a+rAi0haQxCMjBawKKVS9N+yrZiyWIsQS7XBBvmMzqYzEMjU3aqVZzUYFNWYtmJLWzWza2va+tpfuhGkjR4GHpq5xPbamjqppVG1qLVempfN/7TXNvtDe8a0VTGVFQWVajhQTqAG01PxnDRrVrKB1tgECgKdAgYJy5Co/+Kd2Awddquc0qzMbknq6hJNhre0tF6mlpGIUlrOLkt9uja5WwPZp3y7a25eub2oBgfHML5sSwUspsPRA7gBfnsZow/B8a98tHFHMbsMrqG0G97A8p2UeiGMqZyabWX0s9WnoQPWZfvr8o1KD4jbOcoA0sQEKgEaWsSe4TX9CyDrDUR1v2lUOaq30BuRlYDQcrAaSVw3Rp363M9NBTTO/pMSLgWFt95Gfs4ZSxYm2+wv5TC3VY492kY7S3cArlsZntYZHAA2VQgVVHkBLgKsqnASFrAAbhgPZ/CWe8w9SL/ct29vht62ZCtNAEyCxI3dZMlaaws2KukhDNTBwTEI7QEBMrRQMhIvCLLCA7xTLLMgkDXljyzK0doGIA8Y/KO8VpKGsrF1c3BY8srpLQaE5OJYDPTKgjcEXGkkTNVYaRMeD3Vj5iybhrd9sy+0fnM6Y7iD5/vtJ1V8o3pKfSCn8QB9l5w2xxLaLTCFyHuPumOQ9xPkTJlsIn3B7x8JqODT+t/jf3AkyvpQnvRC0WJFlbyVv3RLSe57L8/sv+6Sb8OQndv8n/ANZlT4cg5t7f/wAx6aO9x8PVxfsvy5P+6S2BRs18r+lf0W/dHh8ENctSpp4qPis7cNhze3W1d7emo94W80riRNk9w6oQ2Yo1rH7LcwttfKb6at1WIGQguWKXsBqthqdpHYfhlzbPVOn9PXtoByBm6hwemVqMUW6XAzZnvoTrczrrXTKVYo4c0nqCrUo2qUzTZetu24IICg7ESGxvBAfq+sI5XUIo821MtuHGrkKqhULWVVXmABp4mRdV73N9eWu05+yI8Q0i06RPCeCZHDE3Ovf+jJnqZhQ9ITqtN6R4UnlpFOZhJsA/XOAE0VYBYwB3TO3dFARExmRgBIGIEyCxiIwC8IrRyRmdIDWEJEkFA84oSEnaMCEJZAMDFCAwJjV2hCRI5H02jvCE5rtIBmIEISsJNBNmX84oSUSyoc/1znVhTr5whNIQsPDz2/I/ATqw22I9Z/0whN6KSq1GqQatj9nXb7wkUTvCExheOGWG9ITvEITWFZMTG8IQg+flEohCARwhAxaCwhAcIQgf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2534" name="AutoShape 8" descr="data:image/jpeg;base64,/9j/4AAQSkZJRgABAQAAAQABAAD/2wCEAAkGBhQSERQUExQWFRUUFxoXGRYXFx0cHhkXGBkXGBYdGBgXHCYhGR0jGhoXIC8gJCcpLiwsFx4xNTAqNSYrLCwBCQoKDgwOGg8PGikkHyUsLCk1KiwtLDIwLy4pLi0sLC00LCwuLSwyKikpKSwqLCksLSwqKSwqKSosKTAvKSwvLP/AABEIANYA7AMBIgACEQEDEQH/xAAcAAEAAgMBAQEAAAAAAAAAAAAABQYDBAcCAQj/xABFEAACAQMCBAMHAQUGAwYHAAABAgMABBESIQUGMUETIlEHFDJhcYGRoSNCUmKxM1NygpLBFSThJURzo7LRFhc0g6Lw8f/EABsBAQACAwEBAAAAAAAAAAAAAAADBQECBAYH/8QANxEAAgECBAIIBAUDBQAAAAAAAAECAxEEEiExQVEFE2FxgZGh8CIywdEUQmKx4QYj8VJjcoLS/9oADAMBAAIRAxEAPwDuFKUoBSlKAUpSgFK1LjiKrLHF1kkDEAdlTGpj6AZUfVgK26AUpSgFKUoBSleXcAZJwB1J7UB6pUVNzXaJs1zCP/uKf6GkPNdo5wtzCT/4ij+prTPHmib8PVtfI/JkrSsMN2j/AAurZ/hYH+hrNW5E01uKUpQwKV8ZsAn0rDZXqTRrJGwdHGVYdCKA+wXqOXCOrGNtLgEEq2M4YDocEHB9azVSuPL7lxK3ukGI7xha3O372D7vIe2Q3kyezGrrQwKUpQyKUpQClKUApSlAKUpQCvhNfarftB4g8VjIsX9rOVt498YedhGDn5BiftQGtyJN70Z787+PI0cJ/htoWZEA221P4jn/ABD0qx33EFj0LtrkbQi7+ZsE9hsAAST2ArzwjhiW0EUEYwkSKi/RQB+T1+9QdhJ71xOaTOY7JfAX/wAeQK85/wAqeGv3ahgtFYYbxHZ0V1Zo8B1DAlSRkagDlcjfeofnjmL3GxnuAMuq4jHXMjkJGMd/MQSPQGsXIvKwsbYBvNcSnxbiQ9Xmfdsn0BJA/wCpoZLHWK5ukjUu7KiruWYgAfUnYVS+e/aQtlqjiw0qjLs3wxgjI2HxNjG3zH0rj9zc3XFGM1w7vGpykZ2GOxKjYfQD/rA6yvlim32FlT6Om4qdSSintd202u+S5cXwTOkc0+3CFCYrFTcydNYB0L9Dtq+vT61zri/MPEbw5mlVF7L8WPoo8n6ZrfteCYXzYjQDONth/QfesJ4pbqD4SPcEd1HlB+bthfxmtlg8TWWaaUI/q/8AP3XidSx/RuCfV05Sqz/21x/5/Z+BDx8Gdvinlf5L5R+Fr03LgHecfPW1TdtxK9lH7G1XA+byY9P7JKTXnEI/jig+h8SMkfLxcD1reGBw8tFiNeyKt5XNavS+Lpu7wOn6pyb87OxADhbpvHM4Po+GH9Mirdyf7V7izYQ3Y1x9Ac9v5Hbp/hY49MVGji8LsqzRvA77AsPKT8pB5W+9YOJcNxlHGpT+v/sa5cRhK2E/uXUo/wCpbrvX38ywwWOwfS16Ci4VN8kndPnlfZzjZrk0foThHGorqMSQuGU9fVT6MOxr3xW7aKCWREMjRxu6xjq7KpIUfMkY+9cD9l3FpbXiUVtqJWQ6R/NGc7N6lDv9jX6HqelUzq5RY3DLD1Mq8nunxT+/FWZBcl80rxGyiuVXSXyGTOdDqSrDP2yPkRUZygzW13dWDEFExc2+2CIpnfWm3ZJM4/xfSo7kKEW3FeLWiEiINDcKnZWmUmTH18n4rc5lj0cZ4XKo3kFzA5HdRH4ig/IMCalOElOf+AteWE8SAGTAePP94hDL/TH3re5a40Lu1inAxrXzL10uCVkXPfDhhnvipM1S/ZyPDk4jb76Yb12QEYASYBwBv0zqP3oOJdKUpQyKUpQClKUApSlAKUpQCqjzrEHu+FJkf/WGTTjc+HBK2fscf6hVuqmcytjjPCcnYreYH83gpv8AjNAXOqZ7J312BmIw9xcXEr/NjM6/0VR9quRqk+xx/wDsqNcjySzrt2xNIcH8/qKA++0W0aWfhaEAw++qZMjuqsY8/LOofcVdc1Ac48tPeLb+HII2guYpwSuc+GdwPQ4P+3ep/FAfmDmO6a5vAr762eaQHv5jpH0ztirfw2ILEgHpn81SuO3CjjNyU2i8aWFfQFT0H+bt86uXCp9UY9V2/HT9Kn6ESp4pwlvl0776nV/VE3iejVXpq0esSfYlG0fDfxZXOKXpuZmTP7GFtOP7yQdSfVVzjHer/wAA4Pa2VpHe3o168CGELq65KhIx8TkDOOgFUDhsf/KgdJIZJI5B6MWJz9Nx+at3Nl0HlsbkHFp7t4CNsFhuM+ZX7KSuACf4fvUNSEq2OarS0dmuVn9tu8mhVhhOhoSwkbO8lJ8brt3+Ja6cCSbnvily5WytooVAB0tmR1H84XCJn+HP5rWuecOMW7BLhbaQMD5JoXj1b7hWUlCfrmq/NA+hY5JNEOvxNSyeGS5GAxYEEkDpnYZPrUnw3jZbgrwzu07m4K2zN5maJSh1gkklQ3ioGzv0G1ZqOVOGacLcLPf2+e1+BBSoUauIVGlUz3SeeL0V+atpa13Fu9uJ84xa2vErGaeKD3eaBgLm37Lq2DKOnqQwAzhsiqzwi6Z4JIZd5bYgZ9UPwHPfy/7VtQ3/AIV1dLk5ms0R1HQy+JGVJ9CEB/PzqOth/wAzeEfCqxRf5gFz+NJpZUuuh+XLt4N+eiJaTnW/CVW/j6zSXNJxT14rVrufYe+GXfhcUsHzgiQ/qNIH3Jx96/SFjdiRAw79vQ9xX5en4M937xImVWziLasdZBhtK/PSCfxXd/Z1xrx4I2PWWJZMfzYGv9f6VXYZuEYp++KO/pa1XEVZx4PfnZJP1RrcnkNxnjLdSptUz2wIm2+u1e+Zx4vGuFxDrCtxcN8l0CNfnu1XKGzRGdlRVaQguyqAWIGAWIGWIG29UzlWdbjjHE518ywrBao/YFQzzKD02fGa7yhLzVN5Tl1cU4vvnD2y99sQttv6egq4uwAJJwB1PoKp3szTXFc3ZG95dSyj5RqRHGMnqPKSCNvNQFypSlDIpSlAKUpQClKUApSlAKpftJh8MWl8M/8AI3Cu+P7mX9nNgfQqfsaulQfO3BWu7C4t0xrkjIXUcDUCGXfBxuBv2oCbBqC5N5TXh8DQrK8qtK8gL4yNeNtuvTOe5JqXsFYRIH+MIobfPmwNW/ffO9Z6AV8dsDJ7b15lkCqWPQDJ+1co41ztfXjXKWZjitoEdWlK6zI+kllQ5wMDbUO/4rSU1Hc3jTlLYrHKnAY76wnEgx4l1K6OOoPkwV/GPtWkLS84ex8SNriH+OMZYY6Ejv8AfFWf2arjhlv89Z/8162eZOG3Eo0+9RWtu2Azk4kI7hSSAM7Dr3+1cVOrOnXzweqZb1IQnhOqqK6kkvr6Py4FMkvIZ2MttKqyEaXR1OlwOgkAGQR2Yb16g49LAWCxuuoYbwZFeNx/MkmM/Rgau3/AuG3BA/YzyadGoOryMAMblDqZsD4utRlx7NYcnw5biH+QPqA+gcEj89q6sRjnVd5xjfuf73/axBgMHTw6ywnPLyUotP8A6uNn43KRLHAesE7Y3C4AVSTkhVLaQPpt6VlXi0qDKRRwgDGqZtRAxjAC4CgVa29min/vdx+U/qFr3bezG2DZbMhz1kJb/fH6VpSqqTzZoxa42k34XuT11CEHBU6k091eEU+/KlddhR+HyvI5EGqWVz552GFB9c/Lso/WrTFyVIYEgik8PDapJGU5YkYJA9f6ADepriwk4bPFNErG0ZPClWMEmNtWVkUKNgehxjpj0qfs7xJo1kjYOjjKsO4qSeJhRpyhBOWbeT+xxxo1sTWhUqSUFT2hHgu/x39TQtOAxwWjW8YIXQ4JPViykMzHuT/sB2rH7GJS1pa/ymVfsGkqVuXwjn0Vj+ATUF7CuIxPAkfiDxI/EZ1J3Bdzp69cgjcVwUry819Ttr2jp+l/Q7DWpwzhENuhSCNY1LM5CjGWY5Yn1J/2A6AVt0q0KQq/tI4o0Vi6R7y3JW2iAOCXmOjbcbhSx+1TnCOGLbwRQJ8MSKg+igDJx3OM/evl3waKWWKZ11PASYzk4UsNJOM4JwTjPTJrdoBSlKAUpSgFKUoBSlKAUpSgFKUoBSlKA17+EvG6jqRtXHuXWNhJNw+7QqrmSSObICur41qcnZhnttufkT2mo7jXL1vdx+HcRJKvow3HzVhup+YIqKdPMTU6uQ4/7OJjHHPZv8VpKwB/ijZmwR6+YN+RWbmXhcK3ZuJ7WW7gliWPyEmS0ZB8Uag4dWJ1b7gg/Q6L8Kj4XxWFY1KQ3CNCdyR4gYack53JC/6vrVlm4kxPl2HY96ratdUJZuftlvSwrxVPq3w9r0KXDbcEjScrLdSykYRTEyyK+MppIAA8+Mn5D73vl28newtVutRnRW1M/wARBY+GGPXITTnO+eu+a1ouIMDkgH54wfyK2xxaENGruFMp0qD3b0+We2ep2rVYqNZZIIR6O/CPPJm3Ufx28kjNrFDoEt27qjS5EalBkBiN9TMQoA9R1yKyy8WiFyLfUfEKFxttgYzv6jI/NZ7u3EkbRtnSw7dQcYyvofnWYWjL40b1c04f23ZlIv8A2iXlpO0F5Zhl1FPKrLqXfJBcsrgrvj59aunDeJQ3FvHLBsjDyjTpwBlSNPbSQR9q0LyS+SLQt+MBNAMtuJJTknJ8Qt1wcZO2wrHy4iW1vDbLkrEGAdsZLOxdiQOgycAb49T1ratUpRVs2vvyOfB0MTmbmnbmYuer/wAKylA3eUCFF7s0nlwP8ur8VX+N8CHDm4bJFhZg6QSYH9qH/tNXqc6uv8Q9BWxzbeySXtvHbw+8NasJ3TOkBj8ALHYHo32Pzqx8v8iXd3PHdcRKKI8NDChyEJ31fzN0xnONj8qlpReVWNa1ROTb7Ff1OhcAuGeLLHOGIB9QMdakqxwQBFCqMAdqyV3wTUUmVlSSlJtIUpStjQUpSgFKUoBSlKAUpSgFKUoBSlKAUpSgFKUoDnPtJ5WF0GQnQxIkjcfuuNv/AO49apHCeNuJPdrtfDuF6H92UD95D6kb479u4Hc+IcOWZcN26EdRXLPavwHRbIpVJJJJUjiPRlZmGSO/T0z2PaqzE4dSupbc+V/oW2GxqpLMnZrRrg19zxW3w6BWYllB04IJAODkHbPToD9hVWNxPw9sXKtc2vadMl4/k4JyR8yfuelW7gnFoLhM28iuPReoP8ynzA/UVWU8LKEs6d1zRcPH0q8Mq37SJ5x5pFlo0xq0s3lVm2UKpGdT9dtWwz3J270riF9JcNokuJbqRjhbe3yqZx+8VGMDqT1rrk/CRKumRFZT2Zc/oRWi9xY2mQ0sEJPUakUkjfcDzH71YQvwXv3yOGbjrma9+NvMr3K/Lc9vaqsramyW0atXhqcYUE9cbnbbJOM9axcd4yYCkaIZLiU4jiHU/wAzeijff5H5kb/EuajL+z4fGZGP/eHGIUGNzk7uemwHX1wRWP2N2EMs12boGS9WVkaRmz5QPhHTAOG6YyF+VQPDQnVcptX5d+3cRvpWFKCowfZfkSnJfLLRLpc65531zyDuxOT/AJVBP6nvXU1XAxWKC0RPhUL9BWarelTyXb3ZV1qyqWUVZIUpSpjnFKUoBSlKAUpSgFKUoBSlKAUpSgFKUoBSlKAUpVR477SIbS8NtLHLgRq7SquoLrLBQVG+PL19SBigLZJIFBJIAAySewrlPO3ExdcTtI1P7OCOSbGPibIVW+WDjH/WrNy9zwbm6ktp7cw6ovGi1/vxEhWDA9CMjptjPpVN4VarcX17cw7wqUt4j11BPNIVPpqI/NV+P6zq3l2s+/3xIasZzj8BK1DXfJ9rI4cxBWzqJTy5PzA2/SpG+v0hXVIcDIA2JJJ6ABQSaWHEI5kDxsGU9x2PcEHcEehrykJVaazwbS5lVGUo6oio+SLUEn9vhgQV8c6dwQfKF+ZrYtOU7OLdLaPP8T5kP/mEgfYCpWlSyx2IkrObJniarVrgVU727PDuJJeb+DPpSQj92RcaWPywP1erRNOqDLsqjpliAN+m5rFxGwSeJ4nGVcY/3BH0OD9q0w9Xq55ns9H75rcihLK7s6nbXAdFdTlWAIPyNZa5p7G+OMqS8PnP7W1OU/mhbOMZ/hOR9CtdLr2tOWaKZcRd1cUpSpDYUpSgFKUoBSlKAUpSgFKUoBSlKAUpSgFKUoCr+0MXgtC1m2lkOpwAdTJ30kbgjYn1GfTBgeXb63k8Wa2vPeb2SJARJhW0xYLqsYGFJOc6QcHGBtvO+0nj5tLCV0OHYBE/xOQuf1rn/FeAPbGxFlAGnhfxDIRgNp0hxJKWyAxOcEk6QQD2Ojmk7GypOScjQ5s4re399M9tCY/d4zCyHCysjBtWdWGIyWGFJHTv1tvJV1BJZQm2VliAKhW+IMpIbVjqS2Tnvq+1a5ig4rNNb3UYtb6JARNFKCGyBpYDILYBXysM42yKr/FuXuM2dt7pFCksbE/8xbA69DMWfMfUMc9QD6A960qQc9iWjUVN6kzwK1TifFi4Aa1sAQT1WW4b033C9f8AID3qPsLRY+J8SSLHgrJGAAej6SWGPlkj7D0qW4DzvbcMsjEbG7tfCViPGiGJZMZyXXGSTjO2w+QqJ5Etla2MxkWSW4kaaUqRs776T3BHoe5NcOOopUHGCWv3ucs6EsRdU0rk3Str3YfOvQiHpXn1gpvexiHQ1d/M0ikc/wBl4otEbOh7lI2xjPnGlTvt61n5LvJAstrMD4tm/hEnumWCfjSR9AtZ/aUzJaJIvWG4ikA9SpOB+SD9q82HFSONapAP+ci05Ax+1Qsw/Kgj13FXVPo6VXBuz+V+V/b9COvhVSqRw0pay1TMl2psuLWF0QQkze7yEdg2Ahb03Kn6Ieldem4xCgy0sY7bsOv5qic3cI96s54gMsyEp/jXzJ+oFUTl3ma3nSNXmSOfADpLlPONjhiNJB69c74xtVz0ZQouPVzla3qMeqmDgnRjmR32G6RxlGVh/KQf6VlrlkfAzsRIB3BAP6EGpG24heREftDIudwTk4+WvcfmrSeBj+SaffoU9PpuP54Pw9o6FSoGy5hOQJAMH94dvqKnhVfODhuW+HxVPERzU2KUpWh0ilKUApSlAKUpQClKUApSlAKUpQFM504Z73HNA5Kh10g/w4wVI+4zUFyrzF4oME/kuofJIjba8D40/jBG5I+uwIrovEFj0lpMYUdf+tcs5qEF06kIQYzmOUHDqQc5Vhv17dPl3pSwNXENqC05mK/SdDCpZ9+SNziHJFo8ktxMG1MdZk8Rk8PSOqlCAMYzk5ra9mlxcTWDeDNqWGeRYjKCfEiXSUVm6qO2oZwG6bYEDyHwYXt7eQ3c08ywrEUjeU6WDg6yyjGd1X8n1ro3CeXnt7yV4ii2skaYhUEFZU8uVHwhSnp1OPSsdVKlJxk9VobOtGtFSgrJ6+ZJ8KMzQr7ykaynOpY2LKBk6cFgCfLjO3XNc+9oPISwKb/h48GaLzSRxjyTL3DIP6Dr9d66dUXzPdrFZ3Ej4CpE7HPTYZH5OBWJq6ZmDtJFF4JxZbm3jmTYSLnHoejD7MCPtW9Vc9ndoycPh1fvanxjoHYkD8b/AHqx1TTSUmkeipycoJvkVH2oLmyG+MTRn/1daze0Dheqy8aMaZrYrMjLgEEEat/THm/yivPtOP8A2dKfRoz/APmvT51Zrq1E9vImMiSF9vXMZIH1q3wD+CSex5Tp5ONejOO+ZLz/AMG3wm+8aCKXp4saPgdtShiP1ql+1nhNzNAPBgjljAJkOgGVMENqQk/DgEHG/Xt0r/AfaK1ta8PiQeNjxROigmRY1c6Ao7YUk79lHQVo8cube9v4RaTXTpdSj3iHLqFBKhiudgNJbbBC49NhDCnJSLSrXh1buzo/JvEYp7OFoFZY1XwwrYyNGFOSNjnr96mq1uHcOjgjWOJQka7Ko7D69ST1JO5JNbNXsE1FJnzXEzjOtOUdm2xVzsQRGmrrpGfxUFwfhJZgzrhRuM9z229KslcteaeiPQdD4adNOpLS/D6ilKVzF6KUpQClKUApSlAKUpQClKUApSlAV7mWU61XsBn7kkf7VX57BH6qPqNj+lXHivCxKMjZh0Pr8jVauLZkbSwwf/3pVhh6llaLszyHSlCpGs6klo+P0KtwrFhxmGV2IhuoTb6iPKJNQaMOegzgAH5/I114VzvinC47iJopV1I2NtxgjcEEbgg96jFvb22Tw4OIKyjoLiPxXXGdg4bJHT4vT02rSrRnUm5RVzuwHSVKFNU6rtY6ncXKxqXdgqqMlmOAB6knpXHuducv+IrIsQccPt8vLKNjOydETb4dWN+2M+lV7izXksokv/G4hbAAhYDoVW767dMbjpv+T0qXt/aFYqoQpLCmCul4CFA9MLn16Y+tVNWclpFHrKFODWabSMXL3Kkd5Ak907uZFBSJJCkcMfRERUPYDqfn3BNfLBPcuJx2kMryQSxMxidy5hddTZBPwg46fzfSojgc8qR3htQ8cD+IbdW2YZDboDuuWxjPp65ra5I5g4fbwKGdY7jGJWdW1s2STlsHbptntvvXTiYOFCN4blXgFOWOnJ1rxXC/p4E37SrYvw2fH7uh/qFdc/oc/arDwviAkgickDKJ3xvoU96ovNvM8d7EbS1bV4jKJJSCqqgbJIyMtuB0H0zmpa2t87KC2+wxk4ACrkDvpAz881L0RhpTbzaKz+hF/UtWE4RjF3d16J/cl7azs4JXmjRFlkzqZBkn1xjZcnfbGa9nisSkssfmPU4Az9T1rZ4fyRPIAWxED/F8X+kf7kVZuHckQR4LAyt/N0/0jb85q4nLCUuOZ9h5ylgMVX1ena/dytcLS4umxGoRe7kHA+hPU/IfpV3sODpGB+8w/ebGfwNh9q3lQAAAYA6AV9qsr4l1XaKsuX8l/hejqWH1esub+gpSlcpZClKUApSlAKUpQClaPF+LrboHdJXBbTiGJ5WzgndY1JA269OnrUXwfnq3unCRJcnLMmpraZUVkzqDOyBVIIIIJ67UBYqV8JrU4RxWO5hjniJMcq6lJBGQfkdxQG5SlKAUpUfxrjsNogknYpGW0l9JIUkEjUVB0gkYBPcgdSKAkKxTWyuMMoP1r7bTh0VwGAYBsMCpGRnDKd1PqD0rJmhhpSVman/CYv7tfxWld8pW0g/sgp9U8p/Tb9Kf/Ftv4U0upisExt3wjEmZWVNCKBlyWZQNIOc1tcX4zHawNPMSsaY1EKSRqYKNl36kVJGrOLvFtELw9JqzivJEG3s/iydMsig9hj+uN6x//LiL+9f8L/7Vbs0qb8XWvfNr4ETwNBq2XTvf3KvF7PoB8TyN9wP6CvLezSyLamjLHuTpOfqdOatWaViWLrS3kzMcFQjtBETZ8qWsXwQRj6rn/wBWako4FUYVQoHYAD+lZK1L/iaQ+HrDnxZFiXSjN5mzjVpB0rtuxwBUDnKW7OiNOMflSRt0pStTcUpSgFK0uJ8Yjt/C8QkeNKsKYBOZHzpBx0Gx3O1buaAUpSgFKUoBSlKAVy2PiUkHCb14nMZPEZ0aUdY43u9EjjPQqpO/br2rqVa8fD41VkWNArliyhQAxfdywAwS2TnPXNAVC2Hu3E4YIJpZYpraWSWOSZ5tBRk8KUGVmZdZZl2ODjONqhOUr50i5eUOyxyRTq4DEK5EJMYYdGOckA9+ldD4VwC3tgwt4IoQ/wAXhoq5x0zpG9fLnl62khWB4ImhXGmIxroXHTSuMDGT09aA53xLmSYwX5hmZlPFY7bWJdPhwssCuElOfCGrK6gPKXJ619vLm4gtuLKJTH4dssiRC7eeSCQh8sJXUMgYAELk4IJGM1e+Jw2lpaTtJFEluFLSqI10sAoXBTGGJAVQD6AVk4bwK2SDw47eKOKUZaIRqFbUBnWoGG223zQFZtoHteI2CLNO63UE5mEszyBnjWJ1cKx0xtliPIAMbYFbnP8A4jNYRRzSwia7CO0TFWKeDMSMj6fY4I3Aq0NZIWRyilowQjFRlQ2AwU4yoIAzjrgV9mtUcqXRWKNqUsoOlsEZUnocEjI9TQHN+NeM17NbBpTFa2kTITfvbsNWvXM7qCZmBUDLHAwcglqy2F3LdXHD7e6nYo9g05aCV4hcThkTOuPQzARnxNIxu2cYAq8cU5etrkqbiCKYp8JkjVtPrjUDj6V64lwK3uFVJ4IpVQ5VZEVgp6bAjbbbagOX8Eumitj4UzsDx9Y/ED7yRmVFOpl+MMOvY1bva2ccHut8YVN/T9rHvirHHwWBVCrDEFDiUARqB4gxh8AfGMDzddhWe6tElUpIiuhxlXUMDggjIOxwQD9qAozXIs7+2WG4mmimtp5Zw8zTYWJUeOdQzHQWJK4XCnOw2qF5b4nML3hZDzeHeiZmM14ZmmTwmkRng0iOAq2nHh9PhPeuk2HL9vAztDBFE0nxskaqW7+Ygb75/NeLHle0hbXFbQRtq1akiRSGIKkggZBwWG3Zj60BSuB8EnurO8kF3c+O0t1HD+3cJH4c7GMBQd/MoBJz5SV6bVl4LxaTjEmpJJYYobQpJ4bMhF7OuHG2MmFRkZ6GQGr9b2qRghEVASWIUAAsxyxwO5JJJ7k15tbKOPV4aImti7aFC6nb4mOBux7k7mgKByzx6e9ntLdndXsVdr7SxGqaNmgiRiMZDkPMRuCAuasHOl28bcPCOy67+JG0sRqQxzEq2OqkgbH0Fb3AeXRbPcyF9clzMZXbSFwMBY0G52RRjPfJPepOe0R9OtFbQwddSg6XGQGXPRgCdxvuaArXtNupI+HSNFI8T+JbqHRsMA1xEpwR8iR881DrwL/tVrT3i793Nms5T3qbJl8Z4tXia9YGnfSGCk4JGwq+XVokq6JEV1yDpdQwypDKcHbIIBHzAr77onieJoXxNOjXpGrRnVp1ddOd8dM0BzHh3FpprfhUM08ojmuLqKWYSFHk93aYQI0qkMC+gZIILacZ3rbTiaQ/8Uimmne1tHgMRWeXxfEkQloEmVw7nXoAUsca8Har1NwO3eIwtBE0RJJjMa6MklidOMZLEnPqc1jXlq1EIg92g8EHUIvCTRq9dBGM/PGaA51xqxubewsiWM90/EYpRHJO0io7LIY4RI7M2lcKCSdzqOd624+IuvDYL+O4nmeCfxbtXZgSpPh3URhzpj8IHUqdF8PO+cm92vLtrEoWO3gRQ4kCpEigSAYDgBdmA21daxcX5fWW3uYotEDXKsryLGMkuNLMwBGptORkn09KAheVeNCR57uWfTFdXAgtEeTClIsopjVseeVxI225AWrhWhb8CgSKGLw0ZLfR4QZQ2gxjCMuRswH7w33Nb9AKUpQClanDuKRzhzG2fDkeJx3V0OGBH6/MEHvW3QClKUApSlAUj2p5ljs7QbC7u4o3O/8AZpmRht6lRVg49zHHaCMyK5WV9AKgYUnpqyRgYz+DVf8AakCi2Nxjy217FI5xnShDqTsDtkr+RU3zfwL3y0aJCuolWRj0yD6gHYrkZ+daVM2V5dyfDKm6sVV+W+v38DFHztAbp7XzB49WWIGnyLqYA5zsM9uxrG/PUQsxdmOXwmfT8K6upGrGrGnIx161AXfs9uDBHpkjFz4kzyPkgMJhpYAhc9AB07mrLdcsBuHe5jG0QUHtrXBDf6xn71zxlWd7rhp9PIsqlPAwyWd9UnrwV0346NeJ8fnWAXaWvnLvpwwA05ddSgnOckY7dxXhed4jbS3ASUxwyeGSAuW3ALL5t13G5xVeT2fXAt/7SP3oTpIr5OAkaCNRnTnI69O1WPhXKwj4f7o+CWjYOR01vkkjO+xOx+QpGVaTd1b3ohWpYGnFOMszuk9eXzPueiRjm59t1kgjIcm4WN1YAYUSnC6yW2+2akeE8fS4knRFb9g/hsxAwW3zpwSTjHcDqKptr7Obj3aVZHjM+YfCYM2lVhJIBOnI6nse1WDgfAZ7WydEaM3Ls0hY5KF2bvtnGkDt1rNOdVv4lpv/AAMTQwcYWpTvK6W+nPN3cPUlOPcfitIvFlJxkABRksxzsB9AT9q0uE84RzTeA0csEunUElUDUvXYgntvj5H0Na3MvLMt5Zxo7otxGVfUAdBcAhh6gHPXHasPDeWrh74Xl0YlZE0KkRYgnDDJLAfxNt8x6b7SlUzqy00/kip0sL1Dc5fF8XHirZbLinrdnzjvO6j3qGFJmeGN9UqKCsb6SASc52bvjbB9DWPgHNJi4UlzcF5DqZSRgscyMq9SBttWCbk66Sa88BofCvA2S5bUpbUTgAYO7MM57j0wcknJkx4SLPVH4ofVnJ048Qv1056H0qK9XM3bg/30OzLgurhBNWcoXfG1vi7rPh3EvY85QyQSz4dIosed1xqBA+AfvbnH1rWsOfopJIkaKaIT/wBk8igK/YYKscZJH5HrW5f8veNYe6lgp8NF1DcBk0kbbZGpfxVftuTbqRrNbhoRFZ40+GWLPpKkZ1AAfCv6+u28nVTVvftHPShgpxk5O2r46pW0a01bluTvFeb44bhbdY5ZpSNRWJQdK+pyR23wPl6ivfBObobqOWRBIFhJDal3OBq8qqSTt26/KqxzQ4tuJrOswgaSPDNLEzxkdPKyn4sKPLtuBvvXjkbg80lhdhWaM3Dt4chBBI041bbgE5GR88Vqqs+sy9/8EssFh1hVV2+XV33bebhbRcrlgsue43lijaKaLxyRGZAo1FTggqGLLv6jvWXjHOccExhWOWaRU1ssSg6VxnJJI7YOB6j1qtcM5AuEltJCtuvgPlyhbVIMg6mYr5m67bY++0rxPlm6W9ku7Vosyx6CJCRpOFAZcA5+FTg/OinWy6rj6f5E6GBVW0ZaZXx0zX0u+F1r3+R45t5lL8M94tneMs6gHGlh5sMDW1wLnVJJIbd0mSR41ZWkXAk8uSRvnBwxBI3xXnjfLVzccPFu8qyTllZnbyrs2cDSvYbdN8V5blSX32znymi3hWNhk5LBZAdI04Iyw7ij63Omuz+TEfwjoOEmrpzad+xZeCum+aXcW6qree0KFHkCxTSrCwWSSNQVViSMbtk7gjp2qYt0ufeZC5j930jwwAdYby51dsfF+lVaDlO9t3uFtZYlSeQP4jZ1puSQF0kHY4+3apakp6ZUcmFpULy62SvZW1aWu93bdLh+5Y+J8xiFEcQzSo6ltUSZCrgHLZI05B/Q165c5iS9iMkauqhivnAGSACcYJyN8fUGorm7gN1cQxQxSIVA/bayVMpGnGdA2B8xIGO1SvLttNHFomWBNOyLBq0hAB11985opTdS3AxOnQWGUk1nvz2Xd2+i7yu8tuYONcRt99M6RXifIkCKX8sF/wBNXiqNwJRLx6/lXdYbeCAn0ckuy/PpV5qcrxSlKAUpSgNTivC47mF4Zl1xyLpZckZH1Ugj7Vnt7dY0VEGFRQqgdlUYA/FKUBkxTFKUAxSlKAYpilKAUpSgFMUpQDFKUoD4yA9a+4pSgGKUpQCmKUoBTFKUAxSlKAjeCcAitRKIgw8aV5m1MW8741Yz0G3SpKlKA//Z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2535" name="TextovéPole 13"/>
          <p:cNvSpPr txBox="1">
            <a:spLocks noChangeArrowheads="1"/>
          </p:cNvSpPr>
          <p:nvPr/>
        </p:nvSpPr>
        <p:spPr bwMode="auto">
          <a:xfrm>
            <a:off x="5724525" y="5949950"/>
            <a:ext cx="3419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>
                <a:latin typeface="Times New Roman" pitchFamily="18" charset="0"/>
                <a:cs typeface="Times New Roman" pitchFamily="18" charset="0"/>
              </a:rPr>
              <a:t>Obr. 4.: </a:t>
            </a:r>
            <a:r>
              <a:rPr lang="cs-CZ" sz="2000">
                <a:latin typeface="Times New Roman" pitchFamily="18" charset="0"/>
                <a:cs typeface="Times New Roman" pitchFamily="18" charset="0"/>
              </a:rPr>
              <a:t>„Tzv. ozonová díra“. </a:t>
            </a:r>
          </a:p>
        </p:txBody>
      </p:sp>
      <p:sp>
        <p:nvSpPr>
          <p:cNvPr id="22536" name="TextovéPole 14"/>
          <p:cNvSpPr txBox="1">
            <a:spLocks noChangeArrowheads="1"/>
          </p:cNvSpPr>
          <p:nvPr/>
        </p:nvSpPr>
        <p:spPr bwMode="auto">
          <a:xfrm>
            <a:off x="179388" y="6453188"/>
            <a:ext cx="7705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i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Příklad molekuly freonu (difluordichlormethan). </a:t>
            </a: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179388" y="3213100"/>
            <a:ext cx="540067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4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!!! Freony uniklé do atmosféry chemicky reagují s ozonem (O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) a to tak, že jej rozkládají tím narušují ochrannou ozonovou vrstvu. </a:t>
            </a:r>
            <a:endParaRPr lang="cs-CZ" sz="24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pic>
        <p:nvPicPr>
          <p:cNvPr id="27650" name="Picture 2" descr="Soubor:Largest ever Ozone hole sept2000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84888" y="2636838"/>
            <a:ext cx="3059112" cy="302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92275" y="4437063"/>
            <a:ext cx="2257425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8" grpId="0"/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453</TotalTime>
  <Words>464</Words>
  <Application>Microsoft Office PowerPoint</Application>
  <PresentationFormat>Předvádění na obrazovce (4:3)</PresentationFormat>
  <Paragraphs>42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Tok</vt:lpstr>
      <vt:lpstr> Halogenové deriváty uhlovodíků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Halogenové deriváty uhlovodíků</dc:title>
  <dc:creator>Ptacek</dc:creator>
  <cp:lastModifiedBy>Ptacek</cp:lastModifiedBy>
  <cp:revision>17</cp:revision>
  <dcterms:created xsi:type="dcterms:W3CDTF">2013-09-03T09:31:42Z</dcterms:created>
  <dcterms:modified xsi:type="dcterms:W3CDTF">2014-09-27T11:05:08Z</dcterms:modified>
</cp:coreProperties>
</file>