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26009600" cy="19507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1" orient="horz" pos="6144" userDrawn="1">
          <p15:clr>
            <a:srgbClr val="A4A3A4"/>
          </p15:clr>
        </p15:guide>
        <p15:guide id="2" pos="8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5"/>
    <p:restoredTop sz="93608"/>
  </p:normalViewPr>
  <p:slideViewPr>
    <p:cSldViewPr snapToGrid="0" snapToObjects="1" showGuides="1">
      <p:cViewPr varScale="1">
        <p:scale>
          <a:sx n="33" d="100"/>
          <a:sy n="33" d="100"/>
        </p:scale>
        <p:origin x="488" y="256"/>
      </p:cViewPr>
      <p:guideLst>
        <p:guide orient="horz" pos="6144"/>
        <p:guide pos="81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71" name="Shape 1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168400" latinLnBrk="0">
      <a:defRPr sz="2200">
        <a:latin typeface="Lucida Grande"/>
        <a:ea typeface="Lucida Grande"/>
        <a:cs typeface="Lucida Grande"/>
        <a:sym typeface="Lucida Grande"/>
      </a:defRPr>
    </a:lvl1pPr>
    <a:lvl2pPr indent="228600" defTabSz="1168400" latinLnBrk="0">
      <a:defRPr sz="2200">
        <a:latin typeface="Lucida Grande"/>
        <a:ea typeface="Lucida Grande"/>
        <a:cs typeface="Lucida Grande"/>
        <a:sym typeface="Lucida Grande"/>
      </a:defRPr>
    </a:lvl2pPr>
    <a:lvl3pPr indent="457200" defTabSz="1168400" latinLnBrk="0">
      <a:defRPr sz="2200">
        <a:latin typeface="Lucida Grande"/>
        <a:ea typeface="Lucida Grande"/>
        <a:cs typeface="Lucida Grande"/>
        <a:sym typeface="Lucida Grande"/>
      </a:defRPr>
    </a:lvl3pPr>
    <a:lvl4pPr indent="685800" defTabSz="1168400" latinLnBrk="0">
      <a:defRPr sz="2200">
        <a:latin typeface="Lucida Grande"/>
        <a:ea typeface="Lucida Grande"/>
        <a:cs typeface="Lucida Grande"/>
        <a:sym typeface="Lucida Grande"/>
      </a:defRPr>
    </a:lvl4pPr>
    <a:lvl5pPr indent="914400" defTabSz="1168400" latinLnBrk="0">
      <a:defRPr sz="2200">
        <a:latin typeface="Lucida Grande"/>
        <a:ea typeface="Lucida Grande"/>
        <a:cs typeface="Lucida Grande"/>
        <a:sym typeface="Lucida Grande"/>
      </a:defRPr>
    </a:lvl5pPr>
    <a:lvl6pPr indent="1143000" defTabSz="1168400" latinLnBrk="0">
      <a:defRPr sz="2200">
        <a:latin typeface="Lucida Grande"/>
        <a:ea typeface="Lucida Grande"/>
        <a:cs typeface="Lucida Grande"/>
        <a:sym typeface="Lucida Grande"/>
      </a:defRPr>
    </a:lvl6pPr>
    <a:lvl7pPr indent="1371600" defTabSz="1168400" latinLnBrk="0">
      <a:defRPr sz="2200">
        <a:latin typeface="Lucida Grande"/>
        <a:ea typeface="Lucida Grande"/>
        <a:cs typeface="Lucida Grande"/>
        <a:sym typeface="Lucida Grande"/>
      </a:defRPr>
    </a:lvl7pPr>
    <a:lvl8pPr indent="1600200" defTabSz="1168400" latinLnBrk="0">
      <a:defRPr sz="2200">
        <a:latin typeface="Lucida Grande"/>
        <a:ea typeface="Lucida Grande"/>
        <a:cs typeface="Lucida Grande"/>
        <a:sym typeface="Lucida Grande"/>
      </a:defRPr>
    </a:lvl8pPr>
    <a:lvl9pPr indent="1828800" defTabSz="11684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711200" y="4089400"/>
            <a:ext cx="24587200" cy="6477000"/>
          </a:xfrm>
          <a:prstGeom prst="rect">
            <a:avLst/>
          </a:prstGeom>
        </p:spPr>
        <p:txBody>
          <a:bodyPr anchor="b"/>
          <a:lstStyle/>
          <a:p>
            <a:r>
              <a:t>Title Text</a:t>
            </a:r>
          </a:p>
        </p:txBody>
      </p:sp>
      <p:sp>
        <p:nvSpPr>
          <p:cNvPr id="12" name="Shape 12"/>
          <p:cNvSpPr>
            <a:spLocks noGrp="1"/>
          </p:cNvSpPr>
          <p:nvPr>
            <p:ph type="body" sz="quarter" idx="1"/>
          </p:nvPr>
        </p:nvSpPr>
        <p:spPr>
          <a:xfrm>
            <a:off x="711200" y="10541000"/>
            <a:ext cx="24587200" cy="2590800"/>
          </a:xfrm>
          <a:prstGeom prst="rect">
            <a:avLst/>
          </a:prstGeom>
        </p:spPr>
        <p:txBody>
          <a:bodyPr anchor="t"/>
          <a:lstStyle>
            <a:lvl1pPr marL="0" indent="0" algn="ctr">
              <a:lnSpc>
                <a:spcPct val="100000"/>
              </a:lnSpc>
              <a:spcBef>
                <a:spcPts val="0"/>
              </a:spcBef>
              <a:buSzTx/>
              <a:buNone/>
              <a:defRPr sz="7600"/>
            </a:lvl1pPr>
            <a:lvl2pPr marL="0" indent="0" algn="ctr">
              <a:lnSpc>
                <a:spcPct val="100000"/>
              </a:lnSpc>
              <a:spcBef>
                <a:spcPts val="0"/>
              </a:spcBef>
              <a:buSzTx/>
              <a:buNone/>
              <a:defRPr sz="7600"/>
            </a:lvl2pPr>
            <a:lvl3pPr marL="0" indent="0" algn="ctr">
              <a:lnSpc>
                <a:spcPct val="100000"/>
              </a:lnSpc>
              <a:spcBef>
                <a:spcPts val="0"/>
              </a:spcBef>
              <a:buSzTx/>
              <a:buNone/>
              <a:defRPr sz="7600"/>
            </a:lvl3pPr>
            <a:lvl4pPr marL="0" indent="0" algn="ctr">
              <a:lnSpc>
                <a:spcPct val="100000"/>
              </a:lnSpc>
              <a:spcBef>
                <a:spcPts val="0"/>
              </a:spcBef>
              <a:buSzTx/>
              <a:buNone/>
              <a:defRPr sz="7600"/>
            </a:lvl4pPr>
            <a:lvl5pPr marL="0" indent="0" algn="ctr">
              <a:lnSpc>
                <a:spcPct val="100000"/>
              </a:lnSpc>
              <a:spcBef>
                <a:spcPts val="0"/>
              </a:spcBef>
              <a:buSzTx/>
              <a:buNone/>
              <a:defRPr sz="76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97" name="Shape 97"/>
          <p:cNvSpPr>
            <a:spLocks noGrp="1"/>
          </p:cNvSpPr>
          <p:nvPr>
            <p:ph type="title"/>
          </p:nvPr>
        </p:nvSpPr>
        <p:spPr>
          <a:xfrm>
            <a:off x="711200" y="6451600"/>
            <a:ext cx="24587200" cy="6604000"/>
          </a:xfrm>
          <a:prstGeom prst="rect">
            <a:avLst/>
          </a:prstGeom>
        </p:spPr>
        <p:txBody>
          <a:bodyPr/>
          <a:lstStyle/>
          <a:p>
            <a:r>
              <a:t>Title Text</a:t>
            </a:r>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5" name="Shape 105"/>
          <p:cNvSpPr>
            <a:spLocks noGrp="1"/>
          </p:cNvSpPr>
          <p:nvPr>
            <p:ph type="pic" idx="13"/>
          </p:nvPr>
        </p:nvSpPr>
        <p:spPr>
          <a:xfrm>
            <a:off x="2613313" y="1066800"/>
            <a:ext cx="20777201" cy="11720472"/>
          </a:xfrm>
          <a:prstGeom prst="rect">
            <a:avLst/>
          </a:prstGeom>
        </p:spPr>
        <p:txBody>
          <a:bodyPr lIns="91439" tIns="45719" rIns="91439" bIns="45719" anchor="t"/>
          <a:lstStyle/>
          <a:p>
            <a:endParaRPr/>
          </a:p>
        </p:txBody>
      </p:sp>
      <p:sp>
        <p:nvSpPr>
          <p:cNvPr id="106" name="Shape 106"/>
          <p:cNvSpPr>
            <a:spLocks noGrp="1"/>
          </p:cNvSpPr>
          <p:nvPr>
            <p:ph type="title"/>
          </p:nvPr>
        </p:nvSpPr>
        <p:spPr>
          <a:xfrm>
            <a:off x="711200" y="14833600"/>
            <a:ext cx="24587200" cy="2565400"/>
          </a:xfrm>
          <a:prstGeom prst="rect">
            <a:avLst/>
          </a:prstGeom>
        </p:spPr>
        <p:txBody>
          <a:bodyPr/>
          <a:lstStyle/>
          <a:p>
            <a:r>
              <a:t>Title Text</a:t>
            </a:r>
          </a:p>
        </p:txBody>
      </p:sp>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Shape 114"/>
          <p:cNvSpPr>
            <a:spLocks noGrp="1"/>
          </p:cNvSpPr>
          <p:nvPr>
            <p:ph type="pic" idx="13"/>
          </p:nvPr>
        </p:nvSpPr>
        <p:spPr>
          <a:xfrm>
            <a:off x="2613313" y="1066800"/>
            <a:ext cx="20777201" cy="11720472"/>
          </a:xfrm>
          <a:prstGeom prst="rect">
            <a:avLst/>
          </a:prstGeom>
        </p:spPr>
        <p:txBody>
          <a:bodyPr lIns="91439" tIns="45719" rIns="91439" bIns="45719" anchor="t"/>
          <a:lstStyle/>
          <a:p>
            <a:endParaRPr/>
          </a:p>
        </p:txBody>
      </p:sp>
      <p:sp>
        <p:nvSpPr>
          <p:cNvPr id="115" name="Shape 115"/>
          <p:cNvSpPr>
            <a:spLocks noGrp="1"/>
          </p:cNvSpPr>
          <p:nvPr>
            <p:ph type="title"/>
          </p:nvPr>
        </p:nvSpPr>
        <p:spPr>
          <a:xfrm>
            <a:off x="711200" y="14833600"/>
            <a:ext cx="24587200" cy="2565400"/>
          </a:xfrm>
          <a:prstGeom prst="rect">
            <a:avLst/>
          </a:prstGeom>
        </p:spPr>
        <p:txBody>
          <a:bodyPr/>
          <a:lstStyle/>
          <a:p>
            <a:r>
              <a:t>Title Text</a:t>
            </a:r>
          </a:p>
        </p:txBody>
      </p:sp>
      <p:sp>
        <p:nvSpPr>
          <p:cNvPr id="116" name="Shape 116"/>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23" name="Shape 123"/>
          <p:cNvSpPr>
            <a:spLocks noGrp="1"/>
          </p:cNvSpPr>
          <p:nvPr>
            <p:ph type="pic" sz="half" idx="13"/>
          </p:nvPr>
        </p:nvSpPr>
        <p:spPr>
          <a:xfrm>
            <a:off x="13411200" y="1358900"/>
            <a:ext cx="11988800" cy="16789400"/>
          </a:xfrm>
          <a:prstGeom prst="rect">
            <a:avLst/>
          </a:prstGeom>
        </p:spPr>
        <p:txBody>
          <a:bodyPr lIns="91439" tIns="45719" rIns="91439" bIns="45719" anchor="t"/>
          <a:lstStyle/>
          <a:p>
            <a:endParaRPr/>
          </a:p>
        </p:txBody>
      </p:sp>
      <p:sp>
        <p:nvSpPr>
          <p:cNvPr id="124" name="Shape 124"/>
          <p:cNvSpPr>
            <a:spLocks noGrp="1"/>
          </p:cNvSpPr>
          <p:nvPr>
            <p:ph type="title"/>
          </p:nvPr>
        </p:nvSpPr>
        <p:spPr>
          <a:xfrm>
            <a:off x="711200" y="2768600"/>
            <a:ext cx="11785600" cy="7010400"/>
          </a:xfrm>
          <a:prstGeom prst="rect">
            <a:avLst/>
          </a:prstGeom>
        </p:spPr>
        <p:txBody>
          <a:bodyPr anchor="b"/>
          <a:lstStyle/>
          <a:p>
            <a:r>
              <a:t>Title Text</a:t>
            </a:r>
          </a:p>
        </p:txBody>
      </p:sp>
      <p:sp>
        <p:nvSpPr>
          <p:cNvPr id="125" name="Shape 125"/>
          <p:cNvSpPr>
            <a:spLocks noGrp="1"/>
          </p:cNvSpPr>
          <p:nvPr>
            <p:ph type="body" sz="quarter" idx="1"/>
          </p:nvPr>
        </p:nvSpPr>
        <p:spPr>
          <a:xfrm>
            <a:off x="711200" y="9753600"/>
            <a:ext cx="11785600" cy="2590800"/>
          </a:xfrm>
          <a:prstGeom prst="rect">
            <a:avLst/>
          </a:prstGeom>
        </p:spPr>
        <p:txBody>
          <a:bodyPr anchor="t"/>
          <a:lstStyle>
            <a:lvl1pPr marL="0" indent="0" algn="ctr">
              <a:lnSpc>
                <a:spcPct val="100000"/>
              </a:lnSpc>
              <a:spcBef>
                <a:spcPts val="0"/>
              </a:spcBef>
              <a:buSzTx/>
              <a:buNone/>
              <a:defRPr sz="7600"/>
            </a:lvl1pPr>
            <a:lvl2pPr marL="0" indent="0" algn="ctr">
              <a:lnSpc>
                <a:spcPct val="100000"/>
              </a:lnSpc>
              <a:spcBef>
                <a:spcPts val="0"/>
              </a:spcBef>
              <a:buSzTx/>
              <a:buNone/>
              <a:defRPr sz="7600"/>
            </a:lvl2pPr>
            <a:lvl3pPr marL="0" indent="0" algn="ctr">
              <a:lnSpc>
                <a:spcPct val="100000"/>
              </a:lnSpc>
              <a:spcBef>
                <a:spcPts val="0"/>
              </a:spcBef>
              <a:buSzTx/>
              <a:buNone/>
              <a:defRPr sz="7600"/>
            </a:lvl3pPr>
            <a:lvl4pPr marL="0" indent="0" algn="ctr">
              <a:lnSpc>
                <a:spcPct val="100000"/>
              </a:lnSpc>
              <a:spcBef>
                <a:spcPts val="0"/>
              </a:spcBef>
              <a:buSzTx/>
              <a:buNone/>
              <a:defRPr sz="7600"/>
            </a:lvl4pPr>
            <a:lvl5pPr marL="0" indent="0" algn="ctr">
              <a:lnSpc>
                <a:spcPct val="100000"/>
              </a:lnSpc>
              <a:spcBef>
                <a:spcPts val="0"/>
              </a:spcBef>
              <a:buSzTx/>
              <a:buNone/>
              <a:defRPr sz="7600"/>
            </a:lvl5pPr>
          </a:lstStyle>
          <a:p>
            <a:r>
              <a:t>Body Level One</a:t>
            </a:r>
          </a:p>
          <a:p>
            <a:pPr lvl="1"/>
            <a:r>
              <a:t>Body Level Two</a:t>
            </a:r>
          </a:p>
          <a:p>
            <a:pPr lvl="2"/>
            <a:r>
              <a:t>Body Level Three</a:t>
            </a:r>
          </a:p>
          <a:p>
            <a:pPr lvl="3"/>
            <a:r>
              <a:t>Body Level Four</a:t>
            </a:r>
          </a:p>
          <a:p>
            <a:pPr lvl="4"/>
            <a:r>
              <a:t>Body Level Five</a:t>
            </a:r>
          </a:p>
        </p:txBody>
      </p:sp>
      <p:sp>
        <p:nvSpPr>
          <p:cNvPr id="126" name="Shape 1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3" name="Shape 133"/>
          <p:cNvSpPr>
            <a:spLocks noGrp="1"/>
          </p:cNvSpPr>
          <p:nvPr>
            <p:ph type="pic" sz="half" idx="13"/>
          </p:nvPr>
        </p:nvSpPr>
        <p:spPr>
          <a:xfrm>
            <a:off x="13411200" y="1358900"/>
            <a:ext cx="11988800" cy="16789400"/>
          </a:xfrm>
          <a:prstGeom prst="rect">
            <a:avLst/>
          </a:prstGeom>
        </p:spPr>
        <p:txBody>
          <a:bodyPr lIns="91439" tIns="45719" rIns="91439" bIns="45719" anchor="t"/>
          <a:lstStyle/>
          <a:p>
            <a:endParaRPr/>
          </a:p>
        </p:txBody>
      </p:sp>
      <p:sp>
        <p:nvSpPr>
          <p:cNvPr id="134" name="Shape 134"/>
          <p:cNvSpPr>
            <a:spLocks noGrp="1"/>
          </p:cNvSpPr>
          <p:nvPr>
            <p:ph type="title"/>
          </p:nvPr>
        </p:nvSpPr>
        <p:spPr>
          <a:xfrm>
            <a:off x="711200" y="2768600"/>
            <a:ext cx="11785600" cy="7010400"/>
          </a:xfrm>
          <a:prstGeom prst="rect">
            <a:avLst/>
          </a:prstGeom>
        </p:spPr>
        <p:txBody>
          <a:bodyPr anchor="b"/>
          <a:lstStyle/>
          <a:p>
            <a:r>
              <a:t>Title Text</a:t>
            </a:r>
          </a:p>
        </p:txBody>
      </p:sp>
      <p:sp>
        <p:nvSpPr>
          <p:cNvPr id="135" name="Shape 135"/>
          <p:cNvSpPr>
            <a:spLocks noGrp="1"/>
          </p:cNvSpPr>
          <p:nvPr>
            <p:ph type="body" sz="quarter" idx="1"/>
          </p:nvPr>
        </p:nvSpPr>
        <p:spPr>
          <a:xfrm>
            <a:off x="711200" y="9753600"/>
            <a:ext cx="11785600" cy="2590800"/>
          </a:xfrm>
          <a:prstGeom prst="rect">
            <a:avLst/>
          </a:prstGeom>
        </p:spPr>
        <p:txBody>
          <a:bodyPr anchor="t"/>
          <a:lstStyle>
            <a:lvl1pPr marL="0" indent="0" algn="ctr">
              <a:lnSpc>
                <a:spcPct val="100000"/>
              </a:lnSpc>
              <a:spcBef>
                <a:spcPts val="0"/>
              </a:spcBef>
              <a:buSzTx/>
              <a:buNone/>
              <a:defRPr sz="7600"/>
            </a:lvl1pPr>
            <a:lvl2pPr marL="0" indent="0" algn="ctr">
              <a:lnSpc>
                <a:spcPct val="100000"/>
              </a:lnSpc>
              <a:spcBef>
                <a:spcPts val="0"/>
              </a:spcBef>
              <a:buSzTx/>
              <a:buNone/>
              <a:defRPr sz="7600"/>
            </a:lvl2pPr>
            <a:lvl3pPr marL="0" indent="0" algn="ctr">
              <a:lnSpc>
                <a:spcPct val="100000"/>
              </a:lnSpc>
              <a:spcBef>
                <a:spcPts val="0"/>
              </a:spcBef>
              <a:buSzTx/>
              <a:buNone/>
              <a:defRPr sz="7600"/>
            </a:lvl3pPr>
            <a:lvl4pPr marL="0" indent="0" algn="ctr">
              <a:lnSpc>
                <a:spcPct val="100000"/>
              </a:lnSpc>
              <a:spcBef>
                <a:spcPts val="0"/>
              </a:spcBef>
              <a:buSzTx/>
              <a:buNone/>
              <a:defRPr sz="7600"/>
            </a:lvl4pPr>
            <a:lvl5pPr marL="0" indent="0" algn="ctr">
              <a:lnSpc>
                <a:spcPct val="100000"/>
              </a:lnSpc>
              <a:spcBef>
                <a:spcPts val="0"/>
              </a:spcBef>
              <a:buSzTx/>
              <a:buNone/>
              <a:defRPr sz="7600"/>
            </a:lvl5pPr>
          </a:lstStyle>
          <a:p>
            <a:r>
              <a:t>Body Level One</a:t>
            </a:r>
          </a:p>
          <a:p>
            <a:pPr lvl="1"/>
            <a:r>
              <a:t>Body Level Two</a:t>
            </a:r>
          </a:p>
          <a:p>
            <a:pPr lvl="2"/>
            <a:r>
              <a:t>Body Level Three</a:t>
            </a:r>
          </a:p>
          <a:p>
            <a:pPr lvl="3"/>
            <a:r>
              <a:t>Body Level Four</a:t>
            </a:r>
          </a:p>
          <a:p>
            <a:pPr lvl="4"/>
            <a:r>
              <a:t>Body Level Five</a:t>
            </a:r>
          </a:p>
        </p:txBody>
      </p:sp>
      <p:sp>
        <p:nvSpPr>
          <p:cNvPr id="136" name="Shape 136"/>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43" name="Shape 143"/>
          <p:cNvSpPr>
            <a:spLocks noGrp="1"/>
          </p:cNvSpPr>
          <p:nvPr>
            <p:ph type="pic" sz="half" idx="13"/>
          </p:nvPr>
        </p:nvSpPr>
        <p:spPr>
          <a:xfrm>
            <a:off x="15036800" y="5638800"/>
            <a:ext cx="8763000" cy="13182600"/>
          </a:xfrm>
          <a:prstGeom prst="rect">
            <a:avLst/>
          </a:prstGeom>
        </p:spPr>
        <p:txBody>
          <a:bodyPr lIns="91439" tIns="45719" rIns="91439" bIns="45719" anchor="t"/>
          <a:lstStyle/>
          <a:p>
            <a:endParaRPr/>
          </a:p>
        </p:txBody>
      </p:sp>
      <p:sp>
        <p:nvSpPr>
          <p:cNvPr id="144" name="Shape 144"/>
          <p:cNvSpPr>
            <a:spLocks noGrp="1"/>
          </p:cNvSpPr>
          <p:nvPr>
            <p:ph type="title"/>
          </p:nvPr>
        </p:nvSpPr>
        <p:spPr>
          <a:prstGeom prst="rect">
            <a:avLst/>
          </a:prstGeom>
        </p:spPr>
        <p:txBody>
          <a:bodyPr/>
          <a:lstStyle/>
          <a:p>
            <a:r>
              <a:t>Title Text</a:t>
            </a:r>
          </a:p>
        </p:txBody>
      </p:sp>
      <p:sp>
        <p:nvSpPr>
          <p:cNvPr id="145" name="Shape 145"/>
          <p:cNvSpPr>
            <a:spLocks noGrp="1"/>
          </p:cNvSpPr>
          <p:nvPr>
            <p:ph type="body" sz="half" idx="1"/>
          </p:nvPr>
        </p:nvSpPr>
        <p:spPr>
          <a:xfrm>
            <a:off x="711200" y="6375400"/>
            <a:ext cx="11785600" cy="11684000"/>
          </a:xfrm>
          <a:prstGeom prst="rect">
            <a:avLst/>
          </a:prstGeom>
        </p:spPr>
        <p:txBody>
          <a:bodyPr/>
          <a:lstStyle>
            <a:lvl1pPr>
              <a:lnSpc>
                <a:spcPct val="100000"/>
              </a:lnSpc>
              <a:defRPr sz="7600">
                <a:solidFill>
                  <a:srgbClr val="535353"/>
                </a:solidFill>
              </a:defRPr>
            </a:lvl1pPr>
            <a:lvl2pPr>
              <a:lnSpc>
                <a:spcPct val="100000"/>
              </a:lnSpc>
              <a:defRPr sz="7600">
                <a:solidFill>
                  <a:srgbClr val="535353"/>
                </a:solidFill>
              </a:defRPr>
            </a:lvl2pPr>
            <a:lvl3pPr>
              <a:lnSpc>
                <a:spcPct val="100000"/>
              </a:lnSpc>
              <a:defRPr sz="7600">
                <a:solidFill>
                  <a:srgbClr val="535353"/>
                </a:solidFill>
              </a:defRPr>
            </a:lvl3pPr>
            <a:lvl4pPr>
              <a:lnSpc>
                <a:spcPct val="100000"/>
              </a:lnSpc>
              <a:defRPr sz="7600">
                <a:solidFill>
                  <a:srgbClr val="535353"/>
                </a:solidFill>
              </a:defRPr>
            </a:lvl4pPr>
            <a:lvl5pPr>
              <a:lnSpc>
                <a:spcPct val="100000"/>
              </a:lnSpc>
              <a:defRPr sz="76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hape 1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p>
            <a:r>
              <a:t>Title Text</a:t>
            </a:r>
          </a:p>
        </p:txBody>
      </p:sp>
      <p:sp>
        <p:nvSpPr>
          <p:cNvPr id="154" name="Shape 154"/>
          <p:cNvSpPr>
            <a:spLocks noGrp="1"/>
          </p:cNvSpPr>
          <p:nvPr>
            <p:ph type="body" sz="half" idx="1"/>
          </p:nvPr>
        </p:nvSpPr>
        <p:spPr>
          <a:xfrm>
            <a:off x="711200" y="6375400"/>
            <a:ext cx="11785600" cy="11684000"/>
          </a:xfrm>
          <a:prstGeom prst="rect">
            <a:avLst/>
          </a:prstGeom>
        </p:spPr>
        <p:txBody>
          <a:bodyPr/>
          <a:lstStyle>
            <a:lvl1pPr>
              <a:lnSpc>
                <a:spcPct val="100000"/>
              </a:lnSpc>
              <a:defRPr sz="7600">
                <a:solidFill>
                  <a:srgbClr val="535353"/>
                </a:solidFill>
              </a:defRPr>
            </a:lvl1pPr>
            <a:lvl2pPr>
              <a:lnSpc>
                <a:spcPct val="100000"/>
              </a:lnSpc>
              <a:defRPr sz="7600">
                <a:solidFill>
                  <a:srgbClr val="535353"/>
                </a:solidFill>
              </a:defRPr>
            </a:lvl2pPr>
            <a:lvl3pPr>
              <a:lnSpc>
                <a:spcPct val="100000"/>
              </a:lnSpc>
              <a:defRPr sz="7600">
                <a:solidFill>
                  <a:srgbClr val="535353"/>
                </a:solidFill>
              </a:defRPr>
            </a:lvl3pPr>
            <a:lvl4pPr>
              <a:lnSpc>
                <a:spcPct val="100000"/>
              </a:lnSpc>
              <a:defRPr sz="7600">
                <a:solidFill>
                  <a:srgbClr val="535353"/>
                </a:solidFill>
              </a:defRPr>
            </a:lvl4pPr>
            <a:lvl5pPr>
              <a:lnSpc>
                <a:spcPct val="100000"/>
              </a:lnSpc>
              <a:defRPr sz="76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t>Title Text</a:t>
            </a:r>
          </a:p>
        </p:txBody>
      </p:sp>
      <p:sp>
        <p:nvSpPr>
          <p:cNvPr id="163" name="Shape 163"/>
          <p:cNvSpPr>
            <a:spLocks noGrp="1"/>
          </p:cNvSpPr>
          <p:nvPr>
            <p:ph type="body" sz="half" idx="1"/>
          </p:nvPr>
        </p:nvSpPr>
        <p:spPr>
          <a:xfrm>
            <a:off x="13512800" y="6375400"/>
            <a:ext cx="11785600" cy="11684000"/>
          </a:xfrm>
          <a:prstGeom prst="rect">
            <a:avLst/>
          </a:prstGeom>
        </p:spPr>
        <p:txBody>
          <a:bodyPr/>
          <a:lstStyle>
            <a:lvl1pPr>
              <a:lnSpc>
                <a:spcPct val="100000"/>
              </a:lnSpc>
              <a:defRPr sz="7600">
                <a:solidFill>
                  <a:srgbClr val="535353"/>
                </a:solidFill>
              </a:defRPr>
            </a:lvl1pPr>
            <a:lvl2pPr>
              <a:lnSpc>
                <a:spcPct val="100000"/>
              </a:lnSpc>
              <a:defRPr sz="7600">
                <a:solidFill>
                  <a:srgbClr val="535353"/>
                </a:solidFill>
              </a:defRPr>
            </a:lvl2pPr>
            <a:lvl3pPr>
              <a:lnSpc>
                <a:spcPct val="100000"/>
              </a:lnSpc>
              <a:defRPr sz="7600">
                <a:solidFill>
                  <a:srgbClr val="535353"/>
                </a:solidFill>
              </a:defRPr>
            </a:lvl3pPr>
            <a:lvl4pPr>
              <a:lnSpc>
                <a:spcPct val="100000"/>
              </a:lnSpc>
              <a:defRPr sz="7600">
                <a:solidFill>
                  <a:srgbClr val="535353"/>
                </a:solidFill>
              </a:defRPr>
            </a:lvl4pPr>
            <a:lvl5pPr>
              <a:lnSpc>
                <a:spcPct val="100000"/>
              </a:lnSpc>
              <a:defRPr sz="76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64" name="Shape 1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 Photo">
    <p:spTree>
      <p:nvGrpSpPr>
        <p:cNvPr id="1" name=""/>
        <p:cNvGrpSpPr/>
        <p:nvPr/>
      </p:nvGrpSpPr>
      <p:grpSpPr>
        <a:xfrm>
          <a:off x="0" y="0"/>
          <a:ext cx="0" cy="0"/>
          <a:chOff x="0" y="0"/>
          <a:chExt cx="0" cy="0"/>
        </a:xfrm>
      </p:grpSpPr>
      <p:sp>
        <p:nvSpPr>
          <p:cNvPr id="20" name="Shape 20"/>
          <p:cNvSpPr>
            <a:spLocks noGrp="1"/>
          </p:cNvSpPr>
          <p:nvPr>
            <p:ph type="pic" idx="13"/>
          </p:nvPr>
        </p:nvSpPr>
        <p:spPr>
          <a:xfrm>
            <a:off x="2613313" y="1066800"/>
            <a:ext cx="20777201" cy="11720472"/>
          </a:xfrm>
          <a:prstGeom prst="rect">
            <a:avLst/>
          </a:prstGeom>
        </p:spPr>
        <p:txBody>
          <a:bodyPr lIns="91439" tIns="45719" rIns="91439" bIns="45719" anchor="t"/>
          <a:lstStyle/>
          <a:p>
            <a:endParaRPr/>
          </a:p>
        </p:txBody>
      </p:sp>
      <p:sp>
        <p:nvSpPr>
          <p:cNvPr id="21" name="Shape 21"/>
          <p:cNvSpPr>
            <a:spLocks noGrp="1"/>
          </p:cNvSpPr>
          <p:nvPr>
            <p:ph type="title"/>
          </p:nvPr>
        </p:nvSpPr>
        <p:spPr>
          <a:xfrm>
            <a:off x="711200" y="13665200"/>
            <a:ext cx="24587200" cy="2514600"/>
          </a:xfrm>
          <a:prstGeom prst="rect">
            <a:avLst/>
          </a:prstGeom>
        </p:spPr>
        <p:txBody>
          <a:bodyPr anchor="b"/>
          <a:lstStyle/>
          <a:p>
            <a:r>
              <a:t>Title Text</a:t>
            </a:r>
          </a:p>
        </p:txBody>
      </p:sp>
      <p:sp>
        <p:nvSpPr>
          <p:cNvPr id="22" name="Shape 22"/>
          <p:cNvSpPr>
            <a:spLocks noGrp="1"/>
          </p:cNvSpPr>
          <p:nvPr>
            <p:ph type="body" sz="quarter" idx="1"/>
          </p:nvPr>
        </p:nvSpPr>
        <p:spPr>
          <a:xfrm>
            <a:off x="711200" y="16154400"/>
            <a:ext cx="24587200" cy="2413000"/>
          </a:xfrm>
          <a:prstGeom prst="rect">
            <a:avLst/>
          </a:prstGeom>
        </p:spPr>
        <p:txBody>
          <a:bodyPr anchor="t"/>
          <a:lstStyle>
            <a:lvl1pPr marL="0" indent="0" algn="ctr">
              <a:lnSpc>
                <a:spcPct val="100000"/>
              </a:lnSpc>
              <a:spcBef>
                <a:spcPts val="0"/>
              </a:spcBef>
              <a:buSzTx/>
              <a:buNone/>
              <a:defRPr sz="7600"/>
            </a:lvl1pPr>
            <a:lvl2pPr marL="0" indent="0" algn="ctr">
              <a:lnSpc>
                <a:spcPct val="100000"/>
              </a:lnSpc>
              <a:spcBef>
                <a:spcPts val="0"/>
              </a:spcBef>
              <a:buSzTx/>
              <a:buNone/>
              <a:defRPr sz="7600"/>
            </a:lvl2pPr>
            <a:lvl3pPr marL="0" indent="0" algn="ctr">
              <a:lnSpc>
                <a:spcPct val="100000"/>
              </a:lnSpc>
              <a:spcBef>
                <a:spcPts val="0"/>
              </a:spcBef>
              <a:buSzTx/>
              <a:buNone/>
              <a:defRPr sz="7600"/>
            </a:lvl3pPr>
            <a:lvl4pPr marL="0" indent="0" algn="ctr">
              <a:lnSpc>
                <a:spcPct val="100000"/>
              </a:lnSpc>
              <a:spcBef>
                <a:spcPts val="0"/>
              </a:spcBef>
              <a:buSzTx/>
              <a:buNone/>
              <a:defRPr sz="7600"/>
            </a:lvl4pPr>
            <a:lvl5pPr marL="0" indent="0" algn="ctr">
              <a:lnSpc>
                <a:spcPct val="100000"/>
              </a:lnSpc>
              <a:spcBef>
                <a:spcPts val="0"/>
              </a:spcBef>
              <a:buSzTx/>
              <a:buNone/>
              <a:defRPr sz="76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 Photo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pic" idx="13"/>
          </p:nvPr>
        </p:nvSpPr>
        <p:spPr>
          <a:xfrm>
            <a:off x="2613313" y="1066800"/>
            <a:ext cx="20777201" cy="11720472"/>
          </a:xfrm>
          <a:prstGeom prst="rect">
            <a:avLst/>
          </a:prstGeom>
        </p:spPr>
        <p:txBody>
          <a:bodyPr lIns="91439" tIns="45719" rIns="91439" bIns="45719" anchor="t"/>
          <a:lstStyle/>
          <a:p>
            <a:endParaRPr/>
          </a:p>
        </p:txBody>
      </p:sp>
      <p:sp>
        <p:nvSpPr>
          <p:cNvPr id="31" name="Shape 31"/>
          <p:cNvSpPr>
            <a:spLocks noGrp="1"/>
          </p:cNvSpPr>
          <p:nvPr>
            <p:ph type="title"/>
          </p:nvPr>
        </p:nvSpPr>
        <p:spPr>
          <a:xfrm>
            <a:off x="711200" y="13665200"/>
            <a:ext cx="24587200" cy="2514600"/>
          </a:xfrm>
          <a:prstGeom prst="rect">
            <a:avLst/>
          </a:prstGeom>
        </p:spPr>
        <p:txBody>
          <a:bodyPr anchor="b"/>
          <a:lstStyle/>
          <a:p>
            <a:r>
              <a:t>Title Text</a:t>
            </a:r>
          </a:p>
        </p:txBody>
      </p:sp>
      <p:sp>
        <p:nvSpPr>
          <p:cNvPr id="32" name="Shape 32"/>
          <p:cNvSpPr>
            <a:spLocks noGrp="1"/>
          </p:cNvSpPr>
          <p:nvPr>
            <p:ph type="body" sz="quarter" idx="1"/>
          </p:nvPr>
        </p:nvSpPr>
        <p:spPr>
          <a:xfrm>
            <a:off x="711200" y="16154400"/>
            <a:ext cx="24587200" cy="2413000"/>
          </a:xfrm>
          <a:prstGeom prst="rect">
            <a:avLst/>
          </a:prstGeom>
        </p:spPr>
        <p:txBody>
          <a:bodyPr anchor="t"/>
          <a:lstStyle>
            <a:lvl1pPr marL="0" indent="0" algn="ctr">
              <a:lnSpc>
                <a:spcPct val="100000"/>
              </a:lnSpc>
              <a:spcBef>
                <a:spcPts val="0"/>
              </a:spcBef>
              <a:buSzTx/>
              <a:buNone/>
              <a:defRPr sz="7600"/>
            </a:lvl1pPr>
            <a:lvl2pPr marL="0" indent="0" algn="ctr">
              <a:lnSpc>
                <a:spcPct val="100000"/>
              </a:lnSpc>
              <a:spcBef>
                <a:spcPts val="0"/>
              </a:spcBef>
              <a:buSzTx/>
              <a:buNone/>
              <a:defRPr sz="7600"/>
            </a:lvl2pPr>
            <a:lvl3pPr marL="0" indent="0" algn="ctr">
              <a:lnSpc>
                <a:spcPct val="100000"/>
              </a:lnSpc>
              <a:spcBef>
                <a:spcPts val="0"/>
              </a:spcBef>
              <a:buSzTx/>
              <a:buNone/>
              <a:defRPr sz="7600"/>
            </a:lvl3pPr>
            <a:lvl4pPr marL="0" indent="0" algn="ctr">
              <a:lnSpc>
                <a:spcPct val="100000"/>
              </a:lnSpc>
              <a:spcBef>
                <a:spcPts val="0"/>
              </a:spcBef>
              <a:buSzTx/>
              <a:buNone/>
              <a:defRPr sz="7600"/>
            </a:lvl4pPr>
            <a:lvl5pPr marL="0" indent="0" algn="ctr">
              <a:lnSpc>
                <a:spcPct val="100000"/>
              </a:lnSpc>
              <a:spcBef>
                <a:spcPts val="0"/>
              </a:spcBef>
              <a:buSzTx/>
              <a:buNone/>
              <a:defRPr sz="7600"/>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711200" y="6375400"/>
            <a:ext cx="24587200" cy="11684000"/>
          </a:xfrm>
          <a:prstGeom prst="rect">
            <a:avLst/>
          </a:prstGeom>
        </p:spPr>
        <p:txBody>
          <a:bodyPr/>
          <a:lstStyle>
            <a:lvl1pPr>
              <a:lnSpc>
                <a:spcPct val="100000"/>
              </a:lnSpc>
              <a:defRPr sz="7600">
                <a:solidFill>
                  <a:srgbClr val="535353"/>
                </a:solidFill>
              </a:defRPr>
            </a:lvl1pPr>
            <a:lvl2pPr>
              <a:lnSpc>
                <a:spcPct val="100000"/>
              </a:lnSpc>
              <a:defRPr sz="7600">
                <a:solidFill>
                  <a:srgbClr val="535353"/>
                </a:solidFill>
              </a:defRPr>
            </a:lvl2pPr>
            <a:lvl3pPr>
              <a:lnSpc>
                <a:spcPct val="100000"/>
              </a:lnSpc>
              <a:defRPr sz="7600">
                <a:solidFill>
                  <a:srgbClr val="535353"/>
                </a:solidFill>
              </a:defRPr>
            </a:lvl3pPr>
            <a:lvl4pPr>
              <a:lnSpc>
                <a:spcPct val="100000"/>
              </a:lnSpc>
              <a:defRPr sz="7600">
                <a:solidFill>
                  <a:srgbClr val="535353"/>
                </a:solidFill>
              </a:defRPr>
            </a:lvl4pPr>
            <a:lvl5pPr>
              <a:lnSpc>
                <a:spcPct val="100000"/>
              </a:lnSpc>
              <a:defRPr sz="76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body" idx="1"/>
          </p:nvPr>
        </p:nvSpPr>
        <p:spPr>
          <a:xfrm>
            <a:off x="711200" y="6375400"/>
            <a:ext cx="24587200" cy="11684000"/>
          </a:xfrm>
          <a:prstGeom prst="rect">
            <a:avLst/>
          </a:prstGeom>
        </p:spPr>
        <p:txBody>
          <a:bodyPr numCol="2" spcCol="1229360" anchor="t"/>
          <a:lstStyle>
            <a:lvl1pPr>
              <a:lnSpc>
                <a:spcPct val="100000"/>
              </a:lnSpc>
              <a:defRPr sz="7600">
                <a:solidFill>
                  <a:srgbClr val="535353"/>
                </a:solidFill>
              </a:defRPr>
            </a:lvl1pPr>
            <a:lvl2pPr>
              <a:lnSpc>
                <a:spcPct val="100000"/>
              </a:lnSpc>
              <a:defRPr sz="7600">
                <a:solidFill>
                  <a:srgbClr val="535353"/>
                </a:solidFill>
              </a:defRPr>
            </a:lvl2pPr>
            <a:lvl3pPr>
              <a:lnSpc>
                <a:spcPct val="100000"/>
              </a:lnSpc>
              <a:defRPr sz="7600">
                <a:solidFill>
                  <a:srgbClr val="535353"/>
                </a:solidFill>
              </a:defRPr>
            </a:lvl3pPr>
            <a:lvl4pPr>
              <a:lnSpc>
                <a:spcPct val="100000"/>
              </a:lnSpc>
              <a:defRPr sz="7600">
                <a:solidFill>
                  <a:srgbClr val="535353"/>
                </a:solidFill>
              </a:defRPr>
            </a:lvl4pPr>
            <a:lvl5pPr>
              <a:lnSpc>
                <a:spcPct val="100000"/>
              </a:lnSpc>
              <a:defRPr sz="76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Shape 5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66" name="Bkg for Keynote Classical part 1.jpg"/>
          <p:cNvPicPr>
            <a:picLocks noChangeAspect="1"/>
          </p:cNvPicPr>
          <p:nvPr/>
        </p:nvPicPr>
        <p:blipFill>
          <a:blip r:embed="rId2">
            <a:extLst/>
          </a:blip>
          <a:stretch>
            <a:fillRect/>
          </a:stretch>
        </p:blipFill>
        <p:spPr>
          <a:xfrm>
            <a:off x="0" y="0"/>
            <a:ext cx="26051931" cy="19545300"/>
          </a:xfrm>
          <a:prstGeom prst="rect">
            <a:avLst/>
          </a:prstGeom>
          <a:ln w="12700">
            <a:miter lim="400000"/>
          </a:ln>
        </p:spPr>
      </p:pic>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 name="Shape 74"/>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1" name="Shape 81"/>
          <p:cNvSpPr>
            <a:spLocks noGrp="1"/>
          </p:cNvSpPr>
          <p:nvPr>
            <p:ph type="title"/>
          </p:nvPr>
        </p:nvSpPr>
        <p:spPr>
          <a:prstGeom prst="rect">
            <a:avLst/>
          </a:prstGeom>
        </p:spPr>
        <p:txBody>
          <a:bodyPr/>
          <a:lstStyle/>
          <a:p>
            <a:r>
              <a:t>Title Text</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11200" y="508000"/>
            <a:ext cx="24587200" cy="1846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711200" y="508000"/>
            <a:ext cx="24587200" cy="487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sldNum" sz="quarter" idx="2"/>
          </p:nvPr>
        </p:nvSpPr>
        <p:spPr>
          <a:xfrm>
            <a:off x="12706350" y="18630900"/>
            <a:ext cx="571500" cy="622300"/>
          </a:xfrm>
          <a:prstGeom prst="rect">
            <a:avLst/>
          </a:prstGeom>
          <a:ln w="12700">
            <a:miter lim="400000"/>
          </a:ln>
        </p:spPr>
        <p:txBody>
          <a:bodyPr wrap="none" lIns="50800" tIns="50800" rIns="50800" bIns="50800">
            <a:spAutoFit/>
          </a:bodyPr>
          <a:lstStyle>
            <a:lvl1pPr>
              <a:defRPr sz="3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ctr" defTabSz="1168400" rtl="0" latinLnBrk="0">
        <a:lnSpc>
          <a:spcPct val="100000"/>
        </a:lnSpc>
        <a:spcBef>
          <a:spcPts val="0"/>
        </a:spcBef>
        <a:spcAft>
          <a:spcPts val="0"/>
        </a:spcAft>
        <a:buClrTx/>
        <a:buSzTx/>
        <a:buFontTx/>
        <a:buNone/>
        <a:tabLst/>
        <a:defRPr sz="14400" b="0" i="0" u="none" strike="noStrike" cap="all" spc="0" baseline="0">
          <a:ln>
            <a:noFill/>
          </a:ln>
          <a:solidFill>
            <a:srgbClr val="535353"/>
          </a:solidFill>
          <a:uFillTx/>
          <a:latin typeface="+mn-lt"/>
          <a:ea typeface="+mn-ea"/>
          <a:cs typeface="+mn-cs"/>
          <a:sym typeface="Gill Sans Light"/>
        </a:defRPr>
      </a:lvl1pPr>
      <a:lvl2pPr marL="0" marR="0" indent="228600" algn="ctr" defTabSz="1168400" rtl="0" latinLnBrk="0">
        <a:lnSpc>
          <a:spcPct val="100000"/>
        </a:lnSpc>
        <a:spcBef>
          <a:spcPts val="0"/>
        </a:spcBef>
        <a:spcAft>
          <a:spcPts val="0"/>
        </a:spcAft>
        <a:buClrTx/>
        <a:buSzTx/>
        <a:buFontTx/>
        <a:buNone/>
        <a:tabLst/>
        <a:defRPr sz="14400" b="0" i="0" u="none" strike="noStrike" cap="all" spc="0" baseline="0">
          <a:ln>
            <a:noFill/>
          </a:ln>
          <a:solidFill>
            <a:srgbClr val="535353"/>
          </a:solidFill>
          <a:uFillTx/>
          <a:latin typeface="+mn-lt"/>
          <a:ea typeface="+mn-ea"/>
          <a:cs typeface="+mn-cs"/>
          <a:sym typeface="Gill Sans Light"/>
        </a:defRPr>
      </a:lvl2pPr>
      <a:lvl3pPr marL="0" marR="0" indent="457200" algn="ctr" defTabSz="1168400" rtl="0" latinLnBrk="0">
        <a:lnSpc>
          <a:spcPct val="100000"/>
        </a:lnSpc>
        <a:spcBef>
          <a:spcPts val="0"/>
        </a:spcBef>
        <a:spcAft>
          <a:spcPts val="0"/>
        </a:spcAft>
        <a:buClrTx/>
        <a:buSzTx/>
        <a:buFontTx/>
        <a:buNone/>
        <a:tabLst/>
        <a:defRPr sz="14400" b="0" i="0" u="none" strike="noStrike" cap="all" spc="0" baseline="0">
          <a:ln>
            <a:noFill/>
          </a:ln>
          <a:solidFill>
            <a:srgbClr val="535353"/>
          </a:solidFill>
          <a:uFillTx/>
          <a:latin typeface="+mn-lt"/>
          <a:ea typeface="+mn-ea"/>
          <a:cs typeface="+mn-cs"/>
          <a:sym typeface="Gill Sans Light"/>
        </a:defRPr>
      </a:lvl3pPr>
      <a:lvl4pPr marL="0" marR="0" indent="685800" algn="ctr" defTabSz="1168400" rtl="0" latinLnBrk="0">
        <a:lnSpc>
          <a:spcPct val="100000"/>
        </a:lnSpc>
        <a:spcBef>
          <a:spcPts val="0"/>
        </a:spcBef>
        <a:spcAft>
          <a:spcPts val="0"/>
        </a:spcAft>
        <a:buClrTx/>
        <a:buSzTx/>
        <a:buFontTx/>
        <a:buNone/>
        <a:tabLst/>
        <a:defRPr sz="14400" b="0" i="0" u="none" strike="noStrike" cap="all" spc="0" baseline="0">
          <a:ln>
            <a:noFill/>
          </a:ln>
          <a:solidFill>
            <a:srgbClr val="535353"/>
          </a:solidFill>
          <a:uFillTx/>
          <a:latin typeface="+mn-lt"/>
          <a:ea typeface="+mn-ea"/>
          <a:cs typeface="+mn-cs"/>
          <a:sym typeface="Gill Sans Light"/>
        </a:defRPr>
      </a:lvl4pPr>
      <a:lvl5pPr marL="0" marR="0" indent="914400" algn="ctr" defTabSz="1168400" rtl="0" latinLnBrk="0">
        <a:lnSpc>
          <a:spcPct val="100000"/>
        </a:lnSpc>
        <a:spcBef>
          <a:spcPts val="0"/>
        </a:spcBef>
        <a:spcAft>
          <a:spcPts val="0"/>
        </a:spcAft>
        <a:buClrTx/>
        <a:buSzTx/>
        <a:buFontTx/>
        <a:buNone/>
        <a:tabLst/>
        <a:defRPr sz="14400" b="0" i="0" u="none" strike="noStrike" cap="all" spc="0" baseline="0">
          <a:ln>
            <a:noFill/>
          </a:ln>
          <a:solidFill>
            <a:srgbClr val="535353"/>
          </a:solidFill>
          <a:uFillTx/>
          <a:latin typeface="+mn-lt"/>
          <a:ea typeface="+mn-ea"/>
          <a:cs typeface="+mn-cs"/>
          <a:sym typeface="Gill Sans Light"/>
        </a:defRPr>
      </a:lvl5pPr>
      <a:lvl6pPr marL="0" marR="0" indent="1143000" algn="ctr" defTabSz="1168400" rtl="0" latinLnBrk="0">
        <a:lnSpc>
          <a:spcPct val="100000"/>
        </a:lnSpc>
        <a:spcBef>
          <a:spcPts val="0"/>
        </a:spcBef>
        <a:spcAft>
          <a:spcPts val="0"/>
        </a:spcAft>
        <a:buClrTx/>
        <a:buSzTx/>
        <a:buFontTx/>
        <a:buNone/>
        <a:tabLst/>
        <a:defRPr sz="14400" b="0" i="0" u="none" strike="noStrike" cap="all" spc="0" baseline="0">
          <a:ln>
            <a:noFill/>
          </a:ln>
          <a:solidFill>
            <a:srgbClr val="535353"/>
          </a:solidFill>
          <a:uFillTx/>
          <a:latin typeface="+mn-lt"/>
          <a:ea typeface="+mn-ea"/>
          <a:cs typeface="+mn-cs"/>
          <a:sym typeface="Gill Sans Light"/>
        </a:defRPr>
      </a:lvl6pPr>
      <a:lvl7pPr marL="0" marR="0" indent="1371600" algn="ctr" defTabSz="1168400" rtl="0" latinLnBrk="0">
        <a:lnSpc>
          <a:spcPct val="100000"/>
        </a:lnSpc>
        <a:spcBef>
          <a:spcPts val="0"/>
        </a:spcBef>
        <a:spcAft>
          <a:spcPts val="0"/>
        </a:spcAft>
        <a:buClrTx/>
        <a:buSzTx/>
        <a:buFontTx/>
        <a:buNone/>
        <a:tabLst/>
        <a:defRPr sz="14400" b="0" i="0" u="none" strike="noStrike" cap="all" spc="0" baseline="0">
          <a:ln>
            <a:noFill/>
          </a:ln>
          <a:solidFill>
            <a:srgbClr val="535353"/>
          </a:solidFill>
          <a:uFillTx/>
          <a:latin typeface="+mn-lt"/>
          <a:ea typeface="+mn-ea"/>
          <a:cs typeface="+mn-cs"/>
          <a:sym typeface="Gill Sans Light"/>
        </a:defRPr>
      </a:lvl7pPr>
      <a:lvl8pPr marL="0" marR="0" indent="1600200" algn="ctr" defTabSz="1168400" rtl="0" latinLnBrk="0">
        <a:lnSpc>
          <a:spcPct val="100000"/>
        </a:lnSpc>
        <a:spcBef>
          <a:spcPts val="0"/>
        </a:spcBef>
        <a:spcAft>
          <a:spcPts val="0"/>
        </a:spcAft>
        <a:buClrTx/>
        <a:buSzTx/>
        <a:buFontTx/>
        <a:buNone/>
        <a:tabLst/>
        <a:defRPr sz="14400" b="0" i="0" u="none" strike="noStrike" cap="all" spc="0" baseline="0">
          <a:ln>
            <a:noFill/>
          </a:ln>
          <a:solidFill>
            <a:srgbClr val="535353"/>
          </a:solidFill>
          <a:uFillTx/>
          <a:latin typeface="+mn-lt"/>
          <a:ea typeface="+mn-ea"/>
          <a:cs typeface="+mn-cs"/>
          <a:sym typeface="Gill Sans Light"/>
        </a:defRPr>
      </a:lvl8pPr>
      <a:lvl9pPr marL="0" marR="0" indent="1828800" algn="ctr" defTabSz="1168400" rtl="0" latinLnBrk="0">
        <a:lnSpc>
          <a:spcPct val="100000"/>
        </a:lnSpc>
        <a:spcBef>
          <a:spcPts val="0"/>
        </a:spcBef>
        <a:spcAft>
          <a:spcPts val="0"/>
        </a:spcAft>
        <a:buClrTx/>
        <a:buSzTx/>
        <a:buFontTx/>
        <a:buNone/>
        <a:tabLst/>
        <a:defRPr sz="14400" b="0" i="0" u="none" strike="noStrike" cap="all" spc="0" baseline="0">
          <a:ln>
            <a:noFill/>
          </a:ln>
          <a:solidFill>
            <a:srgbClr val="535353"/>
          </a:solidFill>
          <a:uFillTx/>
          <a:latin typeface="+mn-lt"/>
          <a:ea typeface="+mn-ea"/>
          <a:cs typeface="+mn-cs"/>
          <a:sym typeface="Gill Sans Light"/>
        </a:defRPr>
      </a:lvl9pPr>
    </p:titleStyle>
    <p:bodyStyle>
      <a:lvl1pPr marL="304800" marR="0" indent="-304800" algn="l" defTabSz="1168400" rtl="0" latinLnBrk="0">
        <a:lnSpc>
          <a:spcPct val="120000"/>
        </a:lnSpc>
        <a:spcBef>
          <a:spcPts val="7600"/>
        </a:spcBef>
        <a:spcAft>
          <a:spcPts val="0"/>
        </a:spcAft>
        <a:buClr>
          <a:srgbClr val="535353"/>
        </a:buClr>
        <a:buSzPct val="82000"/>
        <a:buFontTx/>
        <a:buChar char="•"/>
        <a:tabLst/>
        <a:defRPr sz="9200" b="0" i="0" u="none" strike="noStrike" cap="none" spc="0" baseline="0">
          <a:ln>
            <a:noFill/>
          </a:ln>
          <a:solidFill>
            <a:srgbClr val="525252"/>
          </a:solidFill>
          <a:uFillTx/>
          <a:latin typeface="+mn-lt"/>
          <a:ea typeface="+mn-ea"/>
          <a:cs typeface="+mn-cs"/>
          <a:sym typeface="Gill Sans Light"/>
        </a:defRPr>
      </a:lvl1pPr>
      <a:lvl2pPr marL="685800" marR="0" indent="-304800" algn="l" defTabSz="1168400" rtl="0" latinLnBrk="0">
        <a:lnSpc>
          <a:spcPct val="120000"/>
        </a:lnSpc>
        <a:spcBef>
          <a:spcPts val="7600"/>
        </a:spcBef>
        <a:spcAft>
          <a:spcPts val="0"/>
        </a:spcAft>
        <a:buClr>
          <a:srgbClr val="535353"/>
        </a:buClr>
        <a:buSzPct val="82000"/>
        <a:buFontTx/>
        <a:buChar char="•"/>
        <a:tabLst/>
        <a:defRPr sz="9200" b="0" i="0" u="none" strike="noStrike" cap="none" spc="0" baseline="0">
          <a:ln>
            <a:noFill/>
          </a:ln>
          <a:solidFill>
            <a:srgbClr val="525252"/>
          </a:solidFill>
          <a:uFillTx/>
          <a:latin typeface="+mn-lt"/>
          <a:ea typeface="+mn-ea"/>
          <a:cs typeface="+mn-cs"/>
          <a:sym typeface="Gill Sans Light"/>
        </a:defRPr>
      </a:lvl2pPr>
      <a:lvl3pPr marL="1066800" marR="0" indent="-304800" algn="l" defTabSz="1168400" rtl="0" latinLnBrk="0">
        <a:lnSpc>
          <a:spcPct val="120000"/>
        </a:lnSpc>
        <a:spcBef>
          <a:spcPts val="7600"/>
        </a:spcBef>
        <a:spcAft>
          <a:spcPts val="0"/>
        </a:spcAft>
        <a:buClr>
          <a:srgbClr val="535353"/>
        </a:buClr>
        <a:buSzPct val="82000"/>
        <a:buFontTx/>
        <a:buChar char="•"/>
        <a:tabLst/>
        <a:defRPr sz="9200" b="0" i="0" u="none" strike="noStrike" cap="none" spc="0" baseline="0">
          <a:ln>
            <a:noFill/>
          </a:ln>
          <a:solidFill>
            <a:srgbClr val="525252"/>
          </a:solidFill>
          <a:uFillTx/>
          <a:latin typeface="+mn-lt"/>
          <a:ea typeface="+mn-ea"/>
          <a:cs typeface="+mn-cs"/>
          <a:sym typeface="Gill Sans Light"/>
        </a:defRPr>
      </a:lvl3pPr>
      <a:lvl4pPr marL="1447800" marR="0" indent="-304800" algn="l" defTabSz="1168400" rtl="0" latinLnBrk="0">
        <a:lnSpc>
          <a:spcPct val="120000"/>
        </a:lnSpc>
        <a:spcBef>
          <a:spcPts val="7600"/>
        </a:spcBef>
        <a:spcAft>
          <a:spcPts val="0"/>
        </a:spcAft>
        <a:buClr>
          <a:srgbClr val="535353"/>
        </a:buClr>
        <a:buSzPct val="82000"/>
        <a:buFontTx/>
        <a:buChar char="•"/>
        <a:tabLst/>
        <a:defRPr sz="9200" b="0" i="0" u="none" strike="noStrike" cap="none" spc="0" baseline="0">
          <a:ln>
            <a:noFill/>
          </a:ln>
          <a:solidFill>
            <a:srgbClr val="525252"/>
          </a:solidFill>
          <a:uFillTx/>
          <a:latin typeface="+mn-lt"/>
          <a:ea typeface="+mn-ea"/>
          <a:cs typeface="+mn-cs"/>
          <a:sym typeface="Gill Sans Light"/>
        </a:defRPr>
      </a:lvl4pPr>
      <a:lvl5pPr marL="1828800" marR="0" indent="-304800" algn="l" defTabSz="1168400" rtl="0" latinLnBrk="0">
        <a:lnSpc>
          <a:spcPct val="120000"/>
        </a:lnSpc>
        <a:spcBef>
          <a:spcPts val="7600"/>
        </a:spcBef>
        <a:spcAft>
          <a:spcPts val="0"/>
        </a:spcAft>
        <a:buClr>
          <a:srgbClr val="535353"/>
        </a:buClr>
        <a:buSzPct val="82000"/>
        <a:buFontTx/>
        <a:buChar char="•"/>
        <a:tabLst/>
        <a:defRPr sz="9200" b="0" i="0" u="none" strike="noStrike" cap="none" spc="0" baseline="0">
          <a:ln>
            <a:noFill/>
          </a:ln>
          <a:solidFill>
            <a:srgbClr val="525252"/>
          </a:solidFill>
          <a:uFillTx/>
          <a:latin typeface="+mn-lt"/>
          <a:ea typeface="+mn-ea"/>
          <a:cs typeface="+mn-cs"/>
          <a:sym typeface="Gill Sans Light"/>
        </a:defRPr>
      </a:lvl5pPr>
      <a:lvl6pPr marL="2209800" marR="0" indent="-304800" algn="l" defTabSz="1168400" rtl="0" latinLnBrk="0">
        <a:lnSpc>
          <a:spcPct val="120000"/>
        </a:lnSpc>
        <a:spcBef>
          <a:spcPts val="7600"/>
        </a:spcBef>
        <a:spcAft>
          <a:spcPts val="0"/>
        </a:spcAft>
        <a:buClr>
          <a:srgbClr val="535353"/>
        </a:buClr>
        <a:buSzPct val="82000"/>
        <a:buFontTx/>
        <a:buChar char="•"/>
        <a:tabLst/>
        <a:defRPr sz="9200" b="0" i="0" u="none" strike="noStrike" cap="none" spc="0" baseline="0">
          <a:ln>
            <a:noFill/>
          </a:ln>
          <a:solidFill>
            <a:srgbClr val="525252"/>
          </a:solidFill>
          <a:uFillTx/>
          <a:latin typeface="+mn-lt"/>
          <a:ea typeface="+mn-ea"/>
          <a:cs typeface="+mn-cs"/>
          <a:sym typeface="Gill Sans Light"/>
        </a:defRPr>
      </a:lvl6pPr>
      <a:lvl7pPr marL="2590800" marR="0" indent="-304800" algn="l" defTabSz="1168400" rtl="0" latinLnBrk="0">
        <a:lnSpc>
          <a:spcPct val="120000"/>
        </a:lnSpc>
        <a:spcBef>
          <a:spcPts val="7600"/>
        </a:spcBef>
        <a:spcAft>
          <a:spcPts val="0"/>
        </a:spcAft>
        <a:buClr>
          <a:srgbClr val="535353"/>
        </a:buClr>
        <a:buSzPct val="82000"/>
        <a:buFontTx/>
        <a:buChar char="•"/>
        <a:tabLst/>
        <a:defRPr sz="9200" b="0" i="0" u="none" strike="noStrike" cap="none" spc="0" baseline="0">
          <a:ln>
            <a:noFill/>
          </a:ln>
          <a:solidFill>
            <a:srgbClr val="525252"/>
          </a:solidFill>
          <a:uFillTx/>
          <a:latin typeface="+mn-lt"/>
          <a:ea typeface="+mn-ea"/>
          <a:cs typeface="+mn-cs"/>
          <a:sym typeface="Gill Sans Light"/>
        </a:defRPr>
      </a:lvl7pPr>
      <a:lvl8pPr marL="2971800" marR="0" indent="-304800" algn="l" defTabSz="1168400" rtl="0" latinLnBrk="0">
        <a:lnSpc>
          <a:spcPct val="120000"/>
        </a:lnSpc>
        <a:spcBef>
          <a:spcPts val="7600"/>
        </a:spcBef>
        <a:spcAft>
          <a:spcPts val="0"/>
        </a:spcAft>
        <a:buClr>
          <a:srgbClr val="535353"/>
        </a:buClr>
        <a:buSzPct val="82000"/>
        <a:buFontTx/>
        <a:buChar char="•"/>
        <a:tabLst/>
        <a:defRPr sz="9200" b="0" i="0" u="none" strike="noStrike" cap="none" spc="0" baseline="0">
          <a:ln>
            <a:noFill/>
          </a:ln>
          <a:solidFill>
            <a:srgbClr val="525252"/>
          </a:solidFill>
          <a:uFillTx/>
          <a:latin typeface="+mn-lt"/>
          <a:ea typeface="+mn-ea"/>
          <a:cs typeface="+mn-cs"/>
          <a:sym typeface="Gill Sans Light"/>
        </a:defRPr>
      </a:lvl8pPr>
      <a:lvl9pPr marL="3352800" marR="0" indent="-304800" algn="l" defTabSz="1168400" rtl="0" latinLnBrk="0">
        <a:lnSpc>
          <a:spcPct val="120000"/>
        </a:lnSpc>
        <a:spcBef>
          <a:spcPts val="7600"/>
        </a:spcBef>
        <a:spcAft>
          <a:spcPts val="0"/>
        </a:spcAft>
        <a:buClr>
          <a:srgbClr val="535353"/>
        </a:buClr>
        <a:buSzPct val="82000"/>
        <a:buFontTx/>
        <a:buChar char="•"/>
        <a:tabLst/>
        <a:defRPr sz="9200" b="0" i="0" u="none" strike="noStrike" cap="none" spc="0" baseline="0">
          <a:ln>
            <a:noFill/>
          </a:ln>
          <a:solidFill>
            <a:srgbClr val="525252"/>
          </a:solidFill>
          <a:uFillTx/>
          <a:latin typeface="+mn-lt"/>
          <a:ea typeface="+mn-ea"/>
          <a:cs typeface="+mn-cs"/>
          <a:sym typeface="Gill Sans Light"/>
        </a:defRPr>
      </a:lvl9pPr>
    </p:bodyStyle>
    <p:otherStyle>
      <a:lvl1pPr marL="0" marR="0" indent="0" algn="ctr" defTabSz="1168400"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Light"/>
        </a:defRPr>
      </a:lvl1pPr>
      <a:lvl2pPr marL="0" marR="0" indent="228600" algn="ctr" defTabSz="1168400"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Light"/>
        </a:defRPr>
      </a:lvl2pPr>
      <a:lvl3pPr marL="0" marR="0" indent="457200" algn="ctr" defTabSz="1168400"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Light"/>
        </a:defRPr>
      </a:lvl3pPr>
      <a:lvl4pPr marL="0" marR="0" indent="685800" algn="ctr" defTabSz="1168400"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Light"/>
        </a:defRPr>
      </a:lvl4pPr>
      <a:lvl5pPr marL="0" marR="0" indent="914400" algn="ctr" defTabSz="1168400"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Light"/>
        </a:defRPr>
      </a:lvl5pPr>
      <a:lvl6pPr marL="0" marR="0" indent="1143000" algn="ctr" defTabSz="1168400"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Light"/>
        </a:defRPr>
      </a:lvl6pPr>
      <a:lvl7pPr marL="0" marR="0" indent="1371600" algn="ctr" defTabSz="1168400"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Light"/>
        </a:defRPr>
      </a:lvl7pPr>
      <a:lvl8pPr marL="0" marR="0" indent="1600200" algn="ctr" defTabSz="1168400"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Light"/>
        </a:defRPr>
      </a:lvl8pPr>
      <a:lvl9pPr marL="0" marR="0" indent="1828800" algn="ctr" defTabSz="1168400"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slide" Target="slide2.xml"/><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slide" Target="slide2.xml"/><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png"/><Relationship Id="rId5" Type="http://schemas.openxmlformats.org/officeDocument/2006/relationships/slide" Target="slide17.xml"/><Relationship Id="rId1" Type="http://schemas.openxmlformats.org/officeDocument/2006/relationships/slideLayout" Target="../slideLayouts/slideLayout7.xml"/><Relationship Id="rId2" Type="http://schemas.openxmlformats.org/officeDocument/2006/relationships/slide" Target="slide2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slide" Target="slide20.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slide" Target="slide2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png"/><Relationship Id="rId5" Type="http://schemas.openxmlformats.org/officeDocument/2006/relationships/slide" Target="slide14.xml"/><Relationship Id="rId1" Type="http://schemas.openxmlformats.org/officeDocument/2006/relationships/slideLayout" Target="../slideLayouts/slideLayout7.xml"/><Relationship Id="rId2"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png"/><Relationship Id="rId5" Type="http://schemas.openxmlformats.org/officeDocument/2006/relationships/slide" Target="slide14.xml"/><Relationship Id="rId1" Type="http://schemas.openxmlformats.org/officeDocument/2006/relationships/slideLayout" Target="../slideLayouts/slideLayout7.xml"/><Relationship Id="rId2"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png"/><Relationship Id="rId5" Type="http://schemas.openxmlformats.org/officeDocument/2006/relationships/slide" Target="slide14.xml"/><Relationship Id="rId1" Type="http://schemas.openxmlformats.org/officeDocument/2006/relationships/slideLayout" Target="../slideLayouts/slideLayout7.xml"/><Relationship Id="rId2"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11.xml"/><Relationship Id="rId5" Type="http://schemas.openxmlformats.org/officeDocument/2006/relationships/slide" Target="slide3.xml"/><Relationship Id="rId6" Type="http://schemas.openxmlformats.org/officeDocument/2006/relationships/slide" Target="slide4.xml"/><Relationship Id="rId7" Type="http://schemas.openxmlformats.org/officeDocument/2006/relationships/slide" Target="slide5.xml"/><Relationship Id="rId8"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11.xml"/><Relationship Id="rId5" Type="http://schemas.openxmlformats.org/officeDocument/2006/relationships/slide" Target="slide4.xml"/><Relationship Id="rId6" Type="http://schemas.openxmlformats.org/officeDocument/2006/relationships/slide" Target="slide5.xml"/><Relationship Id="rId7"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11.xml"/><Relationship Id="rId5" Type="http://schemas.openxmlformats.org/officeDocument/2006/relationships/slide" Target="slide3.xml"/><Relationship Id="rId6" Type="http://schemas.openxmlformats.org/officeDocument/2006/relationships/slide" Target="slide5.xml"/><Relationship Id="rId7"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11.xml"/><Relationship Id="rId5" Type="http://schemas.openxmlformats.org/officeDocument/2006/relationships/slide" Target="slide3.xml"/><Relationship Id="rId6" Type="http://schemas.openxmlformats.org/officeDocument/2006/relationships/slide" Target="slide4.xml"/><Relationship Id="rId7"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11.xml"/><Relationship Id="rId5" Type="http://schemas.openxmlformats.org/officeDocument/2006/relationships/slide" Target="slide3.xml"/><Relationship Id="rId6" Type="http://schemas.openxmlformats.org/officeDocument/2006/relationships/slide" Target="slide4.xml"/><Relationship Id="rId7" Type="http://schemas.openxmlformats.org/officeDocument/2006/relationships/slide" Target="slide5.xml"/><Relationship Id="rId1" Type="http://schemas.openxmlformats.org/officeDocument/2006/relationships/slideLayout" Target="../slideLayouts/slideLayout7.xml"/><Relationship Id="rId2" Type="http://schemas.openxmlformats.org/officeDocument/2006/relationships/slide" Target="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nvSpPr>
        <p:spPr>
          <a:xfrm flipV="1">
            <a:off x="3630810" y="5579271"/>
            <a:ext cx="10446945" cy="9263259"/>
          </a:xfrm>
          <a:prstGeom prst="line">
            <a:avLst/>
          </a:prstGeom>
          <a:ln w="38100">
            <a:solidFill>
              <a:srgbClr val="010000"/>
            </a:solidFill>
            <a:miter lim="400000"/>
            <a:headEnd type="stealth"/>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74" name="Shape 174"/>
          <p:cNvSpPr/>
          <p:nvPr/>
        </p:nvSpPr>
        <p:spPr>
          <a:xfrm>
            <a:off x="8700256" y="10210800"/>
            <a:ext cx="2259882" cy="1308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Time</a:t>
            </a:r>
          </a:p>
        </p:txBody>
      </p:sp>
      <p:pic>
        <p:nvPicPr>
          <p:cNvPr id="175" name="Lilly drool to puch bag.jpg"/>
          <p:cNvPicPr>
            <a:picLocks noChangeAspect="1"/>
          </p:cNvPicPr>
          <p:nvPr/>
        </p:nvPicPr>
        <p:blipFill>
          <a:blip r:embed="rId2">
            <a:extLst/>
          </a:blip>
          <a:stretch>
            <a:fillRect/>
          </a:stretch>
        </p:blipFill>
        <p:spPr>
          <a:xfrm>
            <a:off x="1003300" y="3492500"/>
            <a:ext cx="16323734" cy="12242801"/>
          </a:xfrm>
          <a:prstGeom prst="rect">
            <a:avLst/>
          </a:prstGeom>
          <a:ln w="12700">
            <a:miter lim="400000"/>
          </a:ln>
          <a:effectLst>
            <a:outerShdw blurRad="228600" dist="76200" dir="2700000" rotWithShape="0">
              <a:srgbClr val="000000">
                <a:alpha val="75000"/>
              </a:srgbClr>
            </a:outerShdw>
          </a:effectLst>
        </p:spPr>
      </p:pic>
      <p:sp>
        <p:nvSpPr>
          <p:cNvPr id="176" name="Shape 176"/>
          <p:cNvSpPr>
            <a:spLocks noGrp="1"/>
          </p:cNvSpPr>
          <p:nvPr>
            <p:ph type="title" idx="4294967295"/>
          </p:nvPr>
        </p:nvSpPr>
        <p:spPr>
          <a:xfrm>
            <a:off x="0" y="469900"/>
            <a:ext cx="24587200" cy="1917700"/>
          </a:xfrm>
          <a:prstGeom prst="rect">
            <a:avLst/>
          </a:prstGeom>
          <a:effectLst>
            <a:outerShdw blurRad="12700" dist="50800" dir="13500000" rotWithShape="0">
              <a:srgbClr val="424242"/>
            </a:outerShdw>
          </a:effectLst>
        </p:spPr>
        <p:txBody>
          <a:bodyPr anchor="b"/>
          <a:lstStyle>
            <a:lvl1pPr>
              <a:defRPr sz="15000" cap="none">
                <a:solidFill>
                  <a:srgbClr val="FFEFF5"/>
                </a:solidFill>
                <a:latin typeface="Copperplate"/>
                <a:ea typeface="Copperplate"/>
                <a:cs typeface="Copperplate"/>
                <a:sym typeface="Copperplate"/>
              </a:defRPr>
            </a:lvl1pPr>
          </a:lstStyle>
          <a:p>
            <a:r>
              <a:t>Classical Conditioning</a:t>
            </a:r>
          </a:p>
        </p:txBody>
      </p:sp>
      <p:sp>
        <p:nvSpPr>
          <p:cNvPr id="177" name="Shape 177"/>
          <p:cNvSpPr/>
          <p:nvPr/>
        </p:nvSpPr>
        <p:spPr>
          <a:xfrm>
            <a:off x="17653000" y="5562599"/>
            <a:ext cx="7937500"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What on earth is going here?</a:t>
            </a:r>
          </a:p>
        </p:txBody>
      </p:sp>
      <p:sp>
        <p:nvSpPr>
          <p:cNvPr id="178" name="Shape 178"/>
          <p:cNvSpPr/>
          <p:nvPr/>
        </p:nvSpPr>
        <p:spPr>
          <a:xfrm>
            <a:off x="17653000" y="7251700"/>
            <a:ext cx="7937500" cy="558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Well, first of all, let’s just note what is happening in this picture. What you are seeing is a dog (Lilly) salivating in the presence of toy punch bag. As to why she might be doing that, we’ll have to wait until further into the lesson.</a:t>
            </a:r>
          </a:p>
        </p:txBody>
      </p:sp>
      <p:sp>
        <p:nvSpPr>
          <p:cNvPr id="179" name="Shape 179">
            <a:hlinkClick r:id="rId3" action="ppaction://hlinksldjump"/>
          </p:cNvPr>
          <p:cNvSpPr/>
          <p:nvPr/>
        </p:nvSpPr>
        <p:spPr>
          <a:xfrm>
            <a:off x="-152400" y="38100"/>
            <a:ext cx="26276300" cy="19545300"/>
          </a:xfrm>
          <a:prstGeom prst="rect">
            <a:avLst/>
          </a:prstGeom>
          <a:solidFill>
            <a:srgbClr val="808785">
              <a:alpha val="0"/>
            </a:srgbClr>
          </a:solidFill>
          <a:ln w="12700">
            <a:miter lim="400000"/>
          </a:ln>
        </p:spPr>
        <p:txBody>
          <a:bodyPr lIns="50800" tIns="50800" rIns="50800" bIns="50800" anchor="ctr"/>
          <a:lstStyle/>
          <a:p>
            <a:pPr>
              <a:defRPr sz="7200">
                <a:solidFill>
                  <a:srgbClr val="FFFFFF"/>
                </a:solidFill>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3. Bone.jpg"/>
          <p:cNvPicPr>
            <a:picLocks noChangeAspect="1"/>
          </p:cNvPicPr>
          <p:nvPr/>
        </p:nvPicPr>
        <p:blipFill>
          <a:blip r:embed="rId2">
            <a:extLst/>
          </a:blip>
          <a:stretch>
            <a:fillRect/>
          </a:stretch>
        </p:blipFill>
        <p:spPr>
          <a:xfrm>
            <a:off x="0" y="0"/>
            <a:ext cx="26047700" cy="19542129"/>
          </a:xfrm>
          <a:prstGeom prst="rect">
            <a:avLst/>
          </a:prstGeom>
          <a:ln w="12700">
            <a:miter lim="400000"/>
          </a:ln>
        </p:spPr>
      </p:pic>
      <p:sp>
        <p:nvSpPr>
          <p:cNvPr id="282" name="Shape 282"/>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283" name="Shape 283"/>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284" name="Shape 284"/>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5" name="Shape 285"/>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6" name="Shape 286"/>
          <p:cNvSpPr/>
          <p:nvPr/>
        </p:nvSpPr>
        <p:spPr>
          <a:xfrm>
            <a:off x="1384300" y="1854200"/>
            <a:ext cx="78740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Stimulus</a:t>
            </a:r>
          </a:p>
        </p:txBody>
      </p:sp>
      <p:sp>
        <p:nvSpPr>
          <p:cNvPr id="287" name="Shape 287"/>
          <p:cNvSpPr/>
          <p:nvPr/>
        </p:nvSpPr>
        <p:spPr>
          <a:xfrm flipH="1">
            <a:off x="7280047" y="9077599"/>
            <a:ext cx="1115150" cy="254619"/>
          </a:xfrm>
          <a:prstGeom prst="line">
            <a:avLst/>
          </a:prstGeom>
          <a:ln w="76200">
            <a:solidFill>
              <a:srgbClr val="1338FF"/>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8" name="Shape 288"/>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pic>
        <p:nvPicPr>
          <p:cNvPr id="289" name="droppedImage.png"/>
          <p:cNvPicPr>
            <a:picLocks noChangeAspect="1"/>
          </p:cNvPicPr>
          <p:nvPr/>
        </p:nvPicPr>
        <p:blipFill>
          <a:blip r:embed="rId3">
            <a:extLst/>
          </a:blip>
          <a:srcRect l="7093" t="647" r="584" b="1098"/>
          <a:stretch>
            <a:fillRect/>
          </a:stretch>
        </p:blipFill>
        <p:spPr>
          <a:xfrm>
            <a:off x="8522759" y="8715624"/>
            <a:ext cx="520772" cy="541345"/>
          </a:xfrm>
          <a:custGeom>
            <a:avLst/>
            <a:gdLst/>
            <a:ahLst/>
            <a:cxnLst>
              <a:cxn ang="0">
                <a:pos x="wd2" y="hd2"/>
              </a:cxn>
              <a:cxn ang="5400000">
                <a:pos x="wd2" y="hd2"/>
              </a:cxn>
              <a:cxn ang="10800000">
                <a:pos x="wd2" y="hd2"/>
              </a:cxn>
              <a:cxn ang="16200000">
                <a:pos x="wd2" y="hd2"/>
              </a:cxn>
            </a:cxnLst>
            <a:rect l="0" t="0" r="r" b="b"/>
            <a:pathLst>
              <a:path w="21576" h="21599" extrusionOk="0">
                <a:moveTo>
                  <a:pt x="17827" y="0"/>
                </a:moveTo>
                <a:cubicBezTo>
                  <a:pt x="15394" y="132"/>
                  <a:pt x="14940" y="296"/>
                  <a:pt x="15048" y="1283"/>
                </a:cubicBezTo>
                <a:cubicBezTo>
                  <a:pt x="15097" y="1734"/>
                  <a:pt x="14815" y="2489"/>
                  <a:pt x="14341" y="3373"/>
                </a:cubicBezTo>
                <a:cubicBezTo>
                  <a:pt x="12920" y="6023"/>
                  <a:pt x="9775" y="9802"/>
                  <a:pt x="8602" y="9802"/>
                </a:cubicBezTo>
                <a:cubicBezTo>
                  <a:pt x="8116" y="9802"/>
                  <a:pt x="7412" y="10162"/>
                  <a:pt x="7040" y="10594"/>
                </a:cubicBezTo>
                <a:cubicBezTo>
                  <a:pt x="6615" y="11087"/>
                  <a:pt x="5414" y="11370"/>
                  <a:pt x="3817" y="11370"/>
                </a:cubicBezTo>
                <a:cubicBezTo>
                  <a:pt x="2419" y="11370"/>
                  <a:pt x="970" y="11642"/>
                  <a:pt x="611" y="11987"/>
                </a:cubicBezTo>
                <a:cubicBezTo>
                  <a:pt x="421" y="12170"/>
                  <a:pt x="287" y="12479"/>
                  <a:pt x="183" y="12858"/>
                </a:cubicBezTo>
                <a:cubicBezTo>
                  <a:pt x="182" y="12864"/>
                  <a:pt x="185" y="12868"/>
                  <a:pt x="183" y="12874"/>
                </a:cubicBezTo>
                <a:cubicBezTo>
                  <a:pt x="83" y="13250"/>
                  <a:pt x="16" y="13704"/>
                  <a:pt x="3" y="14157"/>
                </a:cubicBezTo>
                <a:cubicBezTo>
                  <a:pt x="-24" y="15072"/>
                  <a:pt x="128" y="16030"/>
                  <a:pt x="479" y="16563"/>
                </a:cubicBezTo>
                <a:cubicBezTo>
                  <a:pt x="774" y="17011"/>
                  <a:pt x="741" y="17648"/>
                  <a:pt x="397" y="18179"/>
                </a:cubicBezTo>
                <a:cubicBezTo>
                  <a:pt x="111" y="18620"/>
                  <a:pt x="204" y="19039"/>
                  <a:pt x="496" y="19525"/>
                </a:cubicBezTo>
                <a:cubicBezTo>
                  <a:pt x="591" y="19571"/>
                  <a:pt x="699" y="19606"/>
                  <a:pt x="759" y="19699"/>
                </a:cubicBezTo>
                <a:cubicBezTo>
                  <a:pt x="805" y="19770"/>
                  <a:pt x="797" y="19842"/>
                  <a:pt x="808" y="19920"/>
                </a:cubicBezTo>
                <a:cubicBezTo>
                  <a:pt x="937" y="20078"/>
                  <a:pt x="937" y="20190"/>
                  <a:pt x="1121" y="20380"/>
                </a:cubicBezTo>
                <a:cubicBezTo>
                  <a:pt x="1858" y="21143"/>
                  <a:pt x="2745" y="21447"/>
                  <a:pt x="4672" y="21599"/>
                </a:cubicBezTo>
                <a:cubicBezTo>
                  <a:pt x="5052" y="21481"/>
                  <a:pt x="5373" y="21298"/>
                  <a:pt x="5725" y="21029"/>
                </a:cubicBezTo>
                <a:cubicBezTo>
                  <a:pt x="5746" y="21013"/>
                  <a:pt x="5769" y="21014"/>
                  <a:pt x="5791" y="20997"/>
                </a:cubicBezTo>
                <a:cubicBezTo>
                  <a:pt x="5795" y="20993"/>
                  <a:pt x="5802" y="20985"/>
                  <a:pt x="5807" y="20981"/>
                </a:cubicBezTo>
                <a:cubicBezTo>
                  <a:pt x="6180" y="20684"/>
                  <a:pt x="6597" y="20269"/>
                  <a:pt x="7122" y="19715"/>
                </a:cubicBezTo>
                <a:cubicBezTo>
                  <a:pt x="7674" y="19134"/>
                  <a:pt x="8206" y="18500"/>
                  <a:pt x="8602" y="17957"/>
                </a:cubicBezTo>
                <a:cubicBezTo>
                  <a:pt x="8606" y="17951"/>
                  <a:pt x="8598" y="17947"/>
                  <a:pt x="8602" y="17941"/>
                </a:cubicBezTo>
                <a:cubicBezTo>
                  <a:pt x="8999" y="17396"/>
                  <a:pt x="9261" y="16949"/>
                  <a:pt x="9309" y="16706"/>
                </a:cubicBezTo>
                <a:cubicBezTo>
                  <a:pt x="9406" y="16219"/>
                  <a:pt x="10013" y="15748"/>
                  <a:pt x="10641" y="15661"/>
                </a:cubicBezTo>
                <a:cubicBezTo>
                  <a:pt x="11270" y="15574"/>
                  <a:pt x="12477" y="14799"/>
                  <a:pt x="13322" y="13951"/>
                </a:cubicBezTo>
                <a:cubicBezTo>
                  <a:pt x="14271" y="12996"/>
                  <a:pt x="14842" y="12534"/>
                  <a:pt x="15426" y="12541"/>
                </a:cubicBezTo>
                <a:cubicBezTo>
                  <a:pt x="16010" y="12548"/>
                  <a:pt x="16603" y="13023"/>
                  <a:pt x="17597" y="13998"/>
                </a:cubicBezTo>
                <a:lnTo>
                  <a:pt x="19175" y="15582"/>
                </a:lnTo>
                <a:lnTo>
                  <a:pt x="20458" y="14426"/>
                </a:lnTo>
                <a:cubicBezTo>
                  <a:pt x="21227" y="13730"/>
                  <a:pt x="21460" y="12681"/>
                  <a:pt x="21576" y="10768"/>
                </a:cubicBezTo>
                <a:cubicBezTo>
                  <a:pt x="21479" y="9209"/>
                  <a:pt x="21344" y="8072"/>
                  <a:pt x="21165" y="7965"/>
                </a:cubicBezTo>
                <a:cubicBezTo>
                  <a:pt x="20866" y="7787"/>
                  <a:pt x="20622" y="6560"/>
                  <a:pt x="20622" y="5226"/>
                </a:cubicBezTo>
                <a:cubicBezTo>
                  <a:pt x="20622" y="3305"/>
                  <a:pt x="20315" y="2492"/>
                  <a:pt x="19159" y="1330"/>
                </a:cubicBezTo>
                <a:lnTo>
                  <a:pt x="17860" y="0"/>
                </a:lnTo>
                <a:cubicBezTo>
                  <a:pt x="17842" y="1"/>
                  <a:pt x="17844" y="-1"/>
                  <a:pt x="17827" y="0"/>
                </a:cubicBezTo>
                <a:close/>
              </a:path>
            </a:pathLst>
          </a:custGeom>
          <a:ln w="12700">
            <a:miter lim="400000"/>
          </a:ln>
        </p:spPr>
      </p:pic>
      <p:sp>
        <p:nvSpPr>
          <p:cNvPr id="290" name="Shape 290"/>
          <p:cNvSpPr/>
          <p:nvPr/>
        </p:nvSpPr>
        <p:spPr>
          <a:xfrm flipH="1" flipV="1">
            <a:off x="6454642" y="6784023"/>
            <a:ext cx="35058" cy="2182177"/>
          </a:xfrm>
          <a:prstGeom prst="line">
            <a:avLst/>
          </a:prstGeom>
          <a:ln w="76200">
            <a:solidFill>
              <a:srgbClr val="FF4BF3"/>
            </a:solidFill>
            <a:miter lim="400000"/>
            <a:headEnd type="stealth"/>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1" name="Shape 291"/>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292" name="Shape 292"/>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sp>
        <p:nvSpPr>
          <p:cNvPr id="293" name="Shape 293"/>
          <p:cNvSpPr/>
          <p:nvPr/>
        </p:nvSpPr>
        <p:spPr>
          <a:xfrm flipH="1" flipV="1">
            <a:off x="7872978" y="9424150"/>
            <a:ext cx="5016332" cy="3608233"/>
          </a:xfrm>
          <a:prstGeom prst="line">
            <a:avLst/>
          </a:prstGeom>
          <a:ln w="127000">
            <a:solidFill>
              <a:srgbClr val="535353"/>
            </a:solidFill>
            <a:miter lim="400000"/>
            <a:headEnd type="stealth"/>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4" name="Shape 294"/>
          <p:cNvSpPr/>
          <p:nvPr/>
        </p:nvSpPr>
        <p:spPr>
          <a:xfrm>
            <a:off x="12890748" y="12858750"/>
            <a:ext cx="4343698"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t>Pairing Procedure</a:t>
            </a:r>
          </a:p>
        </p:txBody>
      </p:sp>
      <p:pic>
        <p:nvPicPr>
          <p:cNvPr id="295" name="droppedImage.png"/>
          <p:cNvPicPr>
            <a:picLocks noChangeAspect="1"/>
          </p:cNvPicPr>
          <p:nvPr/>
        </p:nvPicPr>
        <p:blipFill>
          <a:blip r:embed="rId4">
            <a:extLst/>
          </a:blip>
          <a:srcRect l="8624" t="9637" r="7882" b="8054"/>
          <a:stretch>
            <a:fillRect/>
          </a:stretch>
        </p:blipFill>
        <p:spPr>
          <a:xfrm>
            <a:off x="6172248" y="8877300"/>
            <a:ext cx="939711" cy="1107833"/>
          </a:xfrm>
          <a:custGeom>
            <a:avLst/>
            <a:gdLst/>
            <a:ahLst/>
            <a:cxnLst>
              <a:cxn ang="0">
                <a:pos x="wd2" y="hd2"/>
              </a:cxn>
              <a:cxn ang="5400000">
                <a:pos x="wd2" y="hd2"/>
              </a:cxn>
              <a:cxn ang="10800000">
                <a:pos x="wd2" y="hd2"/>
              </a:cxn>
              <a:cxn ang="16200000">
                <a:pos x="wd2" y="hd2"/>
              </a:cxn>
            </a:cxnLst>
            <a:rect l="0" t="0" r="r" b="b"/>
            <a:pathLst>
              <a:path w="20914" h="21471" extrusionOk="0">
                <a:moveTo>
                  <a:pt x="15311" y="2"/>
                </a:moveTo>
                <a:cubicBezTo>
                  <a:pt x="14631" y="-23"/>
                  <a:pt x="14246" y="325"/>
                  <a:pt x="13624" y="1294"/>
                </a:cubicBezTo>
                <a:cubicBezTo>
                  <a:pt x="13199" y="1957"/>
                  <a:pt x="12475" y="2547"/>
                  <a:pt x="11248" y="3232"/>
                </a:cubicBezTo>
                <a:cubicBezTo>
                  <a:pt x="9233" y="4357"/>
                  <a:pt x="7742" y="5890"/>
                  <a:pt x="5940" y="8686"/>
                </a:cubicBezTo>
                <a:cubicBezTo>
                  <a:pt x="5016" y="10119"/>
                  <a:pt x="4210" y="10974"/>
                  <a:pt x="2583" y="12270"/>
                </a:cubicBezTo>
                <a:cubicBezTo>
                  <a:pt x="13" y="14318"/>
                  <a:pt x="-380" y="14977"/>
                  <a:pt x="287" y="16054"/>
                </a:cubicBezTo>
                <a:cubicBezTo>
                  <a:pt x="1476" y="17977"/>
                  <a:pt x="8338" y="20469"/>
                  <a:pt x="15011" y="21400"/>
                </a:cubicBezTo>
                <a:cubicBezTo>
                  <a:pt x="16280" y="21577"/>
                  <a:pt x="19090" y="21403"/>
                  <a:pt x="19834" y="21100"/>
                </a:cubicBezTo>
                <a:cubicBezTo>
                  <a:pt x="21130" y="20572"/>
                  <a:pt x="21220" y="19864"/>
                  <a:pt x="20320" y="17131"/>
                </a:cubicBezTo>
                <a:cubicBezTo>
                  <a:pt x="19555" y="14810"/>
                  <a:pt x="19520" y="14560"/>
                  <a:pt x="19675" y="11993"/>
                </a:cubicBezTo>
                <a:cubicBezTo>
                  <a:pt x="19862" y="8901"/>
                  <a:pt x="19490" y="6824"/>
                  <a:pt x="18394" y="4940"/>
                </a:cubicBezTo>
                <a:cubicBezTo>
                  <a:pt x="17943" y="4164"/>
                  <a:pt x="17723" y="3438"/>
                  <a:pt x="17723" y="2678"/>
                </a:cubicBezTo>
                <a:cubicBezTo>
                  <a:pt x="17723" y="1090"/>
                  <a:pt x="17320" y="457"/>
                  <a:pt x="16106" y="140"/>
                </a:cubicBezTo>
                <a:cubicBezTo>
                  <a:pt x="15794" y="59"/>
                  <a:pt x="15538" y="10"/>
                  <a:pt x="15311" y="2"/>
                </a:cubicBezTo>
                <a:close/>
              </a:path>
            </a:pathLst>
          </a:custGeom>
          <a:ln w="12700">
            <a:miter lim="400000"/>
          </a:ln>
        </p:spPr>
      </p:pic>
      <p:sp>
        <p:nvSpPr>
          <p:cNvPr id="296" name="Shape 296">
            <a:hlinkClick r:id="rId5" action="ppaction://hlinksldjump"/>
          </p:cNvPr>
          <p:cNvSpPr/>
          <p:nvPr/>
        </p:nvSpPr>
        <p:spPr>
          <a:xfrm>
            <a:off x="14427200" y="1399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pic>
        <p:nvPicPr>
          <p:cNvPr id="297" name="droppedImage.png"/>
          <p:cNvPicPr>
            <a:picLocks noChangeAspect="1"/>
          </p:cNvPicPr>
          <p:nvPr/>
        </p:nvPicPr>
        <p:blipFill>
          <a:blip r:embed="rId4">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298" name="Shape 298"/>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9" name="Shape 299">
            <a:hlinkClick r:id="rId5" action="ppaction://hlinksldjump"/>
          </p:cNvPr>
          <p:cNvSpPr/>
          <p:nvPr/>
        </p:nvSpPr>
        <p:spPr>
          <a:xfrm>
            <a:off x="14422983" y="14395450"/>
            <a:ext cx="1304628"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click here</a:t>
            </a:r>
          </a:p>
        </p:txBody>
      </p:sp>
      <p:sp>
        <p:nvSpPr>
          <p:cNvPr id="300" name="Shape 300"/>
          <p:cNvSpPr/>
          <p:nvPr/>
        </p:nvSpPr>
        <p:spPr>
          <a:xfrm>
            <a:off x="17653000" y="6629400"/>
            <a:ext cx="7937500" cy="627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But he soon discovered that the function of such stimuli could change if he carefully arranged a relation between a neutral stimulus and the US. Because this stimulus now produced a specific change in behaviour, he called it a Conditioned Stimulus (CS).</a:t>
            </a:r>
          </a:p>
        </p:txBody>
      </p:sp>
    </p:spTree>
  </p:cSld>
  <p:clrMapOvr>
    <a:masterClrMapping/>
  </p:clrMapOvr>
  <mc:AlternateContent xmlns:mc="http://schemas.openxmlformats.org/markup-compatibility/2006" xmlns:p14="http://schemas.microsoft.com/office/powerpoint/2010/main">
    <mc:Choice Requires="p14">
      <p:transition spd="slow" advClick="0" advTm="0">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93"/>
                                        </p:tgtEl>
                                        <p:attrNameLst>
                                          <p:attrName>style.visibility</p:attrName>
                                        </p:attrNameLst>
                                      </p:cBhvr>
                                      <p:to>
                                        <p:strVal val="visible"/>
                                      </p:to>
                                    </p:set>
                                    <p:animEffect transition="in" filter="wipe(left)">
                                      <p:cBhvr>
                                        <p:cTn id="7" dur="1000"/>
                                        <p:tgtEl>
                                          <p:spTgt spid="293"/>
                                        </p:tgtEl>
                                      </p:cBhvr>
                                    </p:animEffect>
                                  </p:childTnLst>
                                </p:cTn>
                              </p:par>
                            </p:childTnLst>
                          </p:cTn>
                        </p:par>
                        <p:par>
                          <p:cTn id="8" fill="hold">
                            <p:stCondLst>
                              <p:cond delay="1000"/>
                            </p:stCondLst>
                            <p:childTnLst>
                              <p:par>
                                <p:cTn id="9" presetID="1" presetClass="entr" presetSubtype="0" fill="hold" grpId="2" nodeType="after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3" nodeType="afterEffect">
                                  <p:stCondLst>
                                    <p:cond delay="0"/>
                                  </p:stCondLst>
                                  <p:iterate>
                                    <p:tmAbs val="0"/>
                                  </p:iterate>
                                  <p:childTnLst>
                                    <p:set>
                                      <p:cBhvr>
                                        <p:cTn id="13" fill="hold"/>
                                        <p:tgtEl>
                                          <p:spTgt spid="296"/>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4" nodeType="afterEffect">
                                  <p:stCondLst>
                                    <p:cond delay="0"/>
                                  </p:stCondLst>
                                  <p:iterate>
                                    <p:tmAbs val="0"/>
                                  </p:iterate>
                                  <p:childTnLst>
                                    <p:set>
                                      <p:cBhvr>
                                        <p:cTn id="16" fill="hold"/>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1" animBg="1" advAuto="0"/>
      <p:bldP spid="294" grpId="2" animBg="1" advAuto="0"/>
      <p:bldP spid="296" grpId="3" animBg="1" advAuto="0"/>
      <p:bldP spid="299"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3. Bone.jpg"/>
          <p:cNvPicPr>
            <a:picLocks noChangeAspect="1"/>
          </p:cNvPicPr>
          <p:nvPr/>
        </p:nvPicPr>
        <p:blipFill>
          <a:blip r:embed="rId2">
            <a:extLst/>
          </a:blip>
          <a:stretch>
            <a:fillRect/>
          </a:stretch>
        </p:blipFill>
        <p:spPr>
          <a:xfrm>
            <a:off x="0" y="0"/>
            <a:ext cx="26047700" cy="19542129"/>
          </a:xfrm>
          <a:prstGeom prst="rect">
            <a:avLst/>
          </a:prstGeom>
          <a:ln w="12700">
            <a:miter lim="400000"/>
          </a:ln>
        </p:spPr>
      </p:pic>
      <p:sp>
        <p:nvSpPr>
          <p:cNvPr id="303" name="Shape 303"/>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304" name="Shape 304"/>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305" name="Shape 305"/>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6" name="Shape 306"/>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7" name="Shape 307"/>
          <p:cNvSpPr/>
          <p:nvPr/>
        </p:nvSpPr>
        <p:spPr>
          <a:xfrm>
            <a:off x="1384300" y="1854200"/>
            <a:ext cx="78740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Stimulus</a:t>
            </a:r>
          </a:p>
        </p:txBody>
      </p:sp>
      <p:sp>
        <p:nvSpPr>
          <p:cNvPr id="308" name="Shape 308"/>
          <p:cNvSpPr/>
          <p:nvPr/>
        </p:nvSpPr>
        <p:spPr>
          <a:xfrm flipH="1">
            <a:off x="7280047" y="9077599"/>
            <a:ext cx="1115150" cy="254619"/>
          </a:xfrm>
          <a:prstGeom prst="line">
            <a:avLst/>
          </a:prstGeom>
          <a:ln w="76200">
            <a:solidFill>
              <a:srgbClr val="1338FF"/>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9" name="Shape 309"/>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pic>
        <p:nvPicPr>
          <p:cNvPr id="310" name="droppedImage.tiff"/>
          <p:cNvPicPr>
            <a:picLocks noChangeAspect="1"/>
          </p:cNvPicPr>
          <p:nvPr/>
        </p:nvPicPr>
        <p:blipFill>
          <a:blip r:embed="rId3">
            <a:extLst/>
          </a:blip>
          <a:srcRect l="7093" t="647" r="584" b="1098"/>
          <a:stretch>
            <a:fillRect/>
          </a:stretch>
        </p:blipFill>
        <p:spPr>
          <a:xfrm>
            <a:off x="8522759" y="8715624"/>
            <a:ext cx="520772" cy="541345"/>
          </a:xfrm>
          <a:custGeom>
            <a:avLst/>
            <a:gdLst/>
            <a:ahLst/>
            <a:cxnLst>
              <a:cxn ang="0">
                <a:pos x="wd2" y="hd2"/>
              </a:cxn>
              <a:cxn ang="5400000">
                <a:pos x="wd2" y="hd2"/>
              </a:cxn>
              <a:cxn ang="10800000">
                <a:pos x="wd2" y="hd2"/>
              </a:cxn>
              <a:cxn ang="16200000">
                <a:pos x="wd2" y="hd2"/>
              </a:cxn>
            </a:cxnLst>
            <a:rect l="0" t="0" r="r" b="b"/>
            <a:pathLst>
              <a:path w="21576" h="21599" extrusionOk="0">
                <a:moveTo>
                  <a:pt x="17827" y="0"/>
                </a:moveTo>
                <a:cubicBezTo>
                  <a:pt x="15394" y="132"/>
                  <a:pt x="14940" y="296"/>
                  <a:pt x="15048" y="1283"/>
                </a:cubicBezTo>
                <a:cubicBezTo>
                  <a:pt x="15097" y="1734"/>
                  <a:pt x="14815" y="2489"/>
                  <a:pt x="14341" y="3373"/>
                </a:cubicBezTo>
                <a:cubicBezTo>
                  <a:pt x="12920" y="6023"/>
                  <a:pt x="9775" y="9802"/>
                  <a:pt x="8602" y="9802"/>
                </a:cubicBezTo>
                <a:cubicBezTo>
                  <a:pt x="8116" y="9802"/>
                  <a:pt x="7412" y="10162"/>
                  <a:pt x="7040" y="10594"/>
                </a:cubicBezTo>
                <a:cubicBezTo>
                  <a:pt x="6615" y="11087"/>
                  <a:pt x="5414" y="11370"/>
                  <a:pt x="3817" y="11370"/>
                </a:cubicBezTo>
                <a:cubicBezTo>
                  <a:pt x="2419" y="11370"/>
                  <a:pt x="970" y="11642"/>
                  <a:pt x="611" y="11987"/>
                </a:cubicBezTo>
                <a:cubicBezTo>
                  <a:pt x="421" y="12170"/>
                  <a:pt x="287" y="12479"/>
                  <a:pt x="183" y="12858"/>
                </a:cubicBezTo>
                <a:cubicBezTo>
                  <a:pt x="182" y="12864"/>
                  <a:pt x="185" y="12868"/>
                  <a:pt x="183" y="12874"/>
                </a:cubicBezTo>
                <a:cubicBezTo>
                  <a:pt x="83" y="13250"/>
                  <a:pt x="16" y="13704"/>
                  <a:pt x="3" y="14157"/>
                </a:cubicBezTo>
                <a:cubicBezTo>
                  <a:pt x="-24" y="15072"/>
                  <a:pt x="128" y="16030"/>
                  <a:pt x="479" y="16563"/>
                </a:cubicBezTo>
                <a:cubicBezTo>
                  <a:pt x="774" y="17011"/>
                  <a:pt x="741" y="17648"/>
                  <a:pt x="397" y="18179"/>
                </a:cubicBezTo>
                <a:cubicBezTo>
                  <a:pt x="111" y="18620"/>
                  <a:pt x="204" y="19039"/>
                  <a:pt x="496" y="19525"/>
                </a:cubicBezTo>
                <a:cubicBezTo>
                  <a:pt x="591" y="19571"/>
                  <a:pt x="699" y="19606"/>
                  <a:pt x="759" y="19699"/>
                </a:cubicBezTo>
                <a:cubicBezTo>
                  <a:pt x="805" y="19770"/>
                  <a:pt x="797" y="19842"/>
                  <a:pt x="808" y="19920"/>
                </a:cubicBezTo>
                <a:cubicBezTo>
                  <a:pt x="937" y="20078"/>
                  <a:pt x="937" y="20190"/>
                  <a:pt x="1121" y="20380"/>
                </a:cubicBezTo>
                <a:cubicBezTo>
                  <a:pt x="1858" y="21143"/>
                  <a:pt x="2745" y="21447"/>
                  <a:pt x="4672" y="21599"/>
                </a:cubicBezTo>
                <a:cubicBezTo>
                  <a:pt x="5052" y="21481"/>
                  <a:pt x="5373" y="21298"/>
                  <a:pt x="5725" y="21029"/>
                </a:cubicBezTo>
                <a:cubicBezTo>
                  <a:pt x="5746" y="21013"/>
                  <a:pt x="5769" y="21014"/>
                  <a:pt x="5791" y="20997"/>
                </a:cubicBezTo>
                <a:cubicBezTo>
                  <a:pt x="5795" y="20993"/>
                  <a:pt x="5802" y="20985"/>
                  <a:pt x="5807" y="20981"/>
                </a:cubicBezTo>
                <a:cubicBezTo>
                  <a:pt x="6180" y="20684"/>
                  <a:pt x="6597" y="20269"/>
                  <a:pt x="7122" y="19715"/>
                </a:cubicBezTo>
                <a:cubicBezTo>
                  <a:pt x="7674" y="19134"/>
                  <a:pt x="8206" y="18500"/>
                  <a:pt x="8602" y="17957"/>
                </a:cubicBezTo>
                <a:cubicBezTo>
                  <a:pt x="8606" y="17951"/>
                  <a:pt x="8598" y="17947"/>
                  <a:pt x="8602" y="17941"/>
                </a:cubicBezTo>
                <a:cubicBezTo>
                  <a:pt x="8999" y="17396"/>
                  <a:pt x="9261" y="16949"/>
                  <a:pt x="9309" y="16706"/>
                </a:cubicBezTo>
                <a:cubicBezTo>
                  <a:pt x="9406" y="16219"/>
                  <a:pt x="10013" y="15748"/>
                  <a:pt x="10641" y="15661"/>
                </a:cubicBezTo>
                <a:cubicBezTo>
                  <a:pt x="11270" y="15574"/>
                  <a:pt x="12477" y="14799"/>
                  <a:pt x="13322" y="13951"/>
                </a:cubicBezTo>
                <a:cubicBezTo>
                  <a:pt x="14271" y="12996"/>
                  <a:pt x="14842" y="12534"/>
                  <a:pt x="15426" y="12541"/>
                </a:cubicBezTo>
                <a:cubicBezTo>
                  <a:pt x="16010" y="12548"/>
                  <a:pt x="16603" y="13023"/>
                  <a:pt x="17597" y="13998"/>
                </a:cubicBezTo>
                <a:lnTo>
                  <a:pt x="19175" y="15582"/>
                </a:lnTo>
                <a:lnTo>
                  <a:pt x="20458" y="14426"/>
                </a:lnTo>
                <a:cubicBezTo>
                  <a:pt x="21227" y="13730"/>
                  <a:pt x="21460" y="12681"/>
                  <a:pt x="21576" y="10768"/>
                </a:cubicBezTo>
                <a:cubicBezTo>
                  <a:pt x="21479" y="9209"/>
                  <a:pt x="21344" y="8072"/>
                  <a:pt x="21165" y="7965"/>
                </a:cubicBezTo>
                <a:cubicBezTo>
                  <a:pt x="20866" y="7787"/>
                  <a:pt x="20622" y="6560"/>
                  <a:pt x="20622" y="5226"/>
                </a:cubicBezTo>
                <a:cubicBezTo>
                  <a:pt x="20622" y="3305"/>
                  <a:pt x="20315" y="2492"/>
                  <a:pt x="19159" y="1330"/>
                </a:cubicBezTo>
                <a:lnTo>
                  <a:pt x="17860" y="0"/>
                </a:lnTo>
                <a:cubicBezTo>
                  <a:pt x="17842" y="1"/>
                  <a:pt x="17844" y="-1"/>
                  <a:pt x="17827" y="0"/>
                </a:cubicBezTo>
                <a:close/>
              </a:path>
            </a:pathLst>
          </a:custGeom>
          <a:ln w="12700">
            <a:miter lim="400000"/>
          </a:ln>
        </p:spPr>
      </p:pic>
      <p:sp>
        <p:nvSpPr>
          <p:cNvPr id="311" name="Shape 311"/>
          <p:cNvSpPr/>
          <p:nvPr/>
        </p:nvSpPr>
        <p:spPr>
          <a:xfrm flipH="1" flipV="1">
            <a:off x="6454642" y="6784023"/>
            <a:ext cx="35058" cy="2182177"/>
          </a:xfrm>
          <a:prstGeom prst="line">
            <a:avLst/>
          </a:prstGeom>
          <a:ln w="76200">
            <a:solidFill>
              <a:srgbClr val="FF4BF3"/>
            </a:solidFill>
            <a:miter lim="400000"/>
            <a:headEnd type="stealth"/>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12" name="Shape 312"/>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313" name="Shape 313"/>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sp>
        <p:nvSpPr>
          <p:cNvPr id="314" name="Shape 314"/>
          <p:cNvSpPr/>
          <p:nvPr/>
        </p:nvSpPr>
        <p:spPr>
          <a:xfrm flipH="1" flipV="1">
            <a:off x="7872978" y="9424150"/>
            <a:ext cx="5016332" cy="3608233"/>
          </a:xfrm>
          <a:prstGeom prst="line">
            <a:avLst/>
          </a:prstGeom>
          <a:ln w="127000">
            <a:solidFill>
              <a:srgbClr val="535353"/>
            </a:solidFill>
            <a:miter lim="400000"/>
            <a:headEnd type="stealth"/>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15" name="Shape 315"/>
          <p:cNvSpPr/>
          <p:nvPr/>
        </p:nvSpPr>
        <p:spPr>
          <a:xfrm>
            <a:off x="12890748" y="12858750"/>
            <a:ext cx="4343698"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vl1pPr>
          </a:lstStyle>
          <a:p>
            <a:r>
              <a:t>Pairing Procedure</a:t>
            </a:r>
          </a:p>
        </p:txBody>
      </p:sp>
      <p:pic>
        <p:nvPicPr>
          <p:cNvPr id="316" name="droppedImage.png"/>
          <p:cNvPicPr>
            <a:picLocks noChangeAspect="1"/>
          </p:cNvPicPr>
          <p:nvPr/>
        </p:nvPicPr>
        <p:blipFill>
          <a:blip r:embed="rId4">
            <a:extLst/>
          </a:blip>
          <a:srcRect l="8624" t="9637" r="7882" b="8054"/>
          <a:stretch>
            <a:fillRect/>
          </a:stretch>
        </p:blipFill>
        <p:spPr>
          <a:xfrm>
            <a:off x="6172248" y="8877300"/>
            <a:ext cx="939711" cy="1107833"/>
          </a:xfrm>
          <a:custGeom>
            <a:avLst/>
            <a:gdLst/>
            <a:ahLst/>
            <a:cxnLst>
              <a:cxn ang="0">
                <a:pos x="wd2" y="hd2"/>
              </a:cxn>
              <a:cxn ang="5400000">
                <a:pos x="wd2" y="hd2"/>
              </a:cxn>
              <a:cxn ang="10800000">
                <a:pos x="wd2" y="hd2"/>
              </a:cxn>
              <a:cxn ang="16200000">
                <a:pos x="wd2" y="hd2"/>
              </a:cxn>
            </a:cxnLst>
            <a:rect l="0" t="0" r="r" b="b"/>
            <a:pathLst>
              <a:path w="20914" h="21471" extrusionOk="0">
                <a:moveTo>
                  <a:pt x="15311" y="2"/>
                </a:moveTo>
                <a:cubicBezTo>
                  <a:pt x="14631" y="-23"/>
                  <a:pt x="14246" y="325"/>
                  <a:pt x="13624" y="1294"/>
                </a:cubicBezTo>
                <a:cubicBezTo>
                  <a:pt x="13199" y="1957"/>
                  <a:pt x="12475" y="2547"/>
                  <a:pt x="11248" y="3232"/>
                </a:cubicBezTo>
                <a:cubicBezTo>
                  <a:pt x="9233" y="4357"/>
                  <a:pt x="7742" y="5890"/>
                  <a:pt x="5940" y="8686"/>
                </a:cubicBezTo>
                <a:cubicBezTo>
                  <a:pt x="5016" y="10119"/>
                  <a:pt x="4210" y="10974"/>
                  <a:pt x="2583" y="12270"/>
                </a:cubicBezTo>
                <a:cubicBezTo>
                  <a:pt x="13" y="14318"/>
                  <a:pt x="-380" y="14977"/>
                  <a:pt x="287" y="16054"/>
                </a:cubicBezTo>
                <a:cubicBezTo>
                  <a:pt x="1476" y="17977"/>
                  <a:pt x="8338" y="20469"/>
                  <a:pt x="15011" y="21400"/>
                </a:cubicBezTo>
                <a:cubicBezTo>
                  <a:pt x="16280" y="21577"/>
                  <a:pt x="19090" y="21403"/>
                  <a:pt x="19834" y="21100"/>
                </a:cubicBezTo>
                <a:cubicBezTo>
                  <a:pt x="21130" y="20572"/>
                  <a:pt x="21220" y="19864"/>
                  <a:pt x="20320" y="17131"/>
                </a:cubicBezTo>
                <a:cubicBezTo>
                  <a:pt x="19555" y="14810"/>
                  <a:pt x="19520" y="14560"/>
                  <a:pt x="19675" y="11993"/>
                </a:cubicBezTo>
                <a:cubicBezTo>
                  <a:pt x="19862" y="8901"/>
                  <a:pt x="19490" y="6824"/>
                  <a:pt x="18394" y="4940"/>
                </a:cubicBezTo>
                <a:cubicBezTo>
                  <a:pt x="17943" y="4164"/>
                  <a:pt x="17723" y="3438"/>
                  <a:pt x="17723" y="2678"/>
                </a:cubicBezTo>
                <a:cubicBezTo>
                  <a:pt x="17723" y="1090"/>
                  <a:pt x="17320" y="457"/>
                  <a:pt x="16106" y="140"/>
                </a:cubicBezTo>
                <a:cubicBezTo>
                  <a:pt x="15794" y="59"/>
                  <a:pt x="15538" y="10"/>
                  <a:pt x="15311" y="2"/>
                </a:cubicBezTo>
                <a:close/>
              </a:path>
            </a:pathLst>
          </a:custGeom>
          <a:ln w="12700">
            <a:miter lim="400000"/>
          </a:ln>
        </p:spPr>
      </p:pic>
      <p:sp>
        <p:nvSpPr>
          <p:cNvPr id="317" name="Shape 317">
            <a:hlinkClick r:id="rId5" action="ppaction://hlinksldjump"/>
          </p:cNvPr>
          <p:cNvSpPr/>
          <p:nvPr/>
        </p:nvSpPr>
        <p:spPr>
          <a:xfrm>
            <a:off x="14427200" y="1399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pic>
        <p:nvPicPr>
          <p:cNvPr id="318" name="droppedImage.png"/>
          <p:cNvPicPr>
            <a:picLocks noChangeAspect="1"/>
          </p:cNvPicPr>
          <p:nvPr/>
        </p:nvPicPr>
        <p:blipFill>
          <a:blip r:embed="rId4">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319" name="Shape 319"/>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20" name="Shape 320">
            <a:hlinkClick r:id="rId5" action="ppaction://hlinksldjump"/>
          </p:cNvPr>
          <p:cNvSpPr/>
          <p:nvPr/>
        </p:nvSpPr>
        <p:spPr>
          <a:xfrm>
            <a:off x="14422983" y="14395450"/>
            <a:ext cx="1304628"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click here</a:t>
            </a:r>
          </a:p>
        </p:txBody>
      </p:sp>
      <p:sp>
        <p:nvSpPr>
          <p:cNvPr id="321" name="Shape 321"/>
          <p:cNvSpPr/>
          <p:nvPr/>
        </p:nvSpPr>
        <p:spPr>
          <a:xfrm>
            <a:off x="17653000" y="6629400"/>
            <a:ext cx="7937500" cy="627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But he soon discovered that the function of such stimuli could change if he carefully arranged a relation between a neutral stimulus and the US. Because this stimulus now produced a specific change in behaviour, he called it a Conditioned Stimulus (CS).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4. Bone.jpg"/>
          <p:cNvPicPr>
            <a:picLocks noChangeAspect="1"/>
          </p:cNvPicPr>
          <p:nvPr/>
        </p:nvPicPr>
        <p:blipFill>
          <a:blip r:embed="rId2">
            <a:extLst/>
          </a:blip>
          <a:stretch>
            <a:fillRect/>
          </a:stretch>
        </p:blipFill>
        <p:spPr>
          <a:xfrm>
            <a:off x="0" y="0"/>
            <a:ext cx="26047700" cy="19542129"/>
          </a:xfrm>
          <a:prstGeom prst="rect">
            <a:avLst/>
          </a:prstGeom>
          <a:ln w="12700">
            <a:miter lim="400000"/>
          </a:ln>
        </p:spPr>
      </p:pic>
      <p:sp>
        <p:nvSpPr>
          <p:cNvPr id="324" name="Shape 324"/>
          <p:cNvSpPr/>
          <p:nvPr/>
        </p:nvSpPr>
        <p:spPr>
          <a:xfrm flipH="1" flipV="1">
            <a:off x="6454642" y="6784023"/>
            <a:ext cx="35058" cy="2182177"/>
          </a:xfrm>
          <a:prstGeom prst="line">
            <a:avLst/>
          </a:prstGeom>
          <a:ln w="76200">
            <a:solidFill>
              <a:srgbClr val="FF4BF3"/>
            </a:solidFill>
            <a:miter lim="400000"/>
            <a:headEnd type="stealth"/>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25" name="Shape 325"/>
          <p:cNvSpPr/>
          <p:nvPr/>
        </p:nvSpPr>
        <p:spPr>
          <a:xfrm flipH="1" flipV="1">
            <a:off x="6865811" y="9962771"/>
            <a:ext cx="262065" cy="475836"/>
          </a:xfrm>
          <a:prstGeom prst="line">
            <a:avLst/>
          </a:prstGeom>
          <a:ln w="76200">
            <a:solidFill>
              <a:srgbClr val="FFF61E"/>
            </a:solidFill>
            <a:miter lim="400000"/>
            <a:head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26" name="Shape 326"/>
          <p:cNvSpPr/>
          <p:nvPr/>
        </p:nvSpPr>
        <p:spPr>
          <a:xfrm>
            <a:off x="1358900" y="1854200"/>
            <a:ext cx="84455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Response</a:t>
            </a:r>
          </a:p>
        </p:txBody>
      </p:sp>
      <p:sp>
        <p:nvSpPr>
          <p:cNvPr id="327" name="Shape 327"/>
          <p:cNvSpPr/>
          <p:nvPr/>
        </p:nvSpPr>
        <p:spPr>
          <a:xfrm flipH="1" flipV="1">
            <a:off x="4806850" y="3078858"/>
            <a:ext cx="1442533" cy="7017643"/>
          </a:xfrm>
          <a:prstGeom prst="line">
            <a:avLst/>
          </a:prstGeom>
          <a:ln w="76200">
            <a:solidFill>
              <a:srgbClr val="FFF61E"/>
            </a:solidFill>
            <a:miter lim="400000"/>
            <a:headEnd type="triangle"/>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28" name="Shape 328"/>
          <p:cNvSpPr/>
          <p:nvPr/>
        </p:nvSpPr>
        <p:spPr>
          <a:xfrm>
            <a:off x="5943600" y="1009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329" name="Shape 329"/>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pic>
        <p:nvPicPr>
          <p:cNvPr id="330" name="droppedImage.png"/>
          <p:cNvPicPr>
            <a:picLocks noChangeAspect="1"/>
          </p:cNvPicPr>
          <p:nvPr/>
        </p:nvPicPr>
        <p:blipFill>
          <a:blip r:embed="rId3">
            <a:extLst/>
          </a:blip>
          <a:srcRect l="8624" t="9637" r="7882" b="8054"/>
          <a:stretch>
            <a:fillRect/>
          </a:stretch>
        </p:blipFill>
        <p:spPr>
          <a:xfrm>
            <a:off x="6172248" y="8877300"/>
            <a:ext cx="939711" cy="1107833"/>
          </a:xfrm>
          <a:custGeom>
            <a:avLst/>
            <a:gdLst/>
            <a:ahLst/>
            <a:cxnLst>
              <a:cxn ang="0">
                <a:pos x="wd2" y="hd2"/>
              </a:cxn>
              <a:cxn ang="5400000">
                <a:pos x="wd2" y="hd2"/>
              </a:cxn>
              <a:cxn ang="10800000">
                <a:pos x="wd2" y="hd2"/>
              </a:cxn>
              <a:cxn ang="16200000">
                <a:pos x="wd2" y="hd2"/>
              </a:cxn>
            </a:cxnLst>
            <a:rect l="0" t="0" r="r" b="b"/>
            <a:pathLst>
              <a:path w="20914" h="21471" extrusionOk="0">
                <a:moveTo>
                  <a:pt x="15311" y="2"/>
                </a:moveTo>
                <a:cubicBezTo>
                  <a:pt x="14631" y="-23"/>
                  <a:pt x="14246" y="325"/>
                  <a:pt x="13624" y="1294"/>
                </a:cubicBezTo>
                <a:cubicBezTo>
                  <a:pt x="13199" y="1957"/>
                  <a:pt x="12475" y="2547"/>
                  <a:pt x="11248" y="3232"/>
                </a:cubicBezTo>
                <a:cubicBezTo>
                  <a:pt x="9233" y="4357"/>
                  <a:pt x="7742" y="5890"/>
                  <a:pt x="5940" y="8686"/>
                </a:cubicBezTo>
                <a:cubicBezTo>
                  <a:pt x="5016" y="10119"/>
                  <a:pt x="4210" y="10974"/>
                  <a:pt x="2583" y="12270"/>
                </a:cubicBezTo>
                <a:cubicBezTo>
                  <a:pt x="13" y="14318"/>
                  <a:pt x="-380" y="14977"/>
                  <a:pt x="287" y="16054"/>
                </a:cubicBezTo>
                <a:cubicBezTo>
                  <a:pt x="1476" y="17977"/>
                  <a:pt x="8338" y="20469"/>
                  <a:pt x="15011" y="21400"/>
                </a:cubicBezTo>
                <a:cubicBezTo>
                  <a:pt x="16280" y="21577"/>
                  <a:pt x="19090" y="21403"/>
                  <a:pt x="19834" y="21100"/>
                </a:cubicBezTo>
                <a:cubicBezTo>
                  <a:pt x="21130" y="20572"/>
                  <a:pt x="21220" y="19864"/>
                  <a:pt x="20320" y="17131"/>
                </a:cubicBezTo>
                <a:cubicBezTo>
                  <a:pt x="19555" y="14810"/>
                  <a:pt x="19520" y="14560"/>
                  <a:pt x="19675" y="11993"/>
                </a:cubicBezTo>
                <a:cubicBezTo>
                  <a:pt x="19862" y="8901"/>
                  <a:pt x="19490" y="6824"/>
                  <a:pt x="18394" y="4940"/>
                </a:cubicBezTo>
                <a:cubicBezTo>
                  <a:pt x="17943" y="4164"/>
                  <a:pt x="17723" y="3438"/>
                  <a:pt x="17723" y="2678"/>
                </a:cubicBezTo>
                <a:cubicBezTo>
                  <a:pt x="17723" y="1090"/>
                  <a:pt x="17320" y="457"/>
                  <a:pt x="16106" y="140"/>
                </a:cubicBezTo>
                <a:cubicBezTo>
                  <a:pt x="15794" y="59"/>
                  <a:pt x="15538" y="10"/>
                  <a:pt x="15311" y="2"/>
                </a:cubicBezTo>
                <a:close/>
              </a:path>
            </a:pathLst>
          </a:custGeom>
          <a:ln w="12700">
            <a:miter lim="400000"/>
          </a:ln>
        </p:spPr>
      </p:pic>
      <p:sp>
        <p:nvSpPr>
          <p:cNvPr id="331" name="Shape 331"/>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332" name="Shape 332"/>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333" name="Shape 333"/>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34" name="Shape 334"/>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35" name="Shape 335"/>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336" name="Shape 336"/>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pic>
        <p:nvPicPr>
          <p:cNvPr id="337" name="droppedImage.png"/>
          <p:cNvPicPr>
            <a:picLocks noChangeAspect="1"/>
          </p:cNvPicPr>
          <p:nvPr/>
        </p:nvPicPr>
        <p:blipFill>
          <a:blip r:embed="rId3">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338" name="Shape 338"/>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39" name="Shape 339"/>
          <p:cNvSpPr/>
          <p:nvPr/>
        </p:nvSpPr>
        <p:spPr>
          <a:xfrm>
            <a:off x="17653000" y="7658100"/>
            <a:ext cx="7937500" cy="421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Salivation now occurred in the presence of the CS! Because this salivation response was under the control of the CS, it was called the Conditioned Response (CR).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325"/>
                                        </p:tgtEl>
                                        <p:attrNameLst>
                                          <p:attrName>style.visibility</p:attrName>
                                        </p:attrNameLst>
                                      </p:cBhvr>
                                      <p:to>
                                        <p:strVal val="visible"/>
                                      </p:to>
                                    </p:set>
                                    <p:animEffect transition="in" filter="wipe(up)">
                                      <p:cBhvr>
                                        <p:cTn id="7" dur="10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328"/>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3" nodeType="afterEffect">
                                  <p:stCondLst>
                                    <p:cond delay="0"/>
                                  </p:stCondLst>
                                  <p:iterate>
                                    <p:tmAbs val="0"/>
                                  </p:iterate>
                                  <p:childTnLst>
                                    <p:set>
                                      <p:cBhvr>
                                        <p:cTn id="14" fill="hold"/>
                                        <p:tgtEl>
                                          <p:spTgt spid="326"/>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grpId="4" nodeType="afterEffect">
                                  <p:stCondLst>
                                    <p:cond delay="0"/>
                                  </p:stCondLst>
                                  <p:iterate>
                                    <p:tmAbs val="0"/>
                                  </p:iterate>
                                  <p:childTnLst>
                                    <p:set>
                                      <p:cBhvr>
                                        <p:cTn id="17" fill="hold"/>
                                        <p:tgtEl>
                                          <p:spTgt spid="327"/>
                                        </p:tgtEl>
                                        <p:attrNameLst>
                                          <p:attrName>style.visibility</p:attrName>
                                        </p:attrNameLst>
                                      </p:cBhvr>
                                      <p:to>
                                        <p:strVal val="visible"/>
                                      </p:to>
                                    </p:set>
                                    <p:animEffect transition="in" filter="wipe(up)">
                                      <p:cBhvr>
                                        <p:cTn id="18" dur="10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1" animBg="1" advAuto="0"/>
      <p:bldP spid="326" grpId="3" animBg="1" advAuto="0"/>
      <p:bldP spid="327" grpId="4" animBg="1" advAuto="0"/>
      <p:bldP spid="328"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4. Bone.jpg"/>
          <p:cNvPicPr>
            <a:picLocks noChangeAspect="1"/>
          </p:cNvPicPr>
          <p:nvPr/>
        </p:nvPicPr>
        <p:blipFill>
          <a:blip r:embed="rId2">
            <a:extLst/>
          </a:blip>
          <a:stretch>
            <a:fillRect/>
          </a:stretch>
        </p:blipFill>
        <p:spPr>
          <a:xfrm>
            <a:off x="0" y="0"/>
            <a:ext cx="26047700" cy="19542129"/>
          </a:xfrm>
          <a:prstGeom prst="rect">
            <a:avLst/>
          </a:prstGeom>
          <a:ln w="12700">
            <a:miter lim="400000"/>
          </a:ln>
        </p:spPr>
      </p:pic>
      <p:sp>
        <p:nvSpPr>
          <p:cNvPr id="342" name="Shape 342"/>
          <p:cNvSpPr/>
          <p:nvPr/>
        </p:nvSpPr>
        <p:spPr>
          <a:xfrm flipV="1">
            <a:off x="6454642" y="6784023"/>
            <a:ext cx="1" cy="3312491"/>
          </a:xfrm>
          <a:prstGeom prst="line">
            <a:avLst/>
          </a:prstGeom>
          <a:ln w="76200">
            <a:solidFill>
              <a:srgbClr val="FCFB16"/>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43" name="Shape 343"/>
          <p:cNvSpPr/>
          <p:nvPr/>
        </p:nvSpPr>
        <p:spPr>
          <a:xfrm>
            <a:off x="1358900" y="1854200"/>
            <a:ext cx="84455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Response</a:t>
            </a:r>
          </a:p>
        </p:txBody>
      </p:sp>
      <p:sp>
        <p:nvSpPr>
          <p:cNvPr id="344" name="Shape 344"/>
          <p:cNvSpPr/>
          <p:nvPr/>
        </p:nvSpPr>
        <p:spPr>
          <a:xfrm>
            <a:off x="5943600" y="1009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345" name="Shape 345"/>
          <p:cNvSpPr/>
          <p:nvPr/>
        </p:nvSpPr>
        <p:spPr>
          <a:xfrm flipH="1" flipV="1">
            <a:off x="4806850" y="3078858"/>
            <a:ext cx="1442533" cy="7017643"/>
          </a:xfrm>
          <a:prstGeom prst="line">
            <a:avLst/>
          </a:prstGeom>
          <a:ln w="76200">
            <a:solidFill>
              <a:srgbClr val="FFF61E"/>
            </a:solidFill>
            <a:miter lim="400000"/>
            <a:headEnd type="triangle"/>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46" name="Shape 346"/>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347" name="Shape 347"/>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348" name="Shape 348"/>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349" name="Shape 349"/>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50" name="Shape 350"/>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51" name="Shape 351"/>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352" name="Shape 352"/>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pic>
        <p:nvPicPr>
          <p:cNvPr id="353" name="droppedImage.png"/>
          <p:cNvPicPr>
            <a:picLocks noChangeAspect="1"/>
          </p:cNvPicPr>
          <p:nvPr/>
        </p:nvPicPr>
        <p:blipFill>
          <a:blip r:embed="rId3">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354" name="Shape 354"/>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355" name="droppedImage.png"/>
          <p:cNvPicPr>
            <a:picLocks noChangeAspect="1"/>
          </p:cNvPicPr>
          <p:nvPr/>
        </p:nvPicPr>
        <p:blipFill>
          <a:blip r:embed="rId3">
            <a:extLst/>
          </a:blip>
          <a:srcRect l="8616" t="9629" r="7881" b="8058"/>
          <a:stretch>
            <a:fillRect/>
          </a:stretch>
        </p:blipFill>
        <p:spPr>
          <a:xfrm>
            <a:off x="6769070" y="5702226"/>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356" name="Shape 356"/>
          <p:cNvSpPr/>
          <p:nvPr/>
        </p:nvSpPr>
        <p:spPr>
          <a:xfrm>
            <a:off x="17653000" y="7658100"/>
            <a:ext cx="7937500" cy="421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Salivation now occurred in the presence of the CS! Because this salivation response was under the control of the CS, it was called the Conditioned Response (CR).</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4. Bone.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359" name="Shape 359"/>
          <p:cNvSpPr/>
          <p:nvPr/>
        </p:nvSpPr>
        <p:spPr>
          <a:xfrm flipV="1">
            <a:off x="6454642" y="6784023"/>
            <a:ext cx="1" cy="3312491"/>
          </a:xfrm>
          <a:prstGeom prst="line">
            <a:avLst/>
          </a:prstGeom>
          <a:ln w="76200">
            <a:solidFill>
              <a:srgbClr val="FCFB16"/>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60" name="Shape 360"/>
          <p:cNvSpPr/>
          <p:nvPr/>
        </p:nvSpPr>
        <p:spPr>
          <a:xfrm>
            <a:off x="1358900" y="1854200"/>
            <a:ext cx="84455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Response</a:t>
            </a:r>
          </a:p>
        </p:txBody>
      </p:sp>
      <p:sp>
        <p:nvSpPr>
          <p:cNvPr id="361" name="Shape 361"/>
          <p:cNvSpPr/>
          <p:nvPr/>
        </p:nvSpPr>
        <p:spPr>
          <a:xfrm>
            <a:off x="5943600" y="1009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362" name="Shape 362"/>
          <p:cNvSpPr/>
          <p:nvPr/>
        </p:nvSpPr>
        <p:spPr>
          <a:xfrm flipH="1" flipV="1">
            <a:off x="4806850" y="3078858"/>
            <a:ext cx="1442533" cy="7017643"/>
          </a:xfrm>
          <a:prstGeom prst="line">
            <a:avLst/>
          </a:prstGeom>
          <a:ln w="76200">
            <a:solidFill>
              <a:srgbClr val="FFF61E"/>
            </a:solidFill>
            <a:miter lim="400000"/>
            <a:headEnd type="triangle"/>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63" name="Shape 363"/>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364" name="Shape 364"/>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365" name="Shape 365"/>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366" name="Shape 366"/>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67" name="Shape 367"/>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68" name="Shape 368"/>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369" name="Shape 369"/>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pic>
        <p:nvPicPr>
          <p:cNvPr id="370" name="droppedImage.png"/>
          <p:cNvPicPr>
            <a:picLocks noChangeAspect="1"/>
          </p:cNvPicPr>
          <p:nvPr/>
        </p:nvPicPr>
        <p:blipFill>
          <a:blip r:embed="rId4">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371" name="Shape 371"/>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372" name="droppedImage.png"/>
          <p:cNvPicPr>
            <a:picLocks noChangeAspect="1"/>
          </p:cNvPicPr>
          <p:nvPr/>
        </p:nvPicPr>
        <p:blipFill>
          <a:blip r:embed="rId4">
            <a:extLst/>
          </a:blip>
          <a:srcRect l="8616" t="9629" r="7881" b="8058"/>
          <a:stretch>
            <a:fillRect/>
          </a:stretch>
        </p:blipFill>
        <p:spPr>
          <a:xfrm>
            <a:off x="6769070" y="5702226"/>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373" name="Shape 373"/>
          <p:cNvSpPr/>
          <p:nvPr/>
        </p:nvSpPr>
        <p:spPr>
          <a:xfrm>
            <a:off x="13652896" y="9232900"/>
            <a:ext cx="3568701" cy="622300"/>
          </a:xfrm>
          <a:prstGeom prst="rect">
            <a:avLst/>
          </a:prstGeom>
          <a:solidFill>
            <a:srgbClr val="FFBD0E"/>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r>
              <a:t>Are they the same?</a:t>
            </a:r>
          </a:p>
        </p:txBody>
      </p:sp>
      <p:sp>
        <p:nvSpPr>
          <p:cNvPr id="374" name="Shape 374"/>
          <p:cNvSpPr/>
          <p:nvPr/>
        </p:nvSpPr>
        <p:spPr>
          <a:xfrm>
            <a:off x="12721232" y="7029450"/>
            <a:ext cx="913682" cy="2196128"/>
          </a:xfrm>
          <a:prstGeom prst="line">
            <a:avLst/>
          </a:prstGeom>
          <a:ln w="38100">
            <a:solidFill>
              <a:srgbClr val="010000"/>
            </a:solidFill>
            <a:custDash>
              <a:ds d="200000" sp="200000"/>
            </a:custDash>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75" name="Shape 375"/>
          <p:cNvSpPr/>
          <p:nvPr/>
        </p:nvSpPr>
        <p:spPr>
          <a:xfrm flipV="1">
            <a:off x="7256660" y="9823070"/>
            <a:ext cx="6392056" cy="1270083"/>
          </a:xfrm>
          <a:prstGeom prst="line">
            <a:avLst/>
          </a:prstGeom>
          <a:ln w="38100">
            <a:solidFill>
              <a:srgbClr val="010000"/>
            </a:solidFill>
            <a:custDash>
              <a:ds d="200000" sp="200000"/>
            </a:custDash>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76" name="Shape 376">
            <a:hlinkClick r:id="rId5" action="ppaction://hlinksldjump"/>
          </p:cNvPr>
          <p:cNvSpPr/>
          <p:nvPr/>
        </p:nvSpPr>
        <p:spPr>
          <a:xfrm>
            <a:off x="14693900" y="1018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377" name="Shape 377">
            <a:hlinkClick r:id="rId5" action="ppaction://hlinksldjump"/>
          </p:cNvPr>
          <p:cNvSpPr/>
          <p:nvPr/>
        </p:nvSpPr>
        <p:spPr>
          <a:xfrm>
            <a:off x="14689683" y="10547350"/>
            <a:ext cx="1304628"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click here</a:t>
            </a:r>
          </a:p>
        </p:txBody>
      </p:sp>
      <p:sp>
        <p:nvSpPr>
          <p:cNvPr id="378" name="Shape 378"/>
          <p:cNvSpPr/>
          <p:nvPr/>
        </p:nvSpPr>
        <p:spPr>
          <a:xfrm>
            <a:off x="17653000" y="7658100"/>
            <a:ext cx="7937500" cy="421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Salivation now occurred in the presence of the CS! Because this salivation response was under the control of the CS, it was called the Conditioned Response (CR).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4. Bone.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381" name="Shape 381"/>
          <p:cNvSpPr/>
          <p:nvPr/>
        </p:nvSpPr>
        <p:spPr>
          <a:xfrm flipV="1">
            <a:off x="6454642" y="6784023"/>
            <a:ext cx="1" cy="3312491"/>
          </a:xfrm>
          <a:prstGeom prst="line">
            <a:avLst/>
          </a:prstGeom>
          <a:ln w="76200">
            <a:solidFill>
              <a:srgbClr val="FCFB16"/>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82" name="Shape 382"/>
          <p:cNvSpPr/>
          <p:nvPr/>
        </p:nvSpPr>
        <p:spPr>
          <a:xfrm>
            <a:off x="1358900" y="1854200"/>
            <a:ext cx="84455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Response</a:t>
            </a:r>
          </a:p>
        </p:txBody>
      </p:sp>
      <p:sp>
        <p:nvSpPr>
          <p:cNvPr id="383" name="Shape 383"/>
          <p:cNvSpPr/>
          <p:nvPr/>
        </p:nvSpPr>
        <p:spPr>
          <a:xfrm>
            <a:off x="5943600" y="1009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384" name="Shape 384"/>
          <p:cNvSpPr/>
          <p:nvPr/>
        </p:nvSpPr>
        <p:spPr>
          <a:xfrm flipH="1" flipV="1">
            <a:off x="4806850" y="3078858"/>
            <a:ext cx="1442533" cy="7017643"/>
          </a:xfrm>
          <a:prstGeom prst="line">
            <a:avLst/>
          </a:prstGeom>
          <a:ln w="76200">
            <a:solidFill>
              <a:srgbClr val="FFF61E"/>
            </a:solidFill>
            <a:miter lim="400000"/>
            <a:headEnd type="triangle"/>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85" name="Shape 385"/>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386" name="Shape 386"/>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387" name="Shape 387"/>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388" name="Shape 388"/>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89" name="Shape 389"/>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0" name="Shape 390"/>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391" name="Shape 391"/>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pic>
        <p:nvPicPr>
          <p:cNvPr id="392" name="droppedImage.png"/>
          <p:cNvPicPr>
            <a:picLocks noChangeAspect="1"/>
          </p:cNvPicPr>
          <p:nvPr/>
        </p:nvPicPr>
        <p:blipFill>
          <a:blip r:embed="rId4">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393" name="Shape 393"/>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394" name="droppedImage.png"/>
          <p:cNvPicPr>
            <a:picLocks noChangeAspect="1"/>
          </p:cNvPicPr>
          <p:nvPr/>
        </p:nvPicPr>
        <p:blipFill>
          <a:blip r:embed="rId4">
            <a:extLst/>
          </a:blip>
          <a:srcRect l="8616" t="9629" r="7881" b="8058"/>
          <a:stretch>
            <a:fillRect/>
          </a:stretch>
        </p:blipFill>
        <p:spPr>
          <a:xfrm>
            <a:off x="6769070" y="5702226"/>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395" name="Shape 395"/>
          <p:cNvSpPr/>
          <p:nvPr/>
        </p:nvSpPr>
        <p:spPr>
          <a:xfrm>
            <a:off x="17653000" y="7658100"/>
            <a:ext cx="7937500" cy="421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Salivation now occurred in the presence of the CS! Because this salivation response was under the control of the CS, it was called the Conditioned Response (CR).</a:t>
            </a: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4. Bone.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398" name="Shape 398"/>
          <p:cNvSpPr/>
          <p:nvPr/>
        </p:nvSpPr>
        <p:spPr>
          <a:xfrm flipV="1">
            <a:off x="6454642" y="6784023"/>
            <a:ext cx="1" cy="3312491"/>
          </a:xfrm>
          <a:prstGeom prst="line">
            <a:avLst/>
          </a:prstGeom>
          <a:ln w="76200">
            <a:solidFill>
              <a:srgbClr val="FCFB16"/>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9" name="Shape 399"/>
          <p:cNvSpPr/>
          <p:nvPr/>
        </p:nvSpPr>
        <p:spPr>
          <a:xfrm>
            <a:off x="1358900" y="1854200"/>
            <a:ext cx="84455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Response</a:t>
            </a:r>
          </a:p>
        </p:txBody>
      </p:sp>
      <p:sp>
        <p:nvSpPr>
          <p:cNvPr id="400" name="Shape 400"/>
          <p:cNvSpPr/>
          <p:nvPr/>
        </p:nvSpPr>
        <p:spPr>
          <a:xfrm>
            <a:off x="5943600" y="1009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401" name="Shape 401"/>
          <p:cNvSpPr/>
          <p:nvPr/>
        </p:nvSpPr>
        <p:spPr>
          <a:xfrm flipH="1" flipV="1">
            <a:off x="4806850" y="3078858"/>
            <a:ext cx="1442533" cy="7017643"/>
          </a:xfrm>
          <a:prstGeom prst="line">
            <a:avLst/>
          </a:prstGeom>
          <a:ln w="76200">
            <a:solidFill>
              <a:srgbClr val="FFF61E"/>
            </a:solidFill>
            <a:miter lim="400000"/>
            <a:headEnd type="triangle"/>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2" name="Shape 402"/>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403" name="Shape 403"/>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404" name="Shape 404"/>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405" name="Shape 405"/>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6" name="Shape 406"/>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7" name="Shape 407"/>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408" name="Shape 408"/>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pic>
        <p:nvPicPr>
          <p:cNvPr id="409" name="droppedImage.png"/>
          <p:cNvPicPr>
            <a:picLocks noChangeAspect="1"/>
          </p:cNvPicPr>
          <p:nvPr/>
        </p:nvPicPr>
        <p:blipFill>
          <a:blip r:embed="rId4">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410" name="Shape 410"/>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411" name="droppedImage.png"/>
          <p:cNvPicPr>
            <a:picLocks noChangeAspect="1"/>
          </p:cNvPicPr>
          <p:nvPr/>
        </p:nvPicPr>
        <p:blipFill>
          <a:blip r:embed="rId4">
            <a:extLst/>
          </a:blip>
          <a:srcRect l="8616" t="9629" r="7881" b="8058"/>
          <a:stretch>
            <a:fillRect/>
          </a:stretch>
        </p:blipFill>
        <p:spPr>
          <a:xfrm>
            <a:off x="6769070" y="5702226"/>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412" name="Shape 412"/>
          <p:cNvSpPr/>
          <p:nvPr/>
        </p:nvSpPr>
        <p:spPr>
          <a:xfrm>
            <a:off x="17653000" y="7658100"/>
            <a:ext cx="7937500" cy="421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Salivation now occurred in the presence of the CS! Because this salivation response was under the control of the CS, it was called the Conditioned Response (CR).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4. Bone.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415" name="Shape 415"/>
          <p:cNvSpPr/>
          <p:nvPr/>
        </p:nvSpPr>
        <p:spPr>
          <a:xfrm flipV="1">
            <a:off x="6454642" y="6784023"/>
            <a:ext cx="1" cy="3312491"/>
          </a:xfrm>
          <a:prstGeom prst="line">
            <a:avLst/>
          </a:prstGeom>
          <a:ln w="76200">
            <a:solidFill>
              <a:srgbClr val="FCFB16"/>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16" name="Shape 416"/>
          <p:cNvSpPr/>
          <p:nvPr/>
        </p:nvSpPr>
        <p:spPr>
          <a:xfrm>
            <a:off x="1358900" y="1854200"/>
            <a:ext cx="84455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Response</a:t>
            </a:r>
          </a:p>
        </p:txBody>
      </p:sp>
      <p:sp>
        <p:nvSpPr>
          <p:cNvPr id="417" name="Shape 417"/>
          <p:cNvSpPr/>
          <p:nvPr/>
        </p:nvSpPr>
        <p:spPr>
          <a:xfrm>
            <a:off x="5943600" y="1009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418" name="Shape 418"/>
          <p:cNvSpPr/>
          <p:nvPr/>
        </p:nvSpPr>
        <p:spPr>
          <a:xfrm flipH="1" flipV="1">
            <a:off x="4806850" y="3078858"/>
            <a:ext cx="1442533" cy="7017643"/>
          </a:xfrm>
          <a:prstGeom prst="line">
            <a:avLst/>
          </a:prstGeom>
          <a:ln w="76200">
            <a:solidFill>
              <a:srgbClr val="FFF61E"/>
            </a:solidFill>
            <a:miter lim="400000"/>
            <a:headEnd type="triangle"/>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19" name="Shape 419"/>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420" name="Shape 420"/>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421" name="Shape 421"/>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422" name="Shape 422"/>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23" name="Shape 423"/>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24" name="Shape 424"/>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425" name="Shape 425"/>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pic>
        <p:nvPicPr>
          <p:cNvPr id="426" name="droppedImage.png"/>
          <p:cNvPicPr>
            <a:picLocks noChangeAspect="1"/>
          </p:cNvPicPr>
          <p:nvPr/>
        </p:nvPicPr>
        <p:blipFill>
          <a:blip r:embed="rId4">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427" name="Shape 427"/>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428" name="droppedImage.png"/>
          <p:cNvPicPr>
            <a:picLocks noChangeAspect="1"/>
          </p:cNvPicPr>
          <p:nvPr/>
        </p:nvPicPr>
        <p:blipFill>
          <a:blip r:embed="rId4">
            <a:extLst/>
          </a:blip>
          <a:srcRect l="8616" t="9629" r="7881" b="8058"/>
          <a:stretch>
            <a:fillRect/>
          </a:stretch>
        </p:blipFill>
        <p:spPr>
          <a:xfrm>
            <a:off x="6769070" y="5702226"/>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429" name="Shape 429"/>
          <p:cNvSpPr/>
          <p:nvPr/>
        </p:nvSpPr>
        <p:spPr>
          <a:xfrm>
            <a:off x="13652896" y="9232900"/>
            <a:ext cx="3568701" cy="622300"/>
          </a:xfrm>
          <a:prstGeom prst="rect">
            <a:avLst/>
          </a:prstGeom>
          <a:solidFill>
            <a:srgbClr val="FFBD0E"/>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r>
              <a:t>Are they the same?</a:t>
            </a:r>
          </a:p>
        </p:txBody>
      </p:sp>
      <p:sp>
        <p:nvSpPr>
          <p:cNvPr id="430" name="Shape 430"/>
          <p:cNvSpPr/>
          <p:nvPr/>
        </p:nvSpPr>
        <p:spPr>
          <a:xfrm>
            <a:off x="12721232" y="7029450"/>
            <a:ext cx="913682" cy="2196128"/>
          </a:xfrm>
          <a:prstGeom prst="line">
            <a:avLst/>
          </a:prstGeom>
          <a:ln w="38100">
            <a:solidFill>
              <a:srgbClr val="010000"/>
            </a:solidFill>
            <a:custDash>
              <a:ds d="200000" sp="200000"/>
            </a:custDash>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31" name="Shape 431"/>
          <p:cNvSpPr/>
          <p:nvPr/>
        </p:nvSpPr>
        <p:spPr>
          <a:xfrm flipV="1">
            <a:off x="7256660" y="9823070"/>
            <a:ext cx="6392056" cy="1270083"/>
          </a:xfrm>
          <a:prstGeom prst="line">
            <a:avLst/>
          </a:prstGeom>
          <a:ln w="38100">
            <a:solidFill>
              <a:srgbClr val="010000"/>
            </a:solidFill>
            <a:custDash>
              <a:ds d="200000" sp="200000"/>
            </a:custDash>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32" name="Shape 432">
            <a:hlinkClick r:id="rId5" action="ppaction://hlinksldjump"/>
          </p:cNvPr>
          <p:cNvSpPr/>
          <p:nvPr/>
        </p:nvSpPr>
        <p:spPr>
          <a:xfrm>
            <a:off x="14693900" y="1018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433" name="Shape 433">
            <a:hlinkClick r:id="rId5" action="ppaction://hlinksldjump"/>
          </p:cNvPr>
          <p:cNvSpPr/>
          <p:nvPr/>
        </p:nvSpPr>
        <p:spPr>
          <a:xfrm>
            <a:off x="14705607" y="10547350"/>
            <a:ext cx="1272779"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RETURN</a:t>
            </a:r>
          </a:p>
        </p:txBody>
      </p:sp>
      <p:sp>
        <p:nvSpPr>
          <p:cNvPr id="434" name="Shape 434"/>
          <p:cNvSpPr/>
          <p:nvPr/>
        </p:nvSpPr>
        <p:spPr>
          <a:xfrm>
            <a:off x="17754996" y="3879850"/>
            <a:ext cx="7937501" cy="947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FFFFFF"/>
                </a:solidFill>
              </a:defRPr>
            </a:pPr>
            <a:r>
              <a:t>This turns out to be a surprisingly difficult question to answer. This is because there a number of things that influence the CR.</a:t>
            </a:r>
          </a:p>
          <a:p>
            <a:pPr algn="l">
              <a:defRPr sz="3600">
                <a:solidFill>
                  <a:srgbClr val="FFFFFF"/>
                </a:solidFill>
              </a:defRPr>
            </a:pPr>
            <a:endParaRPr/>
          </a:p>
          <a:p>
            <a:pPr algn="l">
              <a:defRPr sz="3600">
                <a:solidFill>
                  <a:srgbClr val="FFFFFF"/>
                </a:solidFill>
              </a:defRPr>
            </a:pPr>
            <a:r>
              <a:t>Imagine you were in Pavlov’s shoes and you were conducting the original experiments. Initially you discover  by accident that a dog salivates before it receives food. You then decide to explore this phenomenon.</a:t>
            </a:r>
          </a:p>
          <a:p>
            <a:pPr algn="l">
              <a:defRPr sz="3600">
                <a:solidFill>
                  <a:srgbClr val="FFFFFF"/>
                </a:solidFill>
              </a:defRPr>
            </a:pPr>
            <a:endParaRPr/>
          </a:p>
          <a:p>
            <a:pPr algn="l">
              <a:defRPr sz="3600">
                <a:solidFill>
                  <a:srgbClr val="FFFFFF"/>
                </a:solidFill>
              </a:defRPr>
            </a:pPr>
            <a:r>
              <a:t>How do you do this? Well, this is where Pavlov taught us the value of systematic experimentation. You focus on a particular CS and a particular US. You make the necessary arrangements to measure both the UR and the CR. This allows you to judge the extent to which the CR and UR are similar.</a:t>
            </a:r>
          </a:p>
        </p:txBody>
      </p:sp>
      <p:sp>
        <p:nvSpPr>
          <p:cNvPr id="435" name="Shape 435">
            <a:hlinkClick r:id="" action="ppaction://hlinkshowjump?jump=nextslide"/>
          </p:cNvPr>
          <p:cNvSpPr/>
          <p:nvPr/>
        </p:nvSpPr>
        <p:spPr>
          <a:xfrm>
            <a:off x="22085300" y="14998700"/>
            <a:ext cx="1409700" cy="1270000"/>
          </a:xfrm>
          <a:prstGeom prst="rightArrow">
            <a:avLst>
              <a:gd name="adj1" fmla="val 13855"/>
              <a:gd name="adj2" fmla="val 138852"/>
            </a:avLst>
          </a:prstGeom>
          <a:gradFill>
            <a:gsLst>
              <a:gs pos="0">
                <a:srgbClr val="808785"/>
              </a:gs>
              <a:gs pos="100000">
                <a:srgbClr val="58596B"/>
              </a:gs>
            </a:gsLst>
            <a:path>
              <a:fillToRect l="50000" t="50000" r="50000" b="50000"/>
            </a:path>
          </a:gradFill>
          <a:ln w="12700">
            <a:solidFill>
              <a:srgbClr val="000000"/>
            </a:solidFill>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FFFFFF"/>
                </a:solidFill>
              </a:defRPr>
            </a:lvl1pPr>
          </a:lstStyle>
          <a:p>
            <a:endParaRPr dirty="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 name="4. Bone.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438" name="Shape 438"/>
          <p:cNvSpPr/>
          <p:nvPr/>
        </p:nvSpPr>
        <p:spPr>
          <a:xfrm flipV="1">
            <a:off x="6454642" y="6784023"/>
            <a:ext cx="1" cy="3312491"/>
          </a:xfrm>
          <a:prstGeom prst="line">
            <a:avLst/>
          </a:prstGeom>
          <a:ln w="76200">
            <a:solidFill>
              <a:srgbClr val="FCFB16"/>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39" name="Shape 439"/>
          <p:cNvSpPr/>
          <p:nvPr/>
        </p:nvSpPr>
        <p:spPr>
          <a:xfrm>
            <a:off x="1358900" y="1854200"/>
            <a:ext cx="84455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Response</a:t>
            </a:r>
          </a:p>
        </p:txBody>
      </p:sp>
      <p:sp>
        <p:nvSpPr>
          <p:cNvPr id="440" name="Shape 440"/>
          <p:cNvSpPr/>
          <p:nvPr/>
        </p:nvSpPr>
        <p:spPr>
          <a:xfrm>
            <a:off x="5943600" y="1009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441" name="Shape 441"/>
          <p:cNvSpPr/>
          <p:nvPr/>
        </p:nvSpPr>
        <p:spPr>
          <a:xfrm flipH="1" flipV="1">
            <a:off x="4806850" y="3078858"/>
            <a:ext cx="1442533" cy="7017643"/>
          </a:xfrm>
          <a:prstGeom prst="line">
            <a:avLst/>
          </a:prstGeom>
          <a:ln w="76200">
            <a:solidFill>
              <a:srgbClr val="FFF61E"/>
            </a:solidFill>
            <a:miter lim="400000"/>
            <a:headEnd type="triangle"/>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42" name="Shape 442"/>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443" name="Shape 443"/>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444" name="Shape 444"/>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445" name="Shape 445"/>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46" name="Shape 446"/>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47" name="Shape 447"/>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448" name="Shape 448"/>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pic>
        <p:nvPicPr>
          <p:cNvPr id="449" name="droppedImage.png"/>
          <p:cNvPicPr>
            <a:picLocks noChangeAspect="1"/>
          </p:cNvPicPr>
          <p:nvPr/>
        </p:nvPicPr>
        <p:blipFill>
          <a:blip r:embed="rId4">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450" name="Shape 450"/>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451" name="droppedImage.png"/>
          <p:cNvPicPr>
            <a:picLocks noChangeAspect="1"/>
          </p:cNvPicPr>
          <p:nvPr/>
        </p:nvPicPr>
        <p:blipFill>
          <a:blip r:embed="rId4">
            <a:extLst/>
          </a:blip>
          <a:srcRect l="8616" t="9629" r="7881" b="8058"/>
          <a:stretch>
            <a:fillRect/>
          </a:stretch>
        </p:blipFill>
        <p:spPr>
          <a:xfrm>
            <a:off x="6769070" y="5702226"/>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452" name="Shape 452"/>
          <p:cNvSpPr/>
          <p:nvPr/>
        </p:nvSpPr>
        <p:spPr>
          <a:xfrm>
            <a:off x="13652896" y="9232900"/>
            <a:ext cx="3568701" cy="622300"/>
          </a:xfrm>
          <a:prstGeom prst="rect">
            <a:avLst/>
          </a:prstGeom>
          <a:solidFill>
            <a:srgbClr val="FFBD0E"/>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r>
              <a:t>Are they the same?</a:t>
            </a:r>
          </a:p>
        </p:txBody>
      </p:sp>
      <p:sp>
        <p:nvSpPr>
          <p:cNvPr id="453" name="Shape 453"/>
          <p:cNvSpPr/>
          <p:nvPr/>
        </p:nvSpPr>
        <p:spPr>
          <a:xfrm>
            <a:off x="12721232" y="7029450"/>
            <a:ext cx="913682" cy="2196128"/>
          </a:xfrm>
          <a:prstGeom prst="line">
            <a:avLst/>
          </a:prstGeom>
          <a:ln w="38100">
            <a:solidFill>
              <a:srgbClr val="010000"/>
            </a:solidFill>
            <a:custDash>
              <a:ds d="200000" sp="200000"/>
            </a:custDash>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54" name="Shape 454"/>
          <p:cNvSpPr/>
          <p:nvPr/>
        </p:nvSpPr>
        <p:spPr>
          <a:xfrm flipV="1">
            <a:off x="7256660" y="9823070"/>
            <a:ext cx="6392056" cy="1270083"/>
          </a:xfrm>
          <a:prstGeom prst="line">
            <a:avLst/>
          </a:prstGeom>
          <a:ln w="38100">
            <a:solidFill>
              <a:srgbClr val="010000"/>
            </a:solidFill>
            <a:custDash>
              <a:ds d="200000" sp="200000"/>
            </a:custDash>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55" name="Shape 455">
            <a:hlinkClick r:id="rId5" action="ppaction://hlinksldjump"/>
          </p:cNvPr>
          <p:cNvSpPr/>
          <p:nvPr/>
        </p:nvSpPr>
        <p:spPr>
          <a:xfrm>
            <a:off x="14693900" y="1018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456" name="Shape 456">
            <a:hlinkClick r:id="rId5" action="ppaction://hlinksldjump"/>
          </p:cNvPr>
          <p:cNvSpPr/>
          <p:nvPr/>
        </p:nvSpPr>
        <p:spPr>
          <a:xfrm>
            <a:off x="14705607" y="10547350"/>
            <a:ext cx="1272779"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RETURN</a:t>
            </a:r>
          </a:p>
        </p:txBody>
      </p:sp>
      <p:sp>
        <p:nvSpPr>
          <p:cNvPr id="457" name="Shape 457"/>
          <p:cNvSpPr/>
          <p:nvPr/>
        </p:nvSpPr>
        <p:spPr>
          <a:xfrm>
            <a:off x="17754600" y="3359150"/>
            <a:ext cx="7937500" cy="1108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FFFFFF"/>
                </a:solidFill>
              </a:defRPr>
            </a:pPr>
            <a:r>
              <a:t>Measurement</a:t>
            </a:r>
          </a:p>
          <a:p>
            <a:pPr algn="l">
              <a:defRPr sz="3600">
                <a:solidFill>
                  <a:srgbClr val="FFFFFF"/>
                </a:solidFill>
              </a:defRPr>
            </a:pPr>
            <a:endParaRPr/>
          </a:p>
          <a:p>
            <a:pPr algn="l">
              <a:defRPr sz="3600">
                <a:solidFill>
                  <a:srgbClr val="FFFFFF"/>
                </a:solidFill>
              </a:defRPr>
            </a:pPr>
            <a:r>
              <a:t>1. </a:t>
            </a:r>
            <a:r>
              <a:rPr>
                <a:latin typeface="Gill Sans SemiBold"/>
                <a:ea typeface="Gill Sans SemiBold"/>
                <a:cs typeface="Gill Sans SemiBold"/>
                <a:sym typeface="Gill Sans SemiBold"/>
              </a:rPr>
              <a:t>Quality</a:t>
            </a:r>
          </a:p>
          <a:p>
            <a:pPr algn="l">
              <a:defRPr sz="3600">
                <a:solidFill>
                  <a:srgbClr val="FFFFFF"/>
                </a:solidFill>
              </a:defRPr>
            </a:pPr>
            <a:r>
              <a:t>In the case of salivation, quality is determined by looking at the chemical constitution of the saliva. Initially it was thought the saliva produced by a CS differed from that produced by a US only in terms of quantity. However, it has been found that quality is determined by the exact nature of the stimuli used.........</a:t>
            </a:r>
          </a:p>
          <a:p>
            <a:pPr algn="l">
              <a:defRPr sz="3600">
                <a:solidFill>
                  <a:srgbClr val="FFFFFF"/>
                </a:solidFill>
              </a:defRPr>
            </a:pPr>
            <a:endParaRPr/>
          </a:p>
          <a:p>
            <a:pPr algn="l">
              <a:defRPr sz="3600">
                <a:solidFill>
                  <a:srgbClr val="FFFFFF"/>
                </a:solidFill>
              </a:defRPr>
            </a:pPr>
            <a:r>
              <a:t>2. </a:t>
            </a:r>
            <a:r>
              <a:rPr>
                <a:latin typeface="Gill Sans SemiBold"/>
                <a:ea typeface="Gill Sans SemiBold"/>
                <a:cs typeface="Gill Sans SemiBold"/>
                <a:sym typeface="Gill Sans SemiBold"/>
              </a:rPr>
              <a:t>Strength</a:t>
            </a:r>
          </a:p>
          <a:p>
            <a:pPr algn="l">
              <a:defRPr sz="3600">
                <a:solidFill>
                  <a:srgbClr val="FFFFFF"/>
                </a:solidFill>
              </a:defRPr>
            </a:pPr>
            <a:r>
              <a:t>It has been reliably shown with many reflexes that increasing the number of CS-US pairings results in an increase in the strength of the CR.  Also, the maximum strength of the CR depends on both the reflex studied and on the intensities of the CS and US. Strength is measured by a combination of factors.</a:t>
            </a:r>
          </a:p>
        </p:txBody>
      </p:sp>
      <p:sp>
        <p:nvSpPr>
          <p:cNvPr id="458" name="Shape 458">
            <a:hlinkClick r:id="" action="ppaction://hlinkshowjump?jump=nextslide"/>
          </p:cNvPr>
          <p:cNvSpPr/>
          <p:nvPr/>
        </p:nvSpPr>
        <p:spPr>
          <a:xfrm>
            <a:off x="22085300" y="14998700"/>
            <a:ext cx="1409700" cy="1270000"/>
          </a:xfrm>
          <a:prstGeom prst="rightArrow">
            <a:avLst>
              <a:gd name="adj1" fmla="val 13855"/>
              <a:gd name="adj2" fmla="val 138852"/>
            </a:avLst>
          </a:prstGeom>
          <a:gradFill>
            <a:gsLst>
              <a:gs pos="0">
                <a:srgbClr val="808785"/>
              </a:gs>
              <a:gs pos="100000">
                <a:srgbClr val="58596B"/>
              </a:gs>
            </a:gsLst>
            <a:path>
              <a:fillToRect l="50000" t="50000" r="50000" b="50000"/>
            </a:path>
          </a:gradFill>
          <a:ln w="12700">
            <a:solidFill>
              <a:srgbClr val="000000"/>
            </a:solidFill>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FFFFFF"/>
                </a:solidFill>
              </a:defRPr>
            </a:lvl1pPr>
          </a:lstStyle>
          <a:p>
            <a:endParaRPr dirty="0"/>
          </a:p>
        </p:txBody>
      </p:sp>
      <p:sp>
        <p:nvSpPr>
          <p:cNvPr id="459" name="Shape 459">
            <a:hlinkClick r:id="" action="ppaction://hlinkshowjump?jump=previousslide"/>
          </p:cNvPr>
          <p:cNvSpPr/>
          <p:nvPr/>
        </p:nvSpPr>
        <p:spPr>
          <a:xfrm flipH="1">
            <a:off x="20104100" y="14998700"/>
            <a:ext cx="1409700" cy="1270000"/>
          </a:xfrm>
          <a:prstGeom prst="rightArrow">
            <a:avLst>
              <a:gd name="adj1" fmla="val 13855"/>
              <a:gd name="adj2" fmla="val 138852"/>
            </a:avLst>
          </a:prstGeom>
          <a:gradFill>
            <a:gsLst>
              <a:gs pos="0">
                <a:srgbClr val="808785"/>
              </a:gs>
              <a:gs pos="100000">
                <a:srgbClr val="58596B"/>
              </a:gs>
            </a:gsLst>
            <a:path>
              <a:fillToRect l="50000" t="50000" r="50000" b="50000"/>
            </a:path>
          </a:gradFill>
          <a:ln w="12700">
            <a:solidFill>
              <a:srgbClr val="000000"/>
            </a:solidFill>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FFFFFF"/>
                </a:solidFill>
              </a:defRPr>
            </a:lvl1pPr>
          </a:lstStyle>
          <a:p>
            <a:endParaRPr dirty="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 name="4. Bone.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462" name="Shape 462"/>
          <p:cNvSpPr/>
          <p:nvPr/>
        </p:nvSpPr>
        <p:spPr>
          <a:xfrm flipV="1">
            <a:off x="6454642" y="6784023"/>
            <a:ext cx="1" cy="3312491"/>
          </a:xfrm>
          <a:prstGeom prst="line">
            <a:avLst/>
          </a:prstGeom>
          <a:ln w="76200">
            <a:solidFill>
              <a:srgbClr val="FCFB16"/>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63" name="Shape 463"/>
          <p:cNvSpPr/>
          <p:nvPr/>
        </p:nvSpPr>
        <p:spPr>
          <a:xfrm>
            <a:off x="1358900" y="1854200"/>
            <a:ext cx="84455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Response</a:t>
            </a:r>
          </a:p>
        </p:txBody>
      </p:sp>
      <p:sp>
        <p:nvSpPr>
          <p:cNvPr id="464" name="Shape 464"/>
          <p:cNvSpPr/>
          <p:nvPr/>
        </p:nvSpPr>
        <p:spPr>
          <a:xfrm>
            <a:off x="5943600" y="1009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465" name="Shape 465"/>
          <p:cNvSpPr/>
          <p:nvPr/>
        </p:nvSpPr>
        <p:spPr>
          <a:xfrm flipH="1" flipV="1">
            <a:off x="4806850" y="3078858"/>
            <a:ext cx="1442533" cy="7017643"/>
          </a:xfrm>
          <a:prstGeom prst="line">
            <a:avLst/>
          </a:prstGeom>
          <a:ln w="76200">
            <a:solidFill>
              <a:srgbClr val="FFF61E"/>
            </a:solidFill>
            <a:miter lim="400000"/>
            <a:headEnd type="triangle"/>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66" name="Shape 466"/>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467" name="Shape 467"/>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468" name="Shape 468"/>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469" name="Shape 469"/>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70" name="Shape 470"/>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71" name="Shape 471"/>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472" name="Shape 472"/>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pic>
        <p:nvPicPr>
          <p:cNvPr id="473" name="droppedImage.png"/>
          <p:cNvPicPr>
            <a:picLocks noChangeAspect="1"/>
          </p:cNvPicPr>
          <p:nvPr/>
        </p:nvPicPr>
        <p:blipFill>
          <a:blip r:embed="rId4">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474" name="Shape 474"/>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475" name="droppedImage.png"/>
          <p:cNvPicPr>
            <a:picLocks noChangeAspect="1"/>
          </p:cNvPicPr>
          <p:nvPr/>
        </p:nvPicPr>
        <p:blipFill>
          <a:blip r:embed="rId4">
            <a:extLst/>
          </a:blip>
          <a:srcRect l="8616" t="9629" r="7881" b="8058"/>
          <a:stretch>
            <a:fillRect/>
          </a:stretch>
        </p:blipFill>
        <p:spPr>
          <a:xfrm>
            <a:off x="6769070" y="5702226"/>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476" name="Shape 476"/>
          <p:cNvSpPr/>
          <p:nvPr/>
        </p:nvSpPr>
        <p:spPr>
          <a:xfrm>
            <a:off x="13652896" y="9232900"/>
            <a:ext cx="3568701" cy="622300"/>
          </a:xfrm>
          <a:prstGeom prst="rect">
            <a:avLst/>
          </a:prstGeom>
          <a:solidFill>
            <a:srgbClr val="FFBD0E"/>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r>
              <a:t>Are they the same?</a:t>
            </a:r>
          </a:p>
        </p:txBody>
      </p:sp>
      <p:sp>
        <p:nvSpPr>
          <p:cNvPr id="477" name="Shape 477"/>
          <p:cNvSpPr/>
          <p:nvPr/>
        </p:nvSpPr>
        <p:spPr>
          <a:xfrm>
            <a:off x="12721232" y="7029450"/>
            <a:ext cx="913682" cy="2196128"/>
          </a:xfrm>
          <a:prstGeom prst="line">
            <a:avLst/>
          </a:prstGeom>
          <a:ln w="38100">
            <a:solidFill>
              <a:srgbClr val="010000"/>
            </a:solidFill>
            <a:custDash>
              <a:ds d="200000" sp="200000"/>
            </a:custDash>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78" name="Shape 478"/>
          <p:cNvSpPr/>
          <p:nvPr/>
        </p:nvSpPr>
        <p:spPr>
          <a:xfrm flipV="1">
            <a:off x="7256660" y="9823070"/>
            <a:ext cx="6392056" cy="1270083"/>
          </a:xfrm>
          <a:prstGeom prst="line">
            <a:avLst/>
          </a:prstGeom>
          <a:ln w="38100">
            <a:solidFill>
              <a:srgbClr val="010000"/>
            </a:solidFill>
            <a:custDash>
              <a:ds d="200000" sp="200000"/>
            </a:custDash>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79" name="Shape 479">
            <a:hlinkClick r:id="rId5" action="ppaction://hlinksldjump"/>
          </p:cNvPr>
          <p:cNvSpPr/>
          <p:nvPr/>
        </p:nvSpPr>
        <p:spPr>
          <a:xfrm>
            <a:off x="14693900" y="1018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480" name="Shape 480">
            <a:hlinkClick r:id="rId5" action="ppaction://hlinksldjump"/>
          </p:cNvPr>
          <p:cNvSpPr/>
          <p:nvPr/>
        </p:nvSpPr>
        <p:spPr>
          <a:xfrm>
            <a:off x="14705607" y="10547350"/>
            <a:ext cx="1272779"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RETURN</a:t>
            </a:r>
          </a:p>
        </p:txBody>
      </p:sp>
      <p:sp>
        <p:nvSpPr>
          <p:cNvPr id="481" name="Shape 481"/>
          <p:cNvSpPr/>
          <p:nvPr/>
        </p:nvSpPr>
        <p:spPr>
          <a:xfrm>
            <a:off x="17754600" y="3359150"/>
            <a:ext cx="7937500" cy="1108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FFFFFF"/>
                </a:solidFill>
              </a:defRPr>
            </a:pPr>
            <a:r>
              <a:t>Measurement</a:t>
            </a:r>
          </a:p>
          <a:p>
            <a:pPr algn="l">
              <a:defRPr sz="3600">
                <a:solidFill>
                  <a:srgbClr val="FFFFFF"/>
                </a:solidFill>
              </a:defRPr>
            </a:pPr>
            <a:endParaRPr/>
          </a:p>
          <a:p>
            <a:pPr algn="l">
              <a:defRPr sz="3600">
                <a:solidFill>
                  <a:srgbClr val="FFFFFF"/>
                </a:solidFill>
              </a:defRPr>
            </a:pPr>
            <a:r>
              <a:t>1. </a:t>
            </a:r>
            <a:r>
              <a:rPr>
                <a:latin typeface="Gill Sans SemiBold"/>
                <a:ea typeface="Gill Sans SemiBold"/>
                <a:cs typeface="Gill Sans SemiBold"/>
                <a:sym typeface="Gill Sans SemiBold"/>
              </a:rPr>
              <a:t>Quality</a:t>
            </a:r>
          </a:p>
          <a:p>
            <a:pPr algn="l">
              <a:defRPr sz="3600">
                <a:solidFill>
                  <a:srgbClr val="FFFFFF"/>
                </a:solidFill>
              </a:defRPr>
            </a:pPr>
            <a:r>
              <a:t>In the case of salivation, quality is determined by looking at the chemical constitution of the saliva. Initially it was thought the saliva produced by a CS differed from that produced by a US only in terms of quantity. However, it has been found that quality is determined by the exact nature of the stimuli used.........</a:t>
            </a:r>
          </a:p>
          <a:p>
            <a:pPr algn="l">
              <a:defRPr sz="3600">
                <a:solidFill>
                  <a:srgbClr val="FFFFFF"/>
                </a:solidFill>
              </a:defRPr>
            </a:pPr>
            <a:endParaRPr/>
          </a:p>
          <a:p>
            <a:pPr algn="l">
              <a:defRPr sz="3600">
                <a:solidFill>
                  <a:srgbClr val="FFFFFF"/>
                </a:solidFill>
              </a:defRPr>
            </a:pPr>
            <a:r>
              <a:t>2. </a:t>
            </a:r>
            <a:r>
              <a:rPr>
                <a:latin typeface="Gill Sans SemiBold"/>
                <a:ea typeface="Gill Sans SemiBold"/>
                <a:cs typeface="Gill Sans SemiBold"/>
                <a:sym typeface="Gill Sans SemiBold"/>
              </a:rPr>
              <a:t>Strength</a:t>
            </a:r>
          </a:p>
          <a:p>
            <a:pPr lvl="1" algn="l">
              <a:defRPr sz="3600">
                <a:solidFill>
                  <a:srgbClr val="FFFFFF"/>
                </a:solidFill>
              </a:defRPr>
            </a:pPr>
            <a:r>
              <a:rPr i="1"/>
              <a:t>Probability</a:t>
            </a:r>
            <a:r>
              <a:t> - You measure this by counting the number of times the CR occurs after all of the CS presentations.</a:t>
            </a:r>
          </a:p>
          <a:p>
            <a:pPr lvl="1" algn="l">
              <a:defRPr sz="3600">
                <a:solidFill>
                  <a:srgbClr val="FFFFFF"/>
                </a:solidFill>
              </a:defRPr>
            </a:pPr>
            <a:endParaRPr/>
          </a:p>
          <a:p>
            <a:pPr lvl="1" algn="l">
              <a:defRPr sz="3600">
                <a:solidFill>
                  <a:srgbClr val="FFFFFF"/>
                </a:solidFill>
              </a:defRPr>
            </a:pPr>
            <a:r>
              <a:rPr i="1"/>
              <a:t>Latency</a:t>
            </a:r>
            <a:r>
              <a:t> - You measure this by recording the time taken for response to occur after the CS has occurred. Short durations indicate a strong response. </a:t>
            </a:r>
          </a:p>
        </p:txBody>
      </p:sp>
      <p:sp>
        <p:nvSpPr>
          <p:cNvPr id="482" name="Shape 482">
            <a:hlinkClick r:id="" action="ppaction://hlinkshowjump?jump=previousslide"/>
          </p:cNvPr>
          <p:cNvSpPr/>
          <p:nvPr/>
        </p:nvSpPr>
        <p:spPr>
          <a:xfrm flipH="1">
            <a:off x="20104100" y="14998700"/>
            <a:ext cx="1409700" cy="1270000"/>
          </a:xfrm>
          <a:prstGeom prst="rightArrow">
            <a:avLst>
              <a:gd name="adj1" fmla="val 13855"/>
              <a:gd name="adj2" fmla="val 138852"/>
            </a:avLst>
          </a:prstGeom>
          <a:gradFill>
            <a:gsLst>
              <a:gs pos="0">
                <a:srgbClr val="808785"/>
              </a:gs>
              <a:gs pos="100000">
                <a:srgbClr val="58596B"/>
              </a:gs>
            </a:gsLst>
            <a:path>
              <a:fillToRect l="50000" t="50000" r="50000" b="50000"/>
            </a:path>
          </a:gradFill>
          <a:ln w="12700">
            <a:solidFill>
              <a:srgbClr val="000000"/>
            </a:solidFill>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FFFFFF"/>
                </a:solidFill>
              </a:defRPr>
            </a:lvl1pPr>
          </a:lstStyle>
          <a:p>
            <a:endParaRPr dirty="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airings.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182" name="Shape 182"/>
          <p:cNvSpPr/>
          <p:nvPr/>
        </p:nvSpPr>
        <p:spPr>
          <a:xfrm>
            <a:off x="2498104" y="2032000"/>
            <a:ext cx="2853185" cy="1308100"/>
          </a:xfrm>
          <a:prstGeom prst="rect">
            <a:avLst/>
          </a:prstGeom>
          <a:ln w="12700">
            <a:miter lim="400000"/>
          </a:ln>
          <a:effectLst>
            <a:outerShdw blurRad="38100" dist="50800" dir="3600000" rotWithShape="0">
              <a:srgbClr val="424242"/>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444444"/>
                </a:solidFill>
              </a:defRPr>
            </a:lvl1pPr>
          </a:lstStyle>
          <a:p>
            <a:r>
              <a:t>Pairing</a:t>
            </a:r>
          </a:p>
        </p:txBody>
      </p:sp>
      <p:sp>
        <p:nvSpPr>
          <p:cNvPr id="183" name="Shape 183">
            <a:hlinkClick r:id="rId4" action="ppaction://hlinksldjump"/>
          </p:cNvPr>
          <p:cNvSpPr/>
          <p:nvPr/>
        </p:nvSpPr>
        <p:spPr>
          <a:xfrm>
            <a:off x="14427200" y="1399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184" name="Shape 184">
            <a:hlinkClick r:id="rId4" action="ppaction://hlinksldjump"/>
          </p:cNvPr>
          <p:cNvSpPr/>
          <p:nvPr/>
        </p:nvSpPr>
        <p:spPr>
          <a:xfrm>
            <a:off x="14426207" y="14395450"/>
            <a:ext cx="1272779"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RETURN</a:t>
            </a:r>
          </a:p>
        </p:txBody>
      </p:sp>
      <p:sp>
        <p:nvSpPr>
          <p:cNvPr id="185" name="Shape 185">
            <a:hlinkClick r:id="rId5" action="ppaction://hlinksldjump"/>
          </p:cNvPr>
          <p:cNvSpPr/>
          <p:nvPr/>
        </p:nvSpPr>
        <p:spPr>
          <a:xfrm>
            <a:off x="8242300" y="53975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186" name="Shape 186">
            <a:hlinkClick r:id="rId6" action="ppaction://hlinksldjump"/>
          </p:cNvPr>
          <p:cNvSpPr/>
          <p:nvPr/>
        </p:nvSpPr>
        <p:spPr>
          <a:xfrm>
            <a:off x="8242300" y="79121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187" name="Shape 187">
            <a:hlinkClick r:id="rId7" action="ppaction://hlinksldjump"/>
          </p:cNvPr>
          <p:cNvSpPr/>
          <p:nvPr/>
        </p:nvSpPr>
        <p:spPr>
          <a:xfrm>
            <a:off x="8242300" y="103124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188" name="Shape 188">
            <a:hlinkClick r:id="rId8" action="ppaction://hlinksldjump"/>
          </p:cNvPr>
          <p:cNvSpPr/>
          <p:nvPr/>
        </p:nvSpPr>
        <p:spPr>
          <a:xfrm>
            <a:off x="8242300" y="125476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 name="4. Bone.jpg"/>
          <p:cNvPicPr>
            <a:picLocks noChangeAspect="1"/>
          </p:cNvPicPr>
          <p:nvPr/>
        </p:nvPicPr>
        <p:blipFill>
          <a:blip r:embed="rId2">
            <a:extLst/>
          </a:blip>
          <a:stretch>
            <a:fillRect/>
          </a:stretch>
        </p:blipFill>
        <p:spPr>
          <a:xfrm>
            <a:off x="0" y="0"/>
            <a:ext cx="26047700" cy="19542129"/>
          </a:xfrm>
          <a:prstGeom prst="rect">
            <a:avLst/>
          </a:prstGeom>
          <a:ln w="12700">
            <a:miter lim="400000"/>
          </a:ln>
        </p:spPr>
      </p:pic>
      <p:sp>
        <p:nvSpPr>
          <p:cNvPr id="485" name="Shape 485"/>
          <p:cNvSpPr/>
          <p:nvPr/>
        </p:nvSpPr>
        <p:spPr>
          <a:xfrm flipV="1">
            <a:off x="6454642" y="6784023"/>
            <a:ext cx="1" cy="3312491"/>
          </a:xfrm>
          <a:prstGeom prst="line">
            <a:avLst/>
          </a:prstGeom>
          <a:ln w="76200">
            <a:solidFill>
              <a:srgbClr val="FCFB16"/>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86" name="Shape 486"/>
          <p:cNvSpPr/>
          <p:nvPr/>
        </p:nvSpPr>
        <p:spPr>
          <a:xfrm>
            <a:off x="1358900" y="1854200"/>
            <a:ext cx="84455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Response</a:t>
            </a:r>
          </a:p>
        </p:txBody>
      </p:sp>
      <p:sp>
        <p:nvSpPr>
          <p:cNvPr id="487" name="Shape 487"/>
          <p:cNvSpPr/>
          <p:nvPr/>
        </p:nvSpPr>
        <p:spPr>
          <a:xfrm>
            <a:off x="5943600" y="1009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488" name="Shape 488"/>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489" name="Shape 489"/>
          <p:cNvSpPr/>
          <p:nvPr/>
        </p:nvSpPr>
        <p:spPr>
          <a:xfrm>
            <a:off x="4318000" y="628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CS1</a:t>
            </a:r>
          </a:p>
        </p:txBody>
      </p:sp>
      <p:sp>
        <p:nvSpPr>
          <p:cNvPr id="490" name="Shape 490"/>
          <p:cNvSpPr/>
          <p:nvPr/>
        </p:nvSpPr>
        <p:spPr>
          <a:xfrm flipV="1">
            <a:off x="3428112" y="7905253"/>
            <a:ext cx="1" cy="1635821"/>
          </a:xfrm>
          <a:prstGeom prst="line">
            <a:avLst/>
          </a:prstGeom>
          <a:ln w="76200">
            <a:solidFill>
              <a:srgbClr val="1338FF"/>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1" name="Shape 491"/>
          <p:cNvSpPr/>
          <p:nvPr/>
        </p:nvSpPr>
        <p:spPr>
          <a:xfrm>
            <a:off x="2882900" y="67818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CS2</a:t>
            </a:r>
          </a:p>
        </p:txBody>
      </p:sp>
      <p:sp>
        <p:nvSpPr>
          <p:cNvPr id="492" name="Shape 492"/>
          <p:cNvSpPr/>
          <p:nvPr/>
        </p:nvSpPr>
        <p:spPr>
          <a:xfrm>
            <a:off x="3035300" y="97536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CS1</a:t>
            </a:r>
          </a:p>
        </p:txBody>
      </p:sp>
      <p:sp>
        <p:nvSpPr>
          <p:cNvPr id="493" name="Shape 493"/>
          <p:cNvSpPr/>
          <p:nvPr/>
        </p:nvSpPr>
        <p:spPr>
          <a:xfrm flipV="1">
            <a:off x="5397500" y="6273127"/>
            <a:ext cx="591096" cy="278784"/>
          </a:xfrm>
          <a:prstGeom prst="line">
            <a:avLst/>
          </a:prstGeom>
          <a:ln w="50800">
            <a:solidFill>
              <a:srgbClr val="535353"/>
            </a:solidFill>
            <a:custDash>
              <a:ds d="200000" sp="200000"/>
            </a:custDash>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4" name="Shape 494"/>
          <p:cNvSpPr/>
          <p:nvPr/>
        </p:nvSpPr>
        <p:spPr>
          <a:xfrm flipH="1" flipV="1">
            <a:off x="3581400" y="7467600"/>
            <a:ext cx="2263478" cy="2628900"/>
          </a:xfrm>
          <a:prstGeom prst="line">
            <a:avLst/>
          </a:prstGeom>
          <a:ln w="76200">
            <a:solidFill>
              <a:srgbClr val="FCFB16"/>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5" name="Shape 495"/>
          <p:cNvSpPr/>
          <p:nvPr/>
        </p:nvSpPr>
        <p:spPr>
          <a:xfrm>
            <a:off x="5943600" y="100965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496" name="Shape 496"/>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497" name="Shape 497"/>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498" name="Shape 498"/>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9" name="Shape 499"/>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0" name="Shape 500"/>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501" name="Shape 501"/>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pic>
        <p:nvPicPr>
          <p:cNvPr id="502" name="droppedImage.png"/>
          <p:cNvPicPr>
            <a:picLocks noChangeAspect="1"/>
          </p:cNvPicPr>
          <p:nvPr/>
        </p:nvPicPr>
        <p:blipFill>
          <a:blip r:embed="rId3">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503" name="Shape 503"/>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504" name="droppedImage.png"/>
          <p:cNvPicPr>
            <a:picLocks noChangeAspect="1"/>
          </p:cNvPicPr>
          <p:nvPr/>
        </p:nvPicPr>
        <p:blipFill>
          <a:blip r:embed="rId3">
            <a:extLst/>
          </a:blip>
          <a:srcRect l="8616" t="9629" r="7881" b="8058"/>
          <a:stretch>
            <a:fillRect/>
          </a:stretch>
        </p:blipFill>
        <p:spPr>
          <a:xfrm>
            <a:off x="6769070" y="5702226"/>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505" name="Shape 505"/>
          <p:cNvSpPr/>
          <p:nvPr/>
        </p:nvSpPr>
        <p:spPr>
          <a:xfrm flipH="1" flipV="1">
            <a:off x="5170487" y="6986571"/>
            <a:ext cx="1281113" cy="3107720"/>
          </a:xfrm>
          <a:prstGeom prst="line">
            <a:avLst/>
          </a:prstGeom>
          <a:ln w="76200">
            <a:solidFill>
              <a:srgbClr val="FCFB16"/>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506" name="droppedImage.png"/>
          <p:cNvPicPr>
            <a:picLocks noChangeAspect="1"/>
          </p:cNvPicPr>
          <p:nvPr/>
        </p:nvPicPr>
        <p:blipFill>
          <a:blip r:embed="rId3">
            <a:extLst/>
          </a:blip>
          <a:srcRect l="8616" t="9629" r="7881" b="8058"/>
          <a:stretch>
            <a:fillRect/>
          </a:stretch>
        </p:blipFill>
        <p:spPr>
          <a:xfrm>
            <a:off x="5270470" y="6172126"/>
            <a:ext cx="635701"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sp>
        <p:nvSpPr>
          <p:cNvPr id="507" name="Shape 507"/>
          <p:cNvSpPr/>
          <p:nvPr/>
        </p:nvSpPr>
        <p:spPr>
          <a:xfrm>
            <a:off x="17653000" y="6972300"/>
            <a:ext cx="7937500" cy="558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Pavlov also discovered that the CS could now be paired with other stimuli so that they too could control salivation. In the example here, the label for the CS is changed to CS1 prior to pairing it with the new stimulus, CS2.</a:t>
            </a: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iterate>
                                    <p:tmAbs val="0"/>
                                  </p:iterate>
                                  <p:childTnLst>
                                    <p:set>
                                      <p:cBhvr>
                                        <p:cTn id="6" fill="hold"/>
                                        <p:tgtEl>
                                          <p:spTgt spid="493"/>
                                        </p:tgtEl>
                                        <p:attrNameLst>
                                          <p:attrName>style.visibility</p:attrName>
                                        </p:attrNameLst>
                                      </p:cBhvr>
                                      <p:to>
                                        <p:strVal val="visible"/>
                                      </p:to>
                                    </p:set>
                                    <p:animEffect transition="in" filter="wipe(right)">
                                      <p:cBhvr>
                                        <p:cTn id="7" dur="1000"/>
                                        <p:tgtEl>
                                          <p:spTgt spid="493"/>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489"/>
                                        </p:tgtEl>
                                        <p:attrNameLst>
                                          <p:attrName>style.visibility</p:attrName>
                                        </p:attrNameLst>
                                      </p:cBhvr>
                                      <p:to>
                                        <p:strVal val="visible"/>
                                      </p:to>
                                    </p:set>
                                    <p:animEffect transition="in" filter="dissolve">
                                      <p:cBhvr>
                                        <p:cTn id="11" dur="1000"/>
                                        <p:tgtEl>
                                          <p:spTgt spid="48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3" nodeType="clickEffect">
                                  <p:stCondLst>
                                    <p:cond delay="0"/>
                                  </p:stCondLst>
                                  <p:iterate>
                                    <p:tmAbs val="0"/>
                                  </p:iterate>
                                  <p:childTnLst>
                                    <p:set>
                                      <p:cBhvr>
                                        <p:cTn id="15" fill="hold">
                                          <p:stCondLst>
                                            <p:cond delay="0"/>
                                          </p:stCondLst>
                                        </p:cTn>
                                        <p:tgtEl>
                                          <p:spTgt spid="493"/>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grpId="4" nodeType="afterEffect">
                                  <p:stCondLst>
                                    <p:cond delay="0"/>
                                  </p:stCondLst>
                                  <p:iterate>
                                    <p:tmAbs val="0"/>
                                  </p:iterate>
                                  <p:childTnLst>
                                    <p:set>
                                      <p:cBhvr>
                                        <p:cTn id="18" fill="hold"/>
                                        <p:tgtEl>
                                          <p:spTgt spid="505"/>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grpId="5" nodeType="afterEffect">
                                  <p:stCondLst>
                                    <p:cond delay="0"/>
                                  </p:stCondLst>
                                  <p:iterate>
                                    <p:tmAbs val="0"/>
                                  </p:iterate>
                                  <p:childTnLst>
                                    <p:set>
                                      <p:cBhvr>
                                        <p:cTn id="21" fill="hold">
                                          <p:stCondLst>
                                            <p:cond delay="0"/>
                                          </p:stCondLst>
                                        </p:cTn>
                                        <p:tgtEl>
                                          <p:spTgt spid="485"/>
                                        </p:tgtEl>
                                        <p:attrNameLst>
                                          <p:attrName>style.visibility</p:attrName>
                                        </p:attrNameLst>
                                      </p:cBhvr>
                                      <p:to>
                                        <p:strVal val="hidden"/>
                                      </p:to>
                                    </p:set>
                                  </p:childTnLst>
                                </p:cTn>
                              </p:par>
                            </p:childTnLst>
                          </p:cTn>
                        </p:par>
                        <p:par>
                          <p:cTn id="22" fill="hold">
                            <p:stCondLst>
                              <p:cond delay="0"/>
                            </p:stCondLst>
                            <p:childTnLst>
                              <p:par>
                                <p:cTn id="23" presetID="1" presetClass="exit" presetSubtype="0" fill="hold" grpId="6" nodeType="afterEffect">
                                  <p:stCondLst>
                                    <p:cond delay="0"/>
                                  </p:stCondLst>
                                  <p:iterate>
                                    <p:tmAbs val="0"/>
                                  </p:iterate>
                                  <p:childTnLst>
                                    <p:set>
                                      <p:cBhvr>
                                        <p:cTn id="24" fill="hold">
                                          <p:stCondLst>
                                            <p:cond delay="0"/>
                                          </p:stCondLst>
                                        </p:cTn>
                                        <p:tgtEl>
                                          <p:spTgt spid="488"/>
                                        </p:tgtEl>
                                        <p:attrNameLst>
                                          <p:attrName>style.visibility</p:attrName>
                                        </p:attrNameLst>
                                      </p:cBhvr>
                                      <p:to>
                                        <p:strVal val="hidden"/>
                                      </p:to>
                                    </p:set>
                                  </p:childTnLst>
                                </p:cTn>
                              </p:par>
                            </p:childTnLst>
                          </p:cTn>
                        </p:par>
                        <p:par>
                          <p:cTn id="25" fill="hold">
                            <p:stCondLst>
                              <p:cond delay="0"/>
                            </p:stCondLst>
                            <p:childTnLst>
                              <p:par>
                                <p:cTn id="26" presetID="1" presetClass="exit" presetSubtype="0" fill="hold" grpId="7" nodeType="afterEffect">
                                  <p:stCondLst>
                                    <p:cond delay="0"/>
                                  </p:stCondLst>
                                  <p:iterate>
                                    <p:tmAbs val="0"/>
                                  </p:iterate>
                                  <p:childTnLst>
                                    <p:set>
                                      <p:cBhvr>
                                        <p:cTn id="27" fill="hold">
                                          <p:stCondLst>
                                            <p:cond delay="0"/>
                                          </p:stCondLst>
                                        </p:cTn>
                                        <p:tgtEl>
                                          <p:spTgt spid="504"/>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8" nodeType="afterEffect">
                                  <p:stCondLst>
                                    <p:cond delay="0"/>
                                  </p:stCondLst>
                                  <p:iterate>
                                    <p:tmAbs val="0"/>
                                  </p:iterate>
                                  <p:childTnLst>
                                    <p:set>
                                      <p:cBhvr>
                                        <p:cTn id="30" fill="hold"/>
                                        <p:tgtEl>
                                          <p:spTgt spid="5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fill="hold" grpId="9" nodeType="clickEffect">
                                  <p:stCondLst>
                                    <p:cond delay="0"/>
                                  </p:stCondLst>
                                  <p:iterate>
                                    <p:tmAbs val="0"/>
                                  </p:iterate>
                                  <p:childTnLst>
                                    <p:set>
                                      <p:cBhvr>
                                        <p:cTn id="34" fill="hold"/>
                                        <p:tgtEl>
                                          <p:spTgt spid="491"/>
                                        </p:tgtEl>
                                        <p:attrNameLst>
                                          <p:attrName>style.visibility</p:attrName>
                                        </p:attrNameLst>
                                      </p:cBhvr>
                                      <p:to>
                                        <p:strVal val="visible"/>
                                      </p:to>
                                    </p:set>
                                    <p:animEffect transition="in" filter="dissolve">
                                      <p:cBhvr>
                                        <p:cTn id="35" dur="1000"/>
                                        <p:tgtEl>
                                          <p:spTgt spid="491"/>
                                        </p:tgtEl>
                                      </p:cBhvr>
                                    </p:animEffect>
                                  </p:childTnLst>
                                </p:cTn>
                              </p:par>
                            </p:childTnLst>
                          </p:cTn>
                        </p:par>
                        <p:par>
                          <p:cTn id="36" fill="hold">
                            <p:stCondLst>
                              <p:cond delay="1000"/>
                            </p:stCondLst>
                            <p:childTnLst>
                              <p:par>
                                <p:cTn id="37" presetID="22" presetClass="entr" presetSubtype="1" fill="hold" grpId="10" nodeType="afterEffect">
                                  <p:stCondLst>
                                    <p:cond delay="0"/>
                                  </p:stCondLst>
                                  <p:iterate>
                                    <p:tmAbs val="0"/>
                                  </p:iterate>
                                  <p:childTnLst>
                                    <p:set>
                                      <p:cBhvr>
                                        <p:cTn id="38" fill="hold"/>
                                        <p:tgtEl>
                                          <p:spTgt spid="490"/>
                                        </p:tgtEl>
                                        <p:attrNameLst>
                                          <p:attrName>style.visibility</p:attrName>
                                        </p:attrNameLst>
                                      </p:cBhvr>
                                      <p:to>
                                        <p:strVal val="visible"/>
                                      </p:to>
                                    </p:set>
                                    <p:animEffect transition="in" filter="wipe(up)">
                                      <p:cBhvr>
                                        <p:cTn id="39" dur="1000"/>
                                        <p:tgtEl>
                                          <p:spTgt spid="490"/>
                                        </p:tgtEl>
                                      </p:cBhvr>
                                    </p:animEffect>
                                  </p:childTnLst>
                                </p:cTn>
                              </p:par>
                            </p:childTnLst>
                          </p:cTn>
                        </p:par>
                        <p:par>
                          <p:cTn id="40" fill="hold">
                            <p:stCondLst>
                              <p:cond delay="2000"/>
                            </p:stCondLst>
                            <p:childTnLst>
                              <p:par>
                                <p:cTn id="41" presetID="9" presetClass="entr" fill="hold" grpId="11" nodeType="afterEffect">
                                  <p:stCondLst>
                                    <p:cond delay="0"/>
                                  </p:stCondLst>
                                  <p:iterate>
                                    <p:tmAbs val="0"/>
                                  </p:iterate>
                                  <p:childTnLst>
                                    <p:set>
                                      <p:cBhvr>
                                        <p:cTn id="42" fill="hold"/>
                                        <p:tgtEl>
                                          <p:spTgt spid="492"/>
                                        </p:tgtEl>
                                        <p:attrNameLst>
                                          <p:attrName>style.visibility</p:attrName>
                                        </p:attrNameLst>
                                      </p:cBhvr>
                                      <p:to>
                                        <p:strVal val="visible"/>
                                      </p:to>
                                    </p:set>
                                    <p:animEffect transition="in" filter="dissolve">
                                      <p:cBhvr>
                                        <p:cTn id="43" dur="1000"/>
                                        <p:tgtEl>
                                          <p:spTgt spid="49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12" nodeType="clickEffect">
                                  <p:stCondLst>
                                    <p:cond delay="0"/>
                                  </p:stCondLst>
                                  <p:iterate>
                                    <p:tmAbs val="0"/>
                                  </p:iterate>
                                  <p:childTnLst>
                                    <p:set>
                                      <p:cBhvr>
                                        <p:cTn id="47" fill="hold"/>
                                        <p:tgtEl>
                                          <p:spTgt spid="494"/>
                                        </p:tgtEl>
                                        <p:attrNameLst>
                                          <p:attrName>style.visibility</p:attrName>
                                        </p:attrNameLst>
                                      </p:cBhvr>
                                      <p:to>
                                        <p:strVal val="visible"/>
                                      </p:to>
                                    </p:set>
                                    <p:animEffect transition="in" filter="wipe(up)">
                                      <p:cBhvr>
                                        <p:cTn id="48" dur="1000"/>
                                        <p:tgtEl>
                                          <p:spTgt spid="494"/>
                                        </p:tgtEl>
                                      </p:cBhvr>
                                    </p:animEffect>
                                  </p:childTnLst>
                                </p:cTn>
                              </p:par>
                            </p:childTnLst>
                          </p:cTn>
                        </p:par>
                        <p:par>
                          <p:cTn id="49" fill="hold">
                            <p:stCondLst>
                              <p:cond delay="1000"/>
                            </p:stCondLst>
                            <p:childTnLst>
                              <p:par>
                                <p:cTn id="50" presetID="1" presetClass="entr" presetSubtype="0" fill="hold" grpId="13" nodeType="afterEffect">
                                  <p:stCondLst>
                                    <p:cond delay="0"/>
                                  </p:stCondLst>
                                  <p:iterate>
                                    <p:tmAbs val="0"/>
                                  </p:iterate>
                                  <p:childTnLst>
                                    <p:set>
                                      <p:cBhvr>
                                        <p:cTn id="51" fill="hold"/>
                                        <p:tgtEl>
                                          <p:spTgt spid="495"/>
                                        </p:tgtEl>
                                        <p:attrNameLst>
                                          <p:attrName>style.visibility</p:attrName>
                                        </p:attrNameLst>
                                      </p:cBhvr>
                                      <p:to>
                                        <p:strVal val="visible"/>
                                      </p:to>
                                    </p:set>
                                  </p:childTnLst>
                                </p:cTn>
                              </p:par>
                            </p:childTnLst>
                          </p:cTn>
                        </p:par>
                        <p:par>
                          <p:cTn id="52" fill="hold">
                            <p:stCondLst>
                              <p:cond delay="1000"/>
                            </p:stCondLst>
                            <p:childTnLst>
                              <p:par>
                                <p:cTn id="53" presetID="1" presetClass="exit" presetSubtype="0" fill="hold" grpId="14" nodeType="afterEffect">
                                  <p:stCondLst>
                                    <p:cond delay="0"/>
                                  </p:stCondLst>
                                  <p:iterate>
                                    <p:tmAbs val="0"/>
                                  </p:iterate>
                                  <p:childTnLst>
                                    <p:set>
                                      <p:cBhvr>
                                        <p:cTn id="54" fill="hold">
                                          <p:stCondLst>
                                            <p:cond delay="0"/>
                                          </p:stCondLst>
                                        </p:cTn>
                                        <p:tgtEl>
                                          <p:spTgt spid="490"/>
                                        </p:tgtEl>
                                        <p:attrNameLst>
                                          <p:attrName>style.visibility</p:attrName>
                                        </p:attrNameLst>
                                      </p:cBhvr>
                                      <p:to>
                                        <p:strVal val="hidden"/>
                                      </p:to>
                                    </p:set>
                                  </p:childTnLst>
                                </p:cTn>
                              </p:par>
                            </p:childTnLst>
                          </p:cTn>
                        </p:par>
                        <p:par>
                          <p:cTn id="55" fill="hold">
                            <p:stCondLst>
                              <p:cond delay="1000"/>
                            </p:stCondLst>
                            <p:childTnLst>
                              <p:par>
                                <p:cTn id="56" presetID="1" presetClass="exit" presetSubtype="0" fill="hold" grpId="15" nodeType="afterEffect">
                                  <p:stCondLst>
                                    <p:cond delay="0"/>
                                  </p:stCondLst>
                                  <p:iterate>
                                    <p:tmAbs val="0"/>
                                  </p:iterate>
                                  <p:childTnLst>
                                    <p:set>
                                      <p:cBhvr>
                                        <p:cTn id="57" fill="hold">
                                          <p:stCondLst>
                                            <p:cond delay="0"/>
                                          </p:stCondLst>
                                        </p:cTn>
                                        <p:tgtEl>
                                          <p:spTgt spid="4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5" animBg="1" advAuto="0"/>
      <p:bldP spid="488" grpId="6" animBg="1" advAuto="0"/>
      <p:bldP spid="489" grpId="2" animBg="1" advAuto="0"/>
      <p:bldP spid="490" grpId="10" animBg="1" advAuto="0"/>
      <p:bldP spid="490" grpId="14" animBg="1" advAuto="0"/>
      <p:bldP spid="491" grpId="9" animBg="1" advAuto="0"/>
      <p:bldP spid="492" grpId="11" animBg="1" advAuto="0"/>
      <p:bldP spid="492" grpId="15" animBg="1" advAuto="0"/>
      <p:bldP spid="493" grpId="1" animBg="1" advAuto="0"/>
      <p:bldP spid="493" grpId="3" animBg="1" advAuto="0"/>
      <p:bldP spid="494" grpId="12" animBg="1" advAuto="0"/>
      <p:bldP spid="495" grpId="13" animBg="1" advAuto="0"/>
      <p:bldP spid="504" grpId="7" animBg="1" advAuto="0"/>
      <p:bldP spid="505" grpId="4" animBg="1" advAuto="0"/>
      <p:bldP spid="506" grpId="8"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 name="4. Bone.jpg"/>
          <p:cNvPicPr>
            <a:picLocks noChangeAspect="1"/>
          </p:cNvPicPr>
          <p:nvPr/>
        </p:nvPicPr>
        <p:blipFill>
          <a:blip r:embed="rId2">
            <a:extLst/>
          </a:blip>
          <a:stretch>
            <a:fillRect/>
          </a:stretch>
        </p:blipFill>
        <p:spPr>
          <a:xfrm>
            <a:off x="0" y="0"/>
            <a:ext cx="26047700" cy="19542129"/>
          </a:xfrm>
          <a:prstGeom prst="rect">
            <a:avLst/>
          </a:prstGeom>
          <a:ln w="12700">
            <a:miter lim="400000"/>
          </a:ln>
        </p:spPr>
      </p:pic>
      <p:sp>
        <p:nvSpPr>
          <p:cNvPr id="510" name="Shape 510"/>
          <p:cNvSpPr/>
          <p:nvPr/>
        </p:nvSpPr>
        <p:spPr>
          <a:xfrm>
            <a:off x="1358900" y="1854200"/>
            <a:ext cx="84455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Response</a:t>
            </a:r>
          </a:p>
        </p:txBody>
      </p:sp>
      <p:pic>
        <p:nvPicPr>
          <p:cNvPr id="511" name="Lilly drool to puch bag.jpg"/>
          <p:cNvPicPr>
            <a:picLocks noChangeAspect="1"/>
          </p:cNvPicPr>
          <p:nvPr/>
        </p:nvPicPr>
        <p:blipFill>
          <a:blip r:embed="rId3">
            <a:extLst/>
          </a:blip>
          <a:stretch>
            <a:fillRect/>
          </a:stretch>
        </p:blipFill>
        <p:spPr>
          <a:xfrm>
            <a:off x="1003300" y="3492500"/>
            <a:ext cx="16323734" cy="12242801"/>
          </a:xfrm>
          <a:prstGeom prst="rect">
            <a:avLst/>
          </a:prstGeom>
          <a:ln w="12700">
            <a:miter lim="400000"/>
          </a:ln>
          <a:effectLst>
            <a:outerShdw blurRad="228600" dist="76200" dir="2700000" rotWithShape="0">
              <a:srgbClr val="000000">
                <a:alpha val="75000"/>
              </a:srgbClr>
            </a:outerShdw>
          </a:effectLst>
        </p:spPr>
      </p:pic>
      <p:sp>
        <p:nvSpPr>
          <p:cNvPr id="512" name="Shape 512"/>
          <p:cNvSpPr/>
          <p:nvPr/>
        </p:nvSpPr>
        <p:spPr>
          <a:xfrm flipV="1">
            <a:off x="4613142" y="5564823"/>
            <a:ext cx="1" cy="3312491"/>
          </a:xfrm>
          <a:prstGeom prst="line">
            <a:avLst/>
          </a:prstGeom>
          <a:ln w="76200">
            <a:solidFill>
              <a:srgbClr val="FF4BF3"/>
            </a:solidFill>
            <a:miter lim="400000"/>
            <a:headEnd type="stealth"/>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3" name="Shape 513"/>
          <p:cNvSpPr/>
          <p:nvPr/>
        </p:nvSpPr>
        <p:spPr>
          <a:xfrm>
            <a:off x="10871200" y="13957300"/>
            <a:ext cx="10795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FCFB16"/>
                </a:solidFill>
                <a:latin typeface="Gill Sans SemiBold"/>
                <a:ea typeface="Gill Sans SemiBold"/>
                <a:cs typeface="Gill Sans SemiBold"/>
                <a:sym typeface="Gill Sans SemiBold"/>
              </a:defRPr>
            </a:lvl1pPr>
          </a:lstStyle>
          <a:p>
            <a:r>
              <a:t>CR</a:t>
            </a:r>
          </a:p>
        </p:txBody>
      </p:sp>
      <p:sp>
        <p:nvSpPr>
          <p:cNvPr id="514" name="Shape 514"/>
          <p:cNvSpPr/>
          <p:nvPr/>
        </p:nvSpPr>
        <p:spPr>
          <a:xfrm flipH="1" flipV="1">
            <a:off x="5518048" y="3104258"/>
            <a:ext cx="5641581" cy="11012388"/>
          </a:xfrm>
          <a:prstGeom prst="line">
            <a:avLst/>
          </a:prstGeom>
          <a:ln w="76200">
            <a:solidFill>
              <a:srgbClr val="FFF61E"/>
            </a:solidFill>
            <a:miter lim="400000"/>
            <a:headEnd type="triangle"/>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5" name="Shape 515"/>
          <p:cNvSpPr/>
          <p:nvPr/>
        </p:nvSpPr>
        <p:spPr>
          <a:xfrm>
            <a:off x="3454400" y="4152900"/>
            <a:ext cx="2298700" cy="13843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9600">
                <a:solidFill>
                  <a:srgbClr val="000000"/>
                </a:solidFill>
              </a:defRPr>
            </a:lvl1pPr>
          </a:lstStyle>
          <a:p>
            <a:r>
              <a:t>CS2</a:t>
            </a:r>
          </a:p>
        </p:txBody>
      </p:sp>
      <p:sp>
        <p:nvSpPr>
          <p:cNvPr id="516" name="Shape 516"/>
          <p:cNvSpPr/>
          <p:nvPr/>
        </p:nvSpPr>
        <p:spPr>
          <a:xfrm flipH="1" flipV="1">
            <a:off x="4766569" y="5556942"/>
            <a:ext cx="6412212" cy="8541546"/>
          </a:xfrm>
          <a:prstGeom prst="line">
            <a:avLst/>
          </a:prstGeom>
          <a:ln w="76200">
            <a:solidFill>
              <a:srgbClr val="FFF61E"/>
            </a:solidFill>
            <a:miter lim="400000"/>
            <a:head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7" name="Shape 517"/>
          <p:cNvSpPr/>
          <p:nvPr/>
        </p:nvSpPr>
        <p:spPr>
          <a:xfrm>
            <a:off x="17653000" y="6972300"/>
            <a:ext cx="7937500" cy="558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800">
                <a:solidFill>
                  <a:srgbClr val="FFFFFF"/>
                </a:solidFill>
              </a:defRPr>
            </a:pPr>
            <a:r>
              <a:t>Now we see why Lilly responds to the punch bag by salivating!! She was first trained using a clicker that was paired with food. Once she responded reliably to the clicker, the punch bag was presented </a:t>
            </a:r>
            <a:r>
              <a:rPr i="1"/>
              <a:t>before</a:t>
            </a:r>
            <a:r>
              <a:t> the clicker was pressed.</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airings.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191" name="Shape 191"/>
          <p:cNvSpPr/>
          <p:nvPr/>
        </p:nvSpPr>
        <p:spPr>
          <a:xfrm>
            <a:off x="2498104" y="2032000"/>
            <a:ext cx="2853185" cy="1308100"/>
          </a:xfrm>
          <a:prstGeom prst="rect">
            <a:avLst/>
          </a:prstGeom>
          <a:ln w="12700">
            <a:miter lim="400000"/>
          </a:ln>
          <a:effectLst>
            <a:outerShdw blurRad="38100" dist="50800" dir="3600000" rotWithShape="0">
              <a:srgbClr val="424242"/>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444444"/>
                </a:solidFill>
              </a:defRPr>
            </a:lvl1pPr>
          </a:lstStyle>
          <a:p>
            <a:r>
              <a:t>Pairing</a:t>
            </a:r>
          </a:p>
        </p:txBody>
      </p:sp>
      <p:sp>
        <p:nvSpPr>
          <p:cNvPr id="192" name="Shape 192"/>
          <p:cNvSpPr/>
          <p:nvPr/>
        </p:nvSpPr>
        <p:spPr>
          <a:xfrm>
            <a:off x="2006600" y="4800600"/>
            <a:ext cx="6235700" cy="2209800"/>
          </a:xfrm>
          <a:prstGeom prst="ellipse">
            <a:avLst/>
          </a:prstGeom>
          <a:ln w="12700">
            <a:solidFill>
              <a:srgbClr val="000000"/>
            </a:solidFill>
            <a:miter lim="400000"/>
          </a:ln>
        </p:spPr>
        <p:txBody>
          <a:bodyPr lIns="50800" tIns="50800" rIns="50800" bIns="50800" anchor="ctr"/>
          <a:lstStyle/>
          <a:p>
            <a:pPr>
              <a:defRPr sz="7200">
                <a:solidFill>
                  <a:srgbClr val="FFFFFF"/>
                </a:solidFill>
              </a:defRPr>
            </a:pPr>
            <a:endParaRPr/>
          </a:p>
        </p:txBody>
      </p:sp>
      <p:sp>
        <p:nvSpPr>
          <p:cNvPr id="193" name="Shape 193"/>
          <p:cNvSpPr/>
          <p:nvPr/>
        </p:nvSpPr>
        <p:spPr>
          <a:xfrm>
            <a:off x="17640696" y="5619750"/>
            <a:ext cx="7391401" cy="467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400"/>
            </a:lvl1pPr>
          </a:lstStyle>
          <a:p>
            <a:r>
              <a:t>With this procedure, the CS begins at the same time as the US and it ends at the same time as the US.</a:t>
            </a:r>
          </a:p>
        </p:txBody>
      </p:sp>
      <p:sp>
        <p:nvSpPr>
          <p:cNvPr id="194" name="Shape 194">
            <a:hlinkClick r:id="rId4" action="ppaction://hlinksldjump"/>
          </p:cNvPr>
          <p:cNvSpPr/>
          <p:nvPr/>
        </p:nvSpPr>
        <p:spPr>
          <a:xfrm>
            <a:off x="14427200" y="1399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195" name="Shape 195">
            <a:hlinkClick r:id="rId4" action="ppaction://hlinksldjump"/>
          </p:cNvPr>
          <p:cNvSpPr/>
          <p:nvPr/>
        </p:nvSpPr>
        <p:spPr>
          <a:xfrm>
            <a:off x="14426207" y="14395450"/>
            <a:ext cx="1272779"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RETURN</a:t>
            </a:r>
          </a:p>
        </p:txBody>
      </p:sp>
      <p:sp>
        <p:nvSpPr>
          <p:cNvPr id="196" name="Shape 196">
            <a:hlinkClick r:id="rId2" action="ppaction://hlinksldjump"/>
          </p:cNvPr>
          <p:cNvSpPr/>
          <p:nvPr/>
        </p:nvSpPr>
        <p:spPr>
          <a:xfrm>
            <a:off x="8242300" y="53975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197" name="Shape 197">
            <a:hlinkClick r:id="rId5" action="ppaction://hlinksldjump"/>
          </p:cNvPr>
          <p:cNvSpPr/>
          <p:nvPr/>
        </p:nvSpPr>
        <p:spPr>
          <a:xfrm>
            <a:off x="8242300" y="79121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198" name="Shape 198">
            <a:hlinkClick r:id="rId6" action="ppaction://hlinksldjump"/>
          </p:cNvPr>
          <p:cNvSpPr/>
          <p:nvPr/>
        </p:nvSpPr>
        <p:spPr>
          <a:xfrm>
            <a:off x="8242300" y="103124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199" name="Shape 199">
            <a:hlinkClick r:id="rId7" action="ppaction://hlinksldjump"/>
          </p:cNvPr>
          <p:cNvSpPr/>
          <p:nvPr/>
        </p:nvSpPr>
        <p:spPr>
          <a:xfrm>
            <a:off x="8242300" y="125476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airings.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202" name="Shape 202"/>
          <p:cNvSpPr/>
          <p:nvPr/>
        </p:nvSpPr>
        <p:spPr>
          <a:xfrm>
            <a:off x="2498104" y="2032000"/>
            <a:ext cx="2853185" cy="1308100"/>
          </a:xfrm>
          <a:prstGeom prst="rect">
            <a:avLst/>
          </a:prstGeom>
          <a:ln w="12700">
            <a:miter lim="400000"/>
          </a:ln>
          <a:effectLst>
            <a:outerShdw blurRad="38100" dist="50800" dir="3600000" rotWithShape="0">
              <a:srgbClr val="424242"/>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444444"/>
                </a:solidFill>
              </a:defRPr>
            </a:lvl1pPr>
          </a:lstStyle>
          <a:p>
            <a:r>
              <a:t>Pairing</a:t>
            </a:r>
          </a:p>
        </p:txBody>
      </p:sp>
      <p:sp>
        <p:nvSpPr>
          <p:cNvPr id="203" name="Shape 203"/>
          <p:cNvSpPr/>
          <p:nvPr/>
        </p:nvSpPr>
        <p:spPr>
          <a:xfrm>
            <a:off x="2006600" y="7302500"/>
            <a:ext cx="6235700" cy="2209800"/>
          </a:xfrm>
          <a:prstGeom prst="ellipse">
            <a:avLst/>
          </a:prstGeom>
          <a:ln w="12700">
            <a:solidFill>
              <a:srgbClr val="000000"/>
            </a:solidFill>
            <a:miter lim="400000"/>
          </a:ln>
        </p:spPr>
        <p:txBody>
          <a:bodyPr lIns="50800" tIns="50800" rIns="50800" bIns="50800" anchor="ctr"/>
          <a:lstStyle/>
          <a:p>
            <a:pPr>
              <a:defRPr sz="7200">
                <a:solidFill>
                  <a:srgbClr val="FFFFFF"/>
                </a:solidFill>
              </a:defRPr>
            </a:pPr>
            <a:endParaRPr/>
          </a:p>
        </p:txBody>
      </p:sp>
      <p:sp>
        <p:nvSpPr>
          <p:cNvPr id="204" name="Shape 204"/>
          <p:cNvSpPr/>
          <p:nvPr/>
        </p:nvSpPr>
        <p:spPr>
          <a:xfrm>
            <a:off x="17640696" y="5162549"/>
            <a:ext cx="7391401" cy="558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400"/>
            </a:lvl1pPr>
          </a:lstStyle>
          <a:p>
            <a:r>
              <a:t>With this procedure, the CS begins well before the start of the US and it continues up to the US, ending at the same time as it.</a:t>
            </a:r>
          </a:p>
        </p:txBody>
      </p:sp>
      <p:sp>
        <p:nvSpPr>
          <p:cNvPr id="205" name="Shape 205">
            <a:hlinkClick r:id="rId4" action="ppaction://hlinksldjump"/>
          </p:cNvPr>
          <p:cNvSpPr/>
          <p:nvPr/>
        </p:nvSpPr>
        <p:spPr>
          <a:xfrm>
            <a:off x="14427200" y="1399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06" name="Shape 206">
            <a:hlinkClick r:id="rId4" action="ppaction://hlinksldjump"/>
          </p:cNvPr>
          <p:cNvSpPr/>
          <p:nvPr/>
        </p:nvSpPr>
        <p:spPr>
          <a:xfrm>
            <a:off x="14426207" y="14395450"/>
            <a:ext cx="1272779"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RETURN</a:t>
            </a:r>
          </a:p>
        </p:txBody>
      </p:sp>
      <p:sp>
        <p:nvSpPr>
          <p:cNvPr id="207" name="Shape 207">
            <a:hlinkClick r:id="rId5" action="ppaction://hlinksldjump"/>
          </p:cNvPr>
          <p:cNvSpPr/>
          <p:nvPr/>
        </p:nvSpPr>
        <p:spPr>
          <a:xfrm>
            <a:off x="8242300" y="53975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08" name="Shape 208">
            <a:hlinkClick r:id="rId2" action="ppaction://hlinksldjump"/>
          </p:cNvPr>
          <p:cNvSpPr/>
          <p:nvPr/>
        </p:nvSpPr>
        <p:spPr>
          <a:xfrm>
            <a:off x="8242300" y="79121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09" name="Shape 209">
            <a:hlinkClick r:id="rId6" action="ppaction://hlinksldjump"/>
          </p:cNvPr>
          <p:cNvSpPr/>
          <p:nvPr/>
        </p:nvSpPr>
        <p:spPr>
          <a:xfrm>
            <a:off x="8242300" y="103124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10" name="Shape 210">
            <a:hlinkClick r:id="rId7" action="ppaction://hlinksldjump"/>
          </p:cNvPr>
          <p:cNvSpPr/>
          <p:nvPr/>
        </p:nvSpPr>
        <p:spPr>
          <a:xfrm>
            <a:off x="8242300" y="125476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airings.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213" name="Shape 213"/>
          <p:cNvSpPr/>
          <p:nvPr/>
        </p:nvSpPr>
        <p:spPr>
          <a:xfrm>
            <a:off x="2498104" y="2032000"/>
            <a:ext cx="2853185" cy="1308100"/>
          </a:xfrm>
          <a:prstGeom prst="rect">
            <a:avLst/>
          </a:prstGeom>
          <a:ln w="12700">
            <a:miter lim="400000"/>
          </a:ln>
          <a:effectLst>
            <a:outerShdw blurRad="38100" dist="50800" dir="3600000" rotWithShape="0">
              <a:srgbClr val="424242"/>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444444"/>
                </a:solidFill>
              </a:defRPr>
            </a:lvl1pPr>
          </a:lstStyle>
          <a:p>
            <a:r>
              <a:t>Pairing</a:t>
            </a:r>
          </a:p>
        </p:txBody>
      </p:sp>
      <p:sp>
        <p:nvSpPr>
          <p:cNvPr id="214" name="Shape 214"/>
          <p:cNvSpPr/>
          <p:nvPr/>
        </p:nvSpPr>
        <p:spPr>
          <a:xfrm>
            <a:off x="2006600" y="9664700"/>
            <a:ext cx="6235700" cy="2209800"/>
          </a:xfrm>
          <a:prstGeom prst="ellipse">
            <a:avLst/>
          </a:prstGeom>
          <a:ln w="12700">
            <a:solidFill>
              <a:srgbClr val="000000"/>
            </a:solidFill>
            <a:miter lim="400000"/>
          </a:ln>
        </p:spPr>
        <p:txBody>
          <a:bodyPr lIns="50800" tIns="50800" rIns="50800" bIns="50800" anchor="ctr"/>
          <a:lstStyle/>
          <a:p>
            <a:pPr>
              <a:defRPr sz="7200">
                <a:solidFill>
                  <a:srgbClr val="FFFFFF"/>
                </a:solidFill>
              </a:defRPr>
            </a:pPr>
            <a:endParaRPr/>
          </a:p>
        </p:txBody>
      </p:sp>
      <p:sp>
        <p:nvSpPr>
          <p:cNvPr id="215" name="Shape 215"/>
          <p:cNvSpPr/>
          <p:nvPr/>
        </p:nvSpPr>
        <p:spPr>
          <a:xfrm>
            <a:off x="17640696" y="6076950"/>
            <a:ext cx="7391401" cy="375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400"/>
            </a:lvl1pPr>
          </a:lstStyle>
          <a:p>
            <a:r>
              <a:t>With this procedure, the CS begins and ends before the start of the US.</a:t>
            </a:r>
          </a:p>
        </p:txBody>
      </p:sp>
      <p:sp>
        <p:nvSpPr>
          <p:cNvPr id="216" name="Shape 216">
            <a:hlinkClick r:id="rId4" action="ppaction://hlinksldjump"/>
          </p:cNvPr>
          <p:cNvSpPr/>
          <p:nvPr/>
        </p:nvSpPr>
        <p:spPr>
          <a:xfrm>
            <a:off x="14427200" y="1399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17" name="Shape 217">
            <a:hlinkClick r:id="rId4" action="ppaction://hlinksldjump"/>
          </p:cNvPr>
          <p:cNvSpPr/>
          <p:nvPr/>
        </p:nvSpPr>
        <p:spPr>
          <a:xfrm>
            <a:off x="14426207" y="14395450"/>
            <a:ext cx="1272779"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RETURN</a:t>
            </a:r>
          </a:p>
        </p:txBody>
      </p:sp>
      <p:sp>
        <p:nvSpPr>
          <p:cNvPr id="218" name="Shape 218">
            <a:hlinkClick r:id="rId5" action="ppaction://hlinksldjump"/>
          </p:cNvPr>
          <p:cNvSpPr/>
          <p:nvPr/>
        </p:nvSpPr>
        <p:spPr>
          <a:xfrm>
            <a:off x="8242300" y="53975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19" name="Shape 219">
            <a:hlinkClick r:id="rId6" action="ppaction://hlinksldjump"/>
          </p:cNvPr>
          <p:cNvSpPr/>
          <p:nvPr/>
        </p:nvSpPr>
        <p:spPr>
          <a:xfrm>
            <a:off x="8242300" y="79121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20" name="Shape 220">
            <a:hlinkClick r:id="rId2" action="ppaction://hlinksldjump"/>
          </p:cNvPr>
          <p:cNvSpPr/>
          <p:nvPr/>
        </p:nvSpPr>
        <p:spPr>
          <a:xfrm>
            <a:off x="8242300" y="103124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21" name="Shape 221">
            <a:hlinkClick r:id="rId7" action="ppaction://hlinksldjump"/>
          </p:cNvPr>
          <p:cNvSpPr/>
          <p:nvPr/>
        </p:nvSpPr>
        <p:spPr>
          <a:xfrm>
            <a:off x="8242300" y="125476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airings.jpg">
            <a:hlinkClick r:id="rId2" action="ppaction://hlinksldjump"/>
          </p:cNvPr>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224" name="Shape 224"/>
          <p:cNvSpPr/>
          <p:nvPr/>
        </p:nvSpPr>
        <p:spPr>
          <a:xfrm>
            <a:off x="2498104" y="2032000"/>
            <a:ext cx="2853185" cy="1308100"/>
          </a:xfrm>
          <a:prstGeom prst="rect">
            <a:avLst/>
          </a:prstGeom>
          <a:ln w="12700">
            <a:miter lim="400000"/>
          </a:ln>
          <a:effectLst>
            <a:outerShdw blurRad="38100" dist="50800" dir="3600000" rotWithShape="0">
              <a:srgbClr val="424242"/>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444444"/>
                </a:solidFill>
              </a:defRPr>
            </a:lvl1pPr>
          </a:lstStyle>
          <a:p>
            <a:r>
              <a:t>Pairing</a:t>
            </a:r>
          </a:p>
        </p:txBody>
      </p:sp>
      <p:sp>
        <p:nvSpPr>
          <p:cNvPr id="225" name="Shape 225"/>
          <p:cNvSpPr/>
          <p:nvPr/>
        </p:nvSpPr>
        <p:spPr>
          <a:xfrm>
            <a:off x="2006600" y="11950700"/>
            <a:ext cx="6235700" cy="2209800"/>
          </a:xfrm>
          <a:prstGeom prst="ellipse">
            <a:avLst/>
          </a:prstGeom>
          <a:ln w="12700">
            <a:solidFill>
              <a:srgbClr val="000000"/>
            </a:solidFill>
            <a:miter lim="400000"/>
          </a:ln>
        </p:spPr>
        <p:txBody>
          <a:bodyPr lIns="50800" tIns="50800" rIns="50800" bIns="50800" anchor="ctr"/>
          <a:lstStyle/>
          <a:p>
            <a:pPr>
              <a:defRPr sz="7200">
                <a:solidFill>
                  <a:srgbClr val="FFFFFF"/>
                </a:solidFill>
              </a:defRPr>
            </a:pPr>
            <a:endParaRPr/>
          </a:p>
        </p:txBody>
      </p:sp>
      <p:sp>
        <p:nvSpPr>
          <p:cNvPr id="226" name="Shape 226"/>
          <p:cNvSpPr/>
          <p:nvPr/>
        </p:nvSpPr>
        <p:spPr>
          <a:xfrm>
            <a:off x="17640696" y="5162550"/>
            <a:ext cx="7391401" cy="558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400"/>
            </a:lvl1pPr>
          </a:lstStyle>
          <a:p>
            <a:r>
              <a:t>With this procedure, the sequence of presentations is reversed. The CS is now presented after the US ends.</a:t>
            </a:r>
          </a:p>
        </p:txBody>
      </p:sp>
      <p:sp>
        <p:nvSpPr>
          <p:cNvPr id="227" name="Shape 227">
            <a:hlinkClick r:id="rId4" action="ppaction://hlinksldjump"/>
          </p:cNvPr>
          <p:cNvSpPr/>
          <p:nvPr/>
        </p:nvSpPr>
        <p:spPr>
          <a:xfrm>
            <a:off x="14427200" y="13995400"/>
            <a:ext cx="1270000" cy="12700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28" name="Shape 228">
            <a:hlinkClick r:id="rId4" action="ppaction://hlinksldjump"/>
          </p:cNvPr>
          <p:cNvSpPr/>
          <p:nvPr/>
        </p:nvSpPr>
        <p:spPr>
          <a:xfrm>
            <a:off x="14426207" y="14395450"/>
            <a:ext cx="1272779"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latin typeface="Gill Sans"/>
                <a:ea typeface="Gill Sans"/>
                <a:cs typeface="Gill Sans"/>
                <a:sym typeface="Gill Sans"/>
              </a:defRPr>
            </a:lvl1pPr>
          </a:lstStyle>
          <a:p>
            <a:r>
              <a:t>RETURN</a:t>
            </a:r>
          </a:p>
        </p:txBody>
      </p:sp>
      <p:sp>
        <p:nvSpPr>
          <p:cNvPr id="229" name="Shape 229">
            <a:hlinkClick r:id="rId5" action="ppaction://hlinksldjump"/>
          </p:cNvPr>
          <p:cNvSpPr/>
          <p:nvPr/>
        </p:nvSpPr>
        <p:spPr>
          <a:xfrm>
            <a:off x="8242300" y="53975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30" name="Shape 230">
            <a:hlinkClick r:id="rId6" action="ppaction://hlinksldjump"/>
          </p:cNvPr>
          <p:cNvSpPr/>
          <p:nvPr/>
        </p:nvSpPr>
        <p:spPr>
          <a:xfrm>
            <a:off x="8242300" y="79121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31" name="Shape 231">
            <a:hlinkClick r:id="rId7" action="ppaction://hlinksldjump"/>
          </p:cNvPr>
          <p:cNvSpPr/>
          <p:nvPr/>
        </p:nvSpPr>
        <p:spPr>
          <a:xfrm>
            <a:off x="8242300" y="103124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32" name="Shape 232">
            <a:hlinkClick r:id="rId2" action="ppaction://hlinksldjump"/>
          </p:cNvPr>
          <p:cNvSpPr/>
          <p:nvPr/>
        </p:nvSpPr>
        <p:spPr>
          <a:xfrm>
            <a:off x="8242300" y="12547600"/>
            <a:ext cx="901700" cy="901700"/>
          </a:xfrm>
          <a:prstGeom prst="ellipse">
            <a:avLst/>
          </a:prstGeom>
          <a:gradFill>
            <a:gsLst>
              <a:gs pos="0">
                <a:srgbClr val="FFBD0E"/>
              </a:gs>
              <a:gs pos="100000">
                <a:srgbClr val="58596B"/>
              </a:gs>
            </a:gsLst>
            <a:lin ang="5400000"/>
          </a:gra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p:nvPr/>
        </p:nvSpPr>
        <p:spPr>
          <a:xfrm flipV="1">
            <a:off x="3630810" y="5579271"/>
            <a:ext cx="10446945" cy="9263259"/>
          </a:xfrm>
          <a:prstGeom prst="line">
            <a:avLst/>
          </a:prstGeom>
          <a:ln w="38100">
            <a:solidFill>
              <a:srgbClr val="010000"/>
            </a:solidFill>
            <a:miter lim="400000"/>
            <a:headEnd type="stealth"/>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35" name="Shape 235"/>
          <p:cNvSpPr/>
          <p:nvPr/>
        </p:nvSpPr>
        <p:spPr>
          <a:xfrm>
            <a:off x="1302382" y="2032000"/>
            <a:ext cx="5244630" cy="1308100"/>
          </a:xfrm>
          <a:prstGeom prst="rect">
            <a:avLst/>
          </a:prstGeom>
          <a:ln w="12700">
            <a:miter lim="400000"/>
          </a:ln>
          <a:effectLst>
            <a:outerShdw blurRad="38100" dist="50800" dir="3600000" rotWithShape="0">
              <a:srgbClr val="424242"/>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444444"/>
                </a:solidFill>
              </a:defRPr>
            </a:lvl1pPr>
          </a:lstStyle>
          <a:p>
            <a:r>
              <a:t>The Process</a:t>
            </a:r>
          </a:p>
        </p:txBody>
      </p:sp>
      <p:sp>
        <p:nvSpPr>
          <p:cNvPr id="236" name="Shape 236"/>
          <p:cNvSpPr/>
          <p:nvPr/>
        </p:nvSpPr>
        <p:spPr>
          <a:xfrm>
            <a:off x="8700256" y="10210800"/>
            <a:ext cx="2259882" cy="1308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Time</a:t>
            </a:r>
          </a:p>
        </p:txBody>
      </p:sp>
      <p:pic>
        <p:nvPicPr>
          <p:cNvPr id="237" name="Lilly drool to puch bag.jpg"/>
          <p:cNvPicPr>
            <a:picLocks noChangeAspect="1"/>
          </p:cNvPicPr>
          <p:nvPr/>
        </p:nvPicPr>
        <p:blipFill>
          <a:blip r:embed="rId2">
            <a:extLst/>
          </a:blip>
          <a:stretch>
            <a:fillRect/>
          </a:stretch>
        </p:blipFill>
        <p:spPr>
          <a:xfrm>
            <a:off x="1003300" y="3492500"/>
            <a:ext cx="16323734" cy="12242801"/>
          </a:xfrm>
          <a:prstGeom prst="rect">
            <a:avLst/>
          </a:prstGeom>
          <a:ln w="12700">
            <a:miter lim="400000"/>
          </a:ln>
          <a:effectLst>
            <a:outerShdw blurRad="228600" dist="76200" dir="2700000" rotWithShape="0">
              <a:srgbClr val="000000">
                <a:alpha val="75000"/>
              </a:srgbClr>
            </a:outerShdw>
          </a:effectLst>
        </p:spPr>
      </p:pic>
      <p:sp>
        <p:nvSpPr>
          <p:cNvPr id="238" name="Shape 238"/>
          <p:cNvSpPr/>
          <p:nvPr/>
        </p:nvSpPr>
        <p:spPr>
          <a:xfrm>
            <a:off x="17653000" y="1892300"/>
            <a:ext cx="7937500" cy="1518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800">
                <a:solidFill>
                  <a:srgbClr val="FFFFFF"/>
                </a:solidFill>
              </a:defRPr>
            </a:pPr>
            <a:r>
              <a:t>In this tutorial you will be taken through some fundamental issues in the study of </a:t>
            </a:r>
            <a:r>
              <a:rPr i="1"/>
              <a:t>Classical Conditioning</a:t>
            </a:r>
            <a:r>
              <a:t>. This is a field of study first investigated by a Russian physiologist called Ivan Pavlov (1849-1936). When he was studying digestion in dogs, he discovered by accident that his dogs were salivating </a:t>
            </a:r>
            <a:r>
              <a:rPr i="1"/>
              <a:t>before</a:t>
            </a:r>
            <a:r>
              <a:t> food entered their mouths. In fact, what he uncovered was a simple form of </a:t>
            </a:r>
            <a:r>
              <a:rPr i="1"/>
              <a:t>learning</a:t>
            </a:r>
            <a:r>
              <a:t>. </a:t>
            </a:r>
          </a:p>
          <a:p>
            <a:pPr algn="l">
              <a:defRPr sz="4800">
                <a:solidFill>
                  <a:srgbClr val="FFFFFF"/>
                </a:solidFill>
              </a:defRPr>
            </a:pPr>
            <a:endParaRPr/>
          </a:p>
          <a:p>
            <a:pPr algn="l">
              <a:defRPr sz="4800">
                <a:solidFill>
                  <a:srgbClr val="FFFFFF"/>
                </a:solidFill>
              </a:defRPr>
            </a:pPr>
            <a:r>
              <a:t>Pavlov’s early attempts to investigate this phenomenon represent a milestone in the experimental analysis of behaviour. He showed the value of systematic experimentation as a method of uncovering laws of nature. </a:t>
            </a:r>
          </a:p>
        </p:txBody>
      </p:sp>
      <p:sp>
        <p:nvSpPr>
          <p:cNvPr id="239" name="Shape 239"/>
          <p:cNvSpPr/>
          <p:nvPr/>
        </p:nvSpPr>
        <p:spPr>
          <a:xfrm>
            <a:off x="17653000" y="6654800"/>
            <a:ext cx="7937500" cy="421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Here is a conceptual space to show you the steps that Pavlov followed when he eventually tailored his procedures to investigate the salivation reflex in dogs.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8"/>
                                        </p:tgtEl>
                                        <p:attrNameLst>
                                          <p:attrName>style.visibility</p:attrName>
                                        </p:attrNameLst>
                                      </p:cBhvr>
                                      <p:to>
                                        <p:strVal val="visible"/>
                                      </p:to>
                                    </p:set>
                                    <p:animEffect transition="in" filter="dissolve">
                                      <p:cBhvr>
                                        <p:cTn id="7" dur="10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iterate>
                                    <p:tmAbs val="0"/>
                                  </p:iterate>
                                  <p:childTnLst>
                                    <p:set>
                                      <p:cBhvr>
                                        <p:cTn id="11" fill="hold">
                                          <p:stCondLst>
                                            <p:cond delay="0"/>
                                          </p:stCondLst>
                                        </p:cTn>
                                        <p:tgtEl>
                                          <p:spTgt spid="238"/>
                                        </p:tgtEl>
                                        <p:attrNameLst>
                                          <p:attrName>style.visibility</p:attrName>
                                        </p:attrNameLst>
                                      </p:cBhvr>
                                      <p:to>
                                        <p:strVal val="hidden"/>
                                      </p:to>
                                    </p:set>
                                  </p:childTnLst>
                                </p:cTn>
                              </p:par>
                            </p:childTnLst>
                          </p:cTn>
                        </p:par>
                        <p:par>
                          <p:cTn id="12" fill="hold">
                            <p:stCondLst>
                              <p:cond delay="0"/>
                            </p:stCondLst>
                            <p:childTnLst>
                              <p:par>
                                <p:cTn id="13" presetID="1" presetClass="exit" presetSubtype="0" fill="hold" grpId="3" nodeType="afterEffect">
                                  <p:stCondLst>
                                    <p:cond delay="0"/>
                                  </p:stCondLst>
                                  <p:iterate>
                                    <p:tmAbs val="0"/>
                                  </p:iterate>
                                  <p:childTnLst>
                                    <p:set>
                                      <p:cBhvr>
                                        <p:cTn id="14" fill="hold">
                                          <p:stCondLst>
                                            <p:cond delay="0"/>
                                          </p:stCondLst>
                                        </p:cTn>
                                        <p:tgtEl>
                                          <p:spTgt spid="237"/>
                                        </p:tgtEl>
                                        <p:attrNameLst>
                                          <p:attrName>style.visibility</p:attrName>
                                        </p:attrNameLst>
                                      </p:cBhvr>
                                      <p:to>
                                        <p:strVal val="hidden"/>
                                      </p:to>
                                    </p:set>
                                  </p:childTnLst>
                                </p:cTn>
                              </p:par>
                            </p:childTnLst>
                          </p:cTn>
                        </p:par>
                        <p:par>
                          <p:cTn id="15" fill="hold">
                            <p:stCondLst>
                              <p:cond delay="0"/>
                            </p:stCondLst>
                            <p:childTnLst>
                              <p:par>
                                <p:cTn id="16" presetID="9" presetClass="entr" fill="hold" grpId="4" nodeType="afterEffect">
                                  <p:stCondLst>
                                    <p:cond delay="0"/>
                                  </p:stCondLst>
                                  <p:iterate>
                                    <p:tmAbs val="0"/>
                                  </p:iterate>
                                  <p:childTnLst>
                                    <p:set>
                                      <p:cBhvr>
                                        <p:cTn id="17" fill="hold"/>
                                        <p:tgtEl>
                                          <p:spTgt spid="239"/>
                                        </p:tgtEl>
                                        <p:attrNameLst>
                                          <p:attrName>style.visibility</p:attrName>
                                        </p:attrNameLst>
                                      </p:cBhvr>
                                      <p:to>
                                        <p:strVal val="visible"/>
                                      </p:to>
                                    </p:set>
                                    <p:animEffect transition="in" filter="dissolve">
                                      <p:cBhvr>
                                        <p:cTn id="18" dur="1000"/>
                                        <p:tgtEl>
                                          <p:spTgt spid="2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5" nodeType="clickEffect">
                                  <p:stCondLst>
                                    <p:cond delay="0"/>
                                  </p:stCondLst>
                                  <p:iterate>
                                    <p:tmAbs val="0"/>
                                  </p:iterate>
                                  <p:childTnLst>
                                    <p:set>
                                      <p:cBhvr>
                                        <p:cTn id="22" fill="hold"/>
                                        <p:tgtEl>
                                          <p:spTgt spid="234"/>
                                        </p:tgtEl>
                                        <p:attrNameLst>
                                          <p:attrName>style.visibility</p:attrName>
                                        </p:attrNameLst>
                                      </p:cBhvr>
                                      <p:to>
                                        <p:strVal val="visible"/>
                                      </p:to>
                                    </p:set>
                                    <p:animEffect transition="in" filter="wipe(right)">
                                      <p:cBhvr>
                                        <p:cTn id="23" dur="1000"/>
                                        <p:tgtEl>
                                          <p:spTgt spid="234"/>
                                        </p:tgtEl>
                                      </p:cBhvr>
                                    </p:animEffect>
                                  </p:childTnLst>
                                </p:cTn>
                              </p:par>
                            </p:childTnLst>
                          </p:cTn>
                        </p:par>
                        <p:par>
                          <p:cTn id="24" fill="hold">
                            <p:stCondLst>
                              <p:cond delay="1000"/>
                            </p:stCondLst>
                            <p:childTnLst>
                              <p:par>
                                <p:cTn id="25" presetID="1" presetClass="entr" presetSubtype="0" fill="hold" grpId="6" nodeType="afterEffect">
                                  <p:stCondLst>
                                    <p:cond delay="0"/>
                                  </p:stCondLst>
                                  <p:iterate>
                                    <p:tmAbs val="0"/>
                                  </p:iterate>
                                  <p:childTnLst>
                                    <p:set>
                                      <p:cBhvr>
                                        <p:cTn id="26" fill="hold"/>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5" animBg="1" advAuto="0"/>
      <p:bldP spid="236" grpId="6" animBg="1" advAuto="0"/>
      <p:bldP spid="237" grpId="3" animBg="1" advAuto="0"/>
      <p:bldP spid="238" grpId="1" animBg="1" advAuto="0"/>
      <p:bldP spid="238" grpId="2" animBg="1" advAuto="0"/>
      <p:bldP spid="239" grpId="4"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1. Bone.jpg"/>
          <p:cNvPicPr>
            <a:picLocks noChangeAspect="1"/>
          </p:cNvPicPr>
          <p:nvPr/>
        </p:nvPicPr>
        <p:blipFill>
          <a:blip r:embed="rId2">
            <a:extLst/>
          </a:blip>
          <a:stretch>
            <a:fillRect/>
          </a:stretch>
        </p:blipFill>
        <p:spPr>
          <a:xfrm>
            <a:off x="0" y="0"/>
            <a:ext cx="26047700" cy="19542129"/>
          </a:xfrm>
          <a:prstGeom prst="rect">
            <a:avLst/>
          </a:prstGeom>
          <a:ln w="12700">
            <a:miter lim="400000"/>
          </a:ln>
        </p:spPr>
      </p:pic>
      <p:sp>
        <p:nvSpPr>
          <p:cNvPr id="242" name="Shape 242"/>
          <p:cNvSpPr/>
          <p:nvPr/>
        </p:nvSpPr>
        <p:spPr>
          <a:xfrm>
            <a:off x="1384300" y="1854200"/>
            <a:ext cx="87503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Unconditioned Stimulus</a:t>
            </a:r>
          </a:p>
        </p:txBody>
      </p:sp>
      <p:sp>
        <p:nvSpPr>
          <p:cNvPr id="243" name="Shape 243"/>
          <p:cNvSpPr/>
          <p:nvPr/>
        </p:nvSpPr>
        <p:spPr>
          <a:xfrm>
            <a:off x="11506200" y="1854200"/>
            <a:ext cx="92583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Unconditioned Response</a:t>
            </a:r>
          </a:p>
        </p:txBody>
      </p:sp>
      <p:sp>
        <p:nvSpPr>
          <p:cNvPr id="244" name="Shape 244"/>
          <p:cNvSpPr/>
          <p:nvPr/>
        </p:nvSpPr>
        <p:spPr>
          <a:xfrm>
            <a:off x="8293100" y="2984500"/>
            <a:ext cx="1270000" cy="1270000"/>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45" name="Shape 245"/>
          <p:cNvSpPr/>
          <p:nvPr/>
        </p:nvSpPr>
        <p:spPr>
          <a:xfrm flipH="1">
            <a:off x="12331699" y="2984500"/>
            <a:ext cx="1477369" cy="1270001"/>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46" name="Shape 246"/>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247" name="Shape 247"/>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248" name="Shape 248"/>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49" name="Shape 249"/>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50" name="Shape 250"/>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51" name="Shape 251"/>
          <p:cNvSpPr/>
          <p:nvPr/>
        </p:nvSpPr>
        <p:spPr>
          <a:xfrm>
            <a:off x="1384300" y="1854200"/>
            <a:ext cx="87503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7200">
                <a:solidFill>
                  <a:srgbClr val="000000"/>
                </a:solidFill>
              </a:defRPr>
            </a:pPr>
            <a:r>
              <a:rPr>
                <a:solidFill>
                  <a:srgbClr val="FF341F"/>
                </a:solidFill>
              </a:rPr>
              <a:t>U</a:t>
            </a:r>
            <a:r>
              <a:t>nconditioned </a:t>
            </a:r>
            <a:r>
              <a:rPr>
                <a:solidFill>
                  <a:srgbClr val="FF341F"/>
                </a:solidFill>
              </a:rPr>
              <a:t>S</a:t>
            </a:r>
            <a:r>
              <a:t>timulus</a:t>
            </a:r>
          </a:p>
        </p:txBody>
      </p:sp>
      <p:sp>
        <p:nvSpPr>
          <p:cNvPr id="252" name="Shape 252"/>
          <p:cNvSpPr/>
          <p:nvPr/>
        </p:nvSpPr>
        <p:spPr>
          <a:xfrm>
            <a:off x="11506200" y="1854200"/>
            <a:ext cx="92583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7200">
                <a:solidFill>
                  <a:srgbClr val="000000"/>
                </a:solidFill>
              </a:defRPr>
            </a:pPr>
            <a:r>
              <a:rPr>
                <a:solidFill>
                  <a:srgbClr val="25F518"/>
                </a:solidFill>
              </a:rPr>
              <a:t>U</a:t>
            </a:r>
            <a:r>
              <a:t>nconditioned </a:t>
            </a:r>
            <a:r>
              <a:rPr>
                <a:solidFill>
                  <a:srgbClr val="25F518"/>
                </a:solidFill>
              </a:rPr>
              <a:t>R</a:t>
            </a:r>
            <a:r>
              <a:t>esponse</a:t>
            </a:r>
          </a:p>
        </p:txBody>
      </p:sp>
      <p:sp>
        <p:nvSpPr>
          <p:cNvPr id="253" name="Shape 253"/>
          <p:cNvSpPr/>
          <p:nvPr/>
        </p:nvSpPr>
        <p:spPr>
          <a:xfrm>
            <a:off x="17653000" y="5283200"/>
            <a:ext cx="7937500" cy="695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Here we see a dog salivating when presented with a bone. Given that we are studying a science of behaviour it shouldn’t surprise you to see that some technical terms have been developed to label our observations. Your first two terms to learn are, the US and the UR.</a:t>
            </a:r>
          </a:p>
        </p:txBody>
      </p:sp>
      <p:sp>
        <p:nvSpPr>
          <p:cNvPr id="254" name="Shape 254"/>
          <p:cNvSpPr/>
          <p:nvPr/>
        </p:nvSpPr>
        <p:spPr>
          <a:xfrm>
            <a:off x="17653396" y="12890499"/>
            <a:ext cx="7937501" cy="288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800">
                <a:solidFill>
                  <a:srgbClr val="FFFFFF"/>
                </a:solidFill>
              </a:defRPr>
            </a:pPr>
            <a:r>
              <a:t>The US </a:t>
            </a:r>
            <a:r>
              <a:rPr i="1">
                <a:latin typeface="Gill Sans SemiBold"/>
                <a:ea typeface="Gill Sans SemiBold"/>
                <a:cs typeface="Gill Sans SemiBold"/>
                <a:sym typeface="Gill Sans SemiBold"/>
              </a:rPr>
              <a:t>elicts</a:t>
            </a:r>
            <a:r>
              <a:t> the UR because that is how the organism has been genetically programmed to respond.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53"/>
                                        </p:tgtEl>
                                        <p:attrNameLst>
                                          <p:attrName>style.visibility</p:attrName>
                                        </p:attrNameLst>
                                      </p:cBhvr>
                                      <p:to>
                                        <p:strVal val="visible"/>
                                      </p:to>
                                    </p:set>
                                    <p:animEffect transition="in" filter="dissolve">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2" nodeType="clickEffect">
                                  <p:stCondLst>
                                    <p:cond delay="0"/>
                                  </p:stCondLst>
                                  <p:iterate>
                                    <p:tmAbs val="0"/>
                                  </p:iterate>
                                  <p:childTnLst>
                                    <p:set>
                                      <p:cBhvr>
                                        <p:cTn id="11" fill="hold"/>
                                        <p:tgtEl>
                                          <p:spTgt spid="242"/>
                                        </p:tgtEl>
                                        <p:attrNameLst>
                                          <p:attrName>style.visibility</p:attrName>
                                        </p:attrNameLst>
                                      </p:cBhvr>
                                      <p:to>
                                        <p:strVal val="visible"/>
                                      </p:to>
                                    </p:set>
                                    <p:anim calcmode="lin" valueType="num">
                                      <p:cBhvr>
                                        <p:cTn id="12" dur="2000" fill="hold"/>
                                        <p:tgtEl>
                                          <p:spTgt spid="242"/>
                                        </p:tgtEl>
                                        <p:attrNameLst>
                                          <p:attrName>ppt_x</p:attrName>
                                        </p:attrNameLst>
                                      </p:cBhvr>
                                      <p:tavLst>
                                        <p:tav tm="0">
                                          <p:val>
                                            <p:strVal val="#ppt_x"/>
                                          </p:val>
                                        </p:tav>
                                        <p:tav tm="100000">
                                          <p:val>
                                            <p:strVal val="#ppt_x"/>
                                          </p:val>
                                        </p:tav>
                                      </p:tavLst>
                                    </p:anim>
                                    <p:anim calcmode="lin" valueType="num">
                                      <p:cBhvr>
                                        <p:cTn id="13" dur="2000" fill="hold"/>
                                        <p:tgtEl>
                                          <p:spTgt spid="24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3" nodeType="clickEffect">
                                  <p:stCondLst>
                                    <p:cond delay="0"/>
                                  </p:stCondLst>
                                  <p:iterate>
                                    <p:tmAbs val="0"/>
                                  </p:iterate>
                                  <p:childTnLst>
                                    <p:set>
                                      <p:cBhvr>
                                        <p:cTn id="17" fill="hold"/>
                                        <p:tgtEl>
                                          <p:spTgt spid="244"/>
                                        </p:tgtEl>
                                        <p:attrNameLst>
                                          <p:attrName>style.visibility</p:attrName>
                                        </p:attrNameLst>
                                      </p:cBhvr>
                                      <p:to>
                                        <p:strVal val="visible"/>
                                      </p:to>
                                    </p:set>
                                    <p:animEffect transition="in" filter="wipe(left)">
                                      <p:cBhvr>
                                        <p:cTn id="18" dur="1000"/>
                                        <p:tgtEl>
                                          <p:spTgt spid="244"/>
                                        </p:tgtEl>
                                      </p:cBhvr>
                                    </p:animEffect>
                                  </p:childTnLst>
                                </p:cTn>
                              </p:par>
                            </p:childTnLst>
                          </p:cTn>
                        </p:par>
                        <p:par>
                          <p:cTn id="19" fill="hold">
                            <p:stCondLst>
                              <p:cond delay="1000"/>
                            </p:stCondLst>
                            <p:childTnLst>
                              <p:par>
                                <p:cTn id="20" presetID="1" presetClass="entr" presetSubtype="0" fill="hold" grpId="4" nodeType="afterEffect">
                                  <p:stCondLst>
                                    <p:cond delay="0"/>
                                  </p:stCondLst>
                                  <p:iterate>
                                    <p:tmAbs val="0"/>
                                  </p:iterate>
                                  <p:childTnLst>
                                    <p:set>
                                      <p:cBhvr>
                                        <p:cTn id="21" fill="hold"/>
                                        <p:tgtEl>
                                          <p:spTgt spid="246"/>
                                        </p:tgtEl>
                                        <p:attrNameLst>
                                          <p:attrName>style.visibility</p:attrName>
                                        </p:attrNameLst>
                                      </p:cBhvr>
                                      <p:to>
                                        <p:strVal val="visible"/>
                                      </p:to>
                                    </p:set>
                                  </p:childTnLst>
                                </p:cTn>
                              </p:par>
                            </p:childTnLst>
                          </p:cTn>
                        </p:par>
                        <p:par>
                          <p:cTn id="22" fill="hold">
                            <p:stCondLst>
                              <p:cond delay="1000"/>
                            </p:stCondLst>
                            <p:childTnLst>
                              <p:par>
                                <p:cTn id="23" presetID="22" presetClass="entr" presetSubtype="8" fill="hold" grpId="5" nodeType="afterEffect">
                                  <p:stCondLst>
                                    <p:cond delay="0"/>
                                  </p:stCondLst>
                                  <p:iterate>
                                    <p:tmAbs val="0"/>
                                  </p:iterate>
                                  <p:childTnLst>
                                    <p:set>
                                      <p:cBhvr>
                                        <p:cTn id="24" fill="hold"/>
                                        <p:tgtEl>
                                          <p:spTgt spid="248"/>
                                        </p:tgtEl>
                                        <p:attrNameLst>
                                          <p:attrName>style.visibility</p:attrName>
                                        </p:attrNameLst>
                                      </p:cBhvr>
                                      <p:to>
                                        <p:strVal val="visible"/>
                                      </p:to>
                                    </p:set>
                                    <p:animEffect transition="in" filter="wipe(left)">
                                      <p:cBhvr>
                                        <p:cTn id="25" dur="1000"/>
                                        <p:tgtEl>
                                          <p:spTgt spid="24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6" nodeType="clickEffect">
                                  <p:stCondLst>
                                    <p:cond delay="0"/>
                                  </p:stCondLst>
                                  <p:iterate>
                                    <p:tmAbs val="0"/>
                                  </p:iterate>
                                  <p:childTnLst>
                                    <p:set>
                                      <p:cBhvr>
                                        <p:cTn id="29" fill="hold"/>
                                        <p:tgtEl>
                                          <p:spTgt spid="243"/>
                                        </p:tgtEl>
                                        <p:attrNameLst>
                                          <p:attrName>style.visibility</p:attrName>
                                        </p:attrNameLst>
                                      </p:cBhvr>
                                      <p:to>
                                        <p:strVal val="visible"/>
                                      </p:to>
                                    </p:set>
                                    <p:anim calcmode="lin" valueType="num">
                                      <p:cBhvr>
                                        <p:cTn id="30" dur="2000" fill="hold"/>
                                        <p:tgtEl>
                                          <p:spTgt spid="243"/>
                                        </p:tgtEl>
                                        <p:attrNameLst>
                                          <p:attrName>ppt_x</p:attrName>
                                        </p:attrNameLst>
                                      </p:cBhvr>
                                      <p:tavLst>
                                        <p:tav tm="0">
                                          <p:val>
                                            <p:strVal val="#ppt_x"/>
                                          </p:val>
                                        </p:tav>
                                        <p:tav tm="100000">
                                          <p:val>
                                            <p:strVal val="#ppt_x"/>
                                          </p:val>
                                        </p:tav>
                                      </p:tavLst>
                                    </p:anim>
                                    <p:anim calcmode="lin" valueType="num">
                                      <p:cBhvr>
                                        <p:cTn id="31" dur="2000" fill="hold"/>
                                        <p:tgtEl>
                                          <p:spTgt spid="24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7" nodeType="clickEffect">
                                  <p:stCondLst>
                                    <p:cond delay="0"/>
                                  </p:stCondLst>
                                  <p:iterate>
                                    <p:tmAbs val="0"/>
                                  </p:iterate>
                                  <p:childTnLst>
                                    <p:set>
                                      <p:cBhvr>
                                        <p:cTn id="35" fill="hold"/>
                                        <p:tgtEl>
                                          <p:spTgt spid="245"/>
                                        </p:tgtEl>
                                        <p:attrNameLst>
                                          <p:attrName>style.visibility</p:attrName>
                                        </p:attrNameLst>
                                      </p:cBhvr>
                                      <p:to>
                                        <p:strVal val="visible"/>
                                      </p:to>
                                    </p:set>
                                    <p:animEffect transition="in" filter="wipe(right)">
                                      <p:cBhvr>
                                        <p:cTn id="36" dur="1000"/>
                                        <p:tgtEl>
                                          <p:spTgt spid="245"/>
                                        </p:tgtEl>
                                      </p:cBhvr>
                                    </p:animEffect>
                                  </p:childTnLst>
                                </p:cTn>
                              </p:par>
                            </p:childTnLst>
                          </p:cTn>
                        </p:par>
                        <p:par>
                          <p:cTn id="37" fill="hold">
                            <p:stCondLst>
                              <p:cond delay="1000"/>
                            </p:stCondLst>
                            <p:childTnLst>
                              <p:par>
                                <p:cTn id="38" presetID="1" presetClass="entr" presetSubtype="0" fill="hold" grpId="8" nodeType="afterEffect">
                                  <p:stCondLst>
                                    <p:cond delay="0"/>
                                  </p:stCondLst>
                                  <p:iterate>
                                    <p:tmAbs val="0"/>
                                  </p:iterate>
                                  <p:childTnLst>
                                    <p:set>
                                      <p:cBhvr>
                                        <p:cTn id="39" fill="hold"/>
                                        <p:tgtEl>
                                          <p:spTgt spid="247"/>
                                        </p:tgtEl>
                                        <p:attrNameLst>
                                          <p:attrName>style.visibility</p:attrName>
                                        </p:attrNameLst>
                                      </p:cBhvr>
                                      <p:to>
                                        <p:strVal val="visible"/>
                                      </p:to>
                                    </p:set>
                                  </p:childTnLst>
                                </p:cTn>
                              </p:par>
                            </p:childTnLst>
                          </p:cTn>
                        </p:par>
                        <p:par>
                          <p:cTn id="40" fill="hold">
                            <p:stCondLst>
                              <p:cond delay="1000"/>
                            </p:stCondLst>
                            <p:childTnLst>
                              <p:par>
                                <p:cTn id="41" presetID="22" presetClass="entr" presetSubtype="1" fill="hold" grpId="9" nodeType="afterEffect">
                                  <p:stCondLst>
                                    <p:cond delay="0"/>
                                  </p:stCondLst>
                                  <p:iterate>
                                    <p:tmAbs val="0"/>
                                  </p:iterate>
                                  <p:childTnLst>
                                    <p:set>
                                      <p:cBhvr>
                                        <p:cTn id="42" fill="hold"/>
                                        <p:tgtEl>
                                          <p:spTgt spid="249"/>
                                        </p:tgtEl>
                                        <p:attrNameLst>
                                          <p:attrName>style.visibility</p:attrName>
                                        </p:attrNameLst>
                                      </p:cBhvr>
                                      <p:to>
                                        <p:strVal val="visible"/>
                                      </p:to>
                                    </p:set>
                                    <p:animEffect transition="in" filter="wipe(up)">
                                      <p:cBhvr>
                                        <p:cTn id="43" dur="1000"/>
                                        <p:tgtEl>
                                          <p:spTgt spid="24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0" nodeType="clickEffect">
                                  <p:stCondLst>
                                    <p:cond delay="0"/>
                                  </p:stCondLst>
                                  <p:iterate>
                                    <p:tmAbs val="0"/>
                                  </p:iterate>
                                  <p:childTnLst>
                                    <p:set>
                                      <p:cBhvr>
                                        <p:cTn id="47" fill="hold"/>
                                        <p:tgtEl>
                                          <p:spTgt spid="250"/>
                                        </p:tgtEl>
                                        <p:attrNameLst>
                                          <p:attrName>style.visibility</p:attrName>
                                        </p:attrNameLst>
                                      </p:cBhvr>
                                      <p:to>
                                        <p:strVal val="visible"/>
                                      </p:to>
                                    </p:set>
                                    <p:animEffect transition="in" filter="wipe(left)">
                                      <p:cBhvr>
                                        <p:cTn id="48" dur="1000"/>
                                        <p:tgtEl>
                                          <p:spTgt spid="250"/>
                                        </p:tgtEl>
                                      </p:cBhvr>
                                    </p:animEffect>
                                  </p:childTnLst>
                                </p:cTn>
                              </p:par>
                            </p:childTnLst>
                          </p:cTn>
                        </p:par>
                        <p:par>
                          <p:cTn id="49" fill="hold">
                            <p:stCondLst>
                              <p:cond delay="1000"/>
                            </p:stCondLst>
                            <p:childTnLst>
                              <p:par>
                                <p:cTn id="50" presetID="1" presetClass="entr" presetSubtype="0" fill="hold" grpId="11" nodeType="afterEffect">
                                  <p:stCondLst>
                                    <p:cond delay="0"/>
                                  </p:stCondLst>
                                  <p:iterate>
                                    <p:tmAbs val="0"/>
                                  </p:iterate>
                                  <p:childTnLst>
                                    <p:set>
                                      <p:cBhvr>
                                        <p:cTn id="51" fill="hold"/>
                                        <p:tgtEl>
                                          <p:spTgt spid="251"/>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grpId="12" nodeType="afterEffect">
                                  <p:stCondLst>
                                    <p:cond delay="0"/>
                                  </p:stCondLst>
                                  <p:iterate>
                                    <p:tmAbs val="0"/>
                                  </p:iterate>
                                  <p:childTnLst>
                                    <p:set>
                                      <p:cBhvr>
                                        <p:cTn id="54" fill="hold"/>
                                        <p:tgtEl>
                                          <p:spTgt spid="2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ntr" fill="hold" grpId="13" nodeType="clickEffect">
                                  <p:stCondLst>
                                    <p:cond delay="0"/>
                                  </p:stCondLst>
                                  <p:iterate>
                                    <p:tmAbs val="0"/>
                                  </p:iterate>
                                  <p:childTnLst>
                                    <p:set>
                                      <p:cBhvr>
                                        <p:cTn id="58" fill="hold"/>
                                        <p:tgtEl>
                                          <p:spTgt spid="254"/>
                                        </p:tgtEl>
                                        <p:attrNameLst>
                                          <p:attrName>style.visibility</p:attrName>
                                        </p:attrNameLst>
                                      </p:cBhvr>
                                      <p:to>
                                        <p:strVal val="visible"/>
                                      </p:to>
                                    </p:set>
                                    <p:animEffect transition="in" filter="dissolve">
                                      <p:cBhvr>
                                        <p:cTn id="59"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2" animBg="1" advAuto="0"/>
      <p:bldP spid="243" grpId="6" animBg="1" advAuto="0"/>
      <p:bldP spid="244" grpId="3" animBg="1" advAuto="0"/>
      <p:bldP spid="245" grpId="7" animBg="1" advAuto="0"/>
      <p:bldP spid="246" grpId="4" animBg="1" advAuto="0"/>
      <p:bldP spid="247" grpId="8" animBg="1" advAuto="0"/>
      <p:bldP spid="248" grpId="5" animBg="1" advAuto="0"/>
      <p:bldP spid="249" grpId="9" animBg="1" advAuto="0"/>
      <p:bldP spid="250" grpId="10" animBg="1" advAuto="0"/>
      <p:bldP spid="251" grpId="11" animBg="1" advAuto="0"/>
      <p:bldP spid="252" grpId="12" animBg="1" advAuto="0"/>
      <p:bldP spid="253" grpId="1" animBg="1" advAuto="0"/>
      <p:bldP spid="254" grpId="1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Blank bgd for Part 1psd.png"/>
          <p:cNvPicPr>
            <a:picLocks noChangeAspect="1"/>
          </p:cNvPicPr>
          <p:nvPr/>
        </p:nvPicPr>
        <p:blipFill>
          <a:blip r:embed="rId2">
            <a:extLst/>
          </a:blip>
          <a:stretch>
            <a:fillRect/>
          </a:stretch>
        </p:blipFill>
        <p:spPr>
          <a:xfrm>
            <a:off x="0" y="0"/>
            <a:ext cx="26047700" cy="19542129"/>
          </a:xfrm>
          <a:prstGeom prst="rect">
            <a:avLst/>
          </a:prstGeom>
          <a:ln w="12700">
            <a:miter lim="400000"/>
          </a:ln>
        </p:spPr>
      </p:pic>
      <p:pic>
        <p:nvPicPr>
          <p:cNvPr id="257" name="2. Bone.jpg"/>
          <p:cNvPicPr>
            <a:picLocks noChangeAspect="1"/>
          </p:cNvPicPr>
          <p:nvPr/>
        </p:nvPicPr>
        <p:blipFill>
          <a:blip r:embed="rId3">
            <a:extLst/>
          </a:blip>
          <a:stretch>
            <a:fillRect/>
          </a:stretch>
        </p:blipFill>
        <p:spPr>
          <a:xfrm>
            <a:off x="0" y="0"/>
            <a:ext cx="26047700" cy="19542129"/>
          </a:xfrm>
          <a:prstGeom prst="rect">
            <a:avLst/>
          </a:prstGeom>
          <a:ln w="12700">
            <a:miter lim="400000"/>
          </a:ln>
        </p:spPr>
      </p:pic>
      <p:sp>
        <p:nvSpPr>
          <p:cNvPr id="258" name="Shape 258"/>
          <p:cNvSpPr/>
          <p:nvPr/>
        </p:nvSpPr>
        <p:spPr>
          <a:xfrm>
            <a:off x="1384300" y="1854200"/>
            <a:ext cx="61087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Neutral Stimulus</a:t>
            </a:r>
          </a:p>
        </p:txBody>
      </p:sp>
      <p:sp>
        <p:nvSpPr>
          <p:cNvPr id="259" name="Shape 259"/>
          <p:cNvSpPr/>
          <p:nvPr/>
        </p:nvSpPr>
        <p:spPr>
          <a:xfrm>
            <a:off x="4597400" y="2984500"/>
            <a:ext cx="3695700" cy="2280345"/>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0" name="Shape 260"/>
          <p:cNvSpPr/>
          <p:nvPr/>
        </p:nvSpPr>
        <p:spPr>
          <a:xfrm>
            <a:off x="8293100" y="51054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NS</a:t>
            </a:r>
          </a:p>
        </p:txBody>
      </p:sp>
      <p:sp>
        <p:nvSpPr>
          <p:cNvPr id="261" name="Shape 261"/>
          <p:cNvSpPr/>
          <p:nvPr/>
        </p:nvSpPr>
        <p:spPr>
          <a:xfrm>
            <a:off x="9563100" y="4140200"/>
            <a:ext cx="8763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262" name="Shape 262"/>
          <p:cNvSpPr/>
          <p:nvPr/>
        </p:nvSpPr>
        <p:spPr>
          <a:xfrm>
            <a:off x="11531600" y="4140200"/>
            <a:ext cx="1016000" cy="5207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263" name="Shape 263"/>
          <p:cNvSpPr/>
          <p:nvPr/>
        </p:nvSpPr>
        <p:spPr>
          <a:xfrm>
            <a:off x="10290274" y="4764484"/>
            <a:ext cx="1755577" cy="1858765"/>
          </a:xfrm>
          <a:prstGeom prst="line">
            <a:avLst/>
          </a:prstGeom>
          <a:ln w="50800">
            <a:solidFill>
              <a:srgbClr val="FF341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4" name="Shape 264"/>
          <p:cNvSpPr/>
          <p:nvPr/>
        </p:nvSpPr>
        <p:spPr>
          <a:xfrm flipV="1">
            <a:off x="6845300" y="5663191"/>
            <a:ext cx="1440714" cy="418820"/>
          </a:xfrm>
          <a:prstGeom prst="line">
            <a:avLst/>
          </a:prstGeom>
          <a:ln w="50800">
            <a:solidFill>
              <a:srgbClr val="535353"/>
            </a:solidFill>
            <a:custDash>
              <a:ds d="200000" sp="200000"/>
            </a:custDash>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5" name="Shape 265"/>
          <p:cNvSpPr/>
          <p:nvPr/>
        </p:nvSpPr>
        <p:spPr>
          <a:xfrm>
            <a:off x="8242300" y="8661400"/>
            <a:ext cx="10160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FF341F"/>
                </a:solidFill>
                <a:latin typeface="Gill Sans SemiBold"/>
                <a:ea typeface="Gill Sans SemiBold"/>
                <a:cs typeface="Gill Sans SemiBold"/>
                <a:sym typeface="Gill Sans SemiBold"/>
              </a:defRPr>
            </a:lvl1pPr>
          </a:lstStyle>
          <a:p>
            <a:r>
              <a:t>US</a:t>
            </a:r>
          </a:p>
        </p:txBody>
      </p:sp>
      <p:sp>
        <p:nvSpPr>
          <p:cNvPr id="266" name="Shape 266"/>
          <p:cNvSpPr/>
          <p:nvPr/>
        </p:nvSpPr>
        <p:spPr>
          <a:xfrm>
            <a:off x="9994900" y="8661400"/>
            <a:ext cx="1104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25F518"/>
                </a:solidFill>
                <a:latin typeface="Gill Sans SemiBold"/>
                <a:ea typeface="Gill Sans SemiBold"/>
                <a:cs typeface="Gill Sans SemiBold"/>
                <a:sym typeface="Gill Sans SemiBold"/>
              </a:defRPr>
            </a:lvl1pPr>
          </a:lstStyle>
          <a:p>
            <a:r>
              <a:t>UR</a:t>
            </a:r>
          </a:p>
        </p:txBody>
      </p:sp>
      <p:sp>
        <p:nvSpPr>
          <p:cNvPr id="267" name="Shape 267"/>
          <p:cNvSpPr/>
          <p:nvPr/>
        </p:nvSpPr>
        <p:spPr>
          <a:xfrm flipH="1" flipV="1">
            <a:off x="12070681" y="4762500"/>
            <a:ext cx="511150" cy="1742480"/>
          </a:xfrm>
          <a:prstGeom prst="line">
            <a:avLst/>
          </a:prstGeom>
          <a:ln w="50800">
            <a:solidFill>
              <a:srgbClr val="25F518"/>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8" name="Shape 268"/>
          <p:cNvSpPr/>
          <p:nvPr/>
        </p:nvSpPr>
        <p:spPr>
          <a:xfrm>
            <a:off x="9004300" y="5905500"/>
            <a:ext cx="1282700" cy="1479749"/>
          </a:xfrm>
          <a:prstGeom prst="line">
            <a:avLst/>
          </a:prstGeom>
          <a:ln w="50800">
            <a:solidFill>
              <a:srgbClr val="FFFFFF"/>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9" name="Shape 269"/>
          <p:cNvSpPr/>
          <p:nvPr/>
        </p:nvSpPr>
        <p:spPr>
          <a:xfrm>
            <a:off x="10541000" y="4229100"/>
            <a:ext cx="876300" cy="431800"/>
          </a:xfrm>
          <a:prstGeom prst="rightArrow">
            <a:avLst>
              <a:gd name="adj1" fmla="val 32000"/>
              <a:gd name="adj2" fmla="val 129412"/>
            </a:avLst>
          </a:prstGeom>
          <a:solidFill>
            <a:srgbClr val="000000"/>
          </a:solidFill>
          <a:ln w="12700">
            <a:miter lim="400000"/>
          </a:ln>
          <a:effectLst>
            <a:outerShdw blurRad="228600" dist="76200" dir="2700000" rotWithShape="0">
              <a:srgbClr val="000000">
                <a:alpha val="75000"/>
              </a:srgbClr>
            </a:outerShdw>
          </a:effectLst>
        </p:spPr>
        <p:txBody>
          <a:bodyPr lIns="50800" tIns="50800" rIns="50800" bIns="50800" anchor="ctr"/>
          <a:lstStyle/>
          <a:p>
            <a:pPr>
              <a:defRPr sz="7200">
                <a:solidFill>
                  <a:srgbClr val="FFFFFF"/>
                </a:solidFill>
              </a:defRPr>
            </a:pPr>
            <a:endParaRPr/>
          </a:p>
        </p:txBody>
      </p:sp>
      <p:sp>
        <p:nvSpPr>
          <p:cNvPr id="270" name="Shape 270"/>
          <p:cNvSpPr/>
          <p:nvPr/>
        </p:nvSpPr>
        <p:spPr>
          <a:xfrm>
            <a:off x="1384300" y="1854200"/>
            <a:ext cx="7874000" cy="1130300"/>
          </a:xfrm>
          <a:prstGeom prst="rect">
            <a:avLst/>
          </a:prstGeom>
          <a:solidFill>
            <a:srgbClr val="FFFFFF"/>
          </a:solidFill>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200">
                <a:solidFill>
                  <a:srgbClr val="000000"/>
                </a:solidFill>
              </a:defRPr>
            </a:lvl1pPr>
          </a:lstStyle>
          <a:p>
            <a:r>
              <a:t>Conditioned Stimulus</a:t>
            </a:r>
          </a:p>
        </p:txBody>
      </p:sp>
      <p:sp>
        <p:nvSpPr>
          <p:cNvPr id="271" name="Shape 271"/>
          <p:cNvSpPr/>
          <p:nvPr/>
        </p:nvSpPr>
        <p:spPr>
          <a:xfrm>
            <a:off x="4597400" y="2997200"/>
            <a:ext cx="1739901" cy="2705100"/>
          </a:xfrm>
          <a:prstGeom prst="line">
            <a:avLst/>
          </a:prstGeom>
          <a:ln w="50800">
            <a:solidFill>
              <a:srgbClr val="FF4BF3"/>
            </a:solidFill>
            <a:miter lim="400000"/>
            <a:headEnd type="stealth"/>
            <a:tail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2" name="Shape 272"/>
          <p:cNvSpPr/>
          <p:nvPr/>
        </p:nvSpPr>
        <p:spPr>
          <a:xfrm>
            <a:off x="5994400" y="5702300"/>
            <a:ext cx="850900" cy="685800"/>
          </a:xfrm>
          <a:prstGeom prst="rect">
            <a:avLst/>
          </a:prstGeom>
          <a:ln w="12700">
            <a:miter lim="400000"/>
          </a:ln>
          <a:effectLst>
            <a:outerShdw blurRad="2286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defRPr>
            </a:lvl1pPr>
          </a:lstStyle>
          <a:p>
            <a:r>
              <a:t>CS</a:t>
            </a:r>
          </a:p>
        </p:txBody>
      </p:sp>
      <p:sp>
        <p:nvSpPr>
          <p:cNvPr id="273" name="Shape 273"/>
          <p:cNvSpPr/>
          <p:nvPr/>
        </p:nvSpPr>
        <p:spPr>
          <a:xfrm flipH="1" flipV="1">
            <a:off x="6454642" y="6784023"/>
            <a:ext cx="35058" cy="2182177"/>
          </a:xfrm>
          <a:prstGeom prst="line">
            <a:avLst/>
          </a:prstGeom>
          <a:ln w="76200">
            <a:solidFill>
              <a:srgbClr val="FF4BF3"/>
            </a:solidFill>
            <a:miter lim="400000"/>
            <a:headEnd type="stealth"/>
            <a:tailEnd type="triangle"/>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4" name="Shape 274"/>
          <p:cNvSpPr/>
          <p:nvPr/>
        </p:nvSpPr>
        <p:spPr>
          <a:xfrm flipH="1">
            <a:off x="7280047" y="9077599"/>
            <a:ext cx="1115150" cy="254619"/>
          </a:xfrm>
          <a:prstGeom prst="line">
            <a:avLst/>
          </a:prstGeom>
          <a:ln w="76200">
            <a:solidFill>
              <a:srgbClr val="1338FF"/>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5" name="Shape 275"/>
          <p:cNvSpPr/>
          <p:nvPr/>
        </p:nvSpPr>
        <p:spPr>
          <a:xfrm flipH="1">
            <a:off x="9232900" y="9026425"/>
            <a:ext cx="838200" cy="16596"/>
          </a:xfrm>
          <a:prstGeom prst="line">
            <a:avLst/>
          </a:prstGeom>
          <a:ln w="76200">
            <a:solidFill>
              <a:srgbClr val="000000"/>
            </a:solidFill>
            <a:miter lim="400000"/>
            <a:headEnd type="stealth"/>
          </a:ln>
          <a:effectLst>
            <a:outerShdw blurRad="228600" dist="76200" dir="2700000" rotWithShape="0">
              <a:srgbClr val="000000">
                <a:alpha val="75000"/>
              </a:srgbClr>
            </a:outerShdw>
          </a:effectLst>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pic>
        <p:nvPicPr>
          <p:cNvPr id="276" name="droppedImage.png"/>
          <p:cNvPicPr>
            <a:picLocks noChangeAspect="1"/>
          </p:cNvPicPr>
          <p:nvPr/>
        </p:nvPicPr>
        <p:blipFill>
          <a:blip r:embed="rId4">
            <a:extLst/>
          </a:blip>
          <a:srcRect l="8616" t="9629" r="7881" b="8058"/>
          <a:stretch>
            <a:fillRect/>
          </a:stretch>
        </p:blipFill>
        <p:spPr>
          <a:xfrm>
            <a:off x="10240763" y="7259883"/>
            <a:ext cx="635702" cy="749394"/>
          </a:xfrm>
          <a:custGeom>
            <a:avLst/>
            <a:gdLst/>
            <a:ahLst/>
            <a:cxnLst>
              <a:cxn ang="0">
                <a:pos x="wd2" y="hd2"/>
              </a:cxn>
              <a:cxn ang="5400000">
                <a:pos x="wd2" y="hd2"/>
              </a:cxn>
              <a:cxn ang="10800000">
                <a:pos x="wd2" y="hd2"/>
              </a:cxn>
              <a:cxn ang="16200000">
                <a:pos x="wd2" y="hd2"/>
              </a:cxn>
            </a:cxnLst>
            <a:rect l="0" t="0" r="r" b="b"/>
            <a:pathLst>
              <a:path w="20918" h="21469" extrusionOk="0">
                <a:moveTo>
                  <a:pt x="15315" y="2"/>
                </a:moveTo>
                <a:cubicBezTo>
                  <a:pt x="14635" y="-23"/>
                  <a:pt x="14252" y="330"/>
                  <a:pt x="13630" y="1298"/>
                </a:cubicBezTo>
                <a:cubicBezTo>
                  <a:pt x="13205" y="1961"/>
                  <a:pt x="12481" y="2546"/>
                  <a:pt x="11253" y="3231"/>
                </a:cubicBezTo>
                <a:cubicBezTo>
                  <a:pt x="9239" y="4355"/>
                  <a:pt x="7740" y="5893"/>
                  <a:pt x="5938" y="8688"/>
                </a:cubicBezTo>
                <a:cubicBezTo>
                  <a:pt x="5014" y="10122"/>
                  <a:pt x="4222" y="10974"/>
                  <a:pt x="2595" y="12270"/>
                </a:cubicBezTo>
                <a:cubicBezTo>
                  <a:pt x="25" y="14318"/>
                  <a:pt x="-383" y="14978"/>
                  <a:pt x="284" y="16056"/>
                </a:cubicBezTo>
                <a:cubicBezTo>
                  <a:pt x="1473" y="17979"/>
                  <a:pt x="8341" y="20469"/>
                  <a:pt x="15015" y="21400"/>
                </a:cubicBezTo>
                <a:cubicBezTo>
                  <a:pt x="16284" y="21577"/>
                  <a:pt x="19103" y="21396"/>
                  <a:pt x="19846" y="21093"/>
                </a:cubicBezTo>
                <a:cubicBezTo>
                  <a:pt x="21143" y="20565"/>
                  <a:pt x="21217" y="19858"/>
                  <a:pt x="20317" y="17125"/>
                </a:cubicBezTo>
                <a:cubicBezTo>
                  <a:pt x="19552" y="14804"/>
                  <a:pt x="19521" y="14564"/>
                  <a:pt x="19677" y="11997"/>
                </a:cubicBezTo>
                <a:cubicBezTo>
                  <a:pt x="19864" y="8906"/>
                  <a:pt x="19493" y="6831"/>
                  <a:pt x="18397" y="4948"/>
                </a:cubicBezTo>
                <a:cubicBezTo>
                  <a:pt x="17946" y="4172"/>
                  <a:pt x="17731" y="3433"/>
                  <a:pt x="17731" y="2674"/>
                </a:cubicBezTo>
                <a:cubicBezTo>
                  <a:pt x="17731" y="1086"/>
                  <a:pt x="17325" y="455"/>
                  <a:pt x="16111" y="138"/>
                </a:cubicBezTo>
                <a:cubicBezTo>
                  <a:pt x="15799" y="57"/>
                  <a:pt x="15542" y="10"/>
                  <a:pt x="15315" y="2"/>
                </a:cubicBezTo>
                <a:close/>
              </a:path>
            </a:pathLst>
          </a:custGeom>
          <a:ln w="12700">
            <a:miter lim="400000"/>
          </a:ln>
        </p:spPr>
      </p:pic>
      <p:pic>
        <p:nvPicPr>
          <p:cNvPr id="277" name="droppedImage.png"/>
          <p:cNvPicPr>
            <a:picLocks noChangeAspect="1"/>
          </p:cNvPicPr>
          <p:nvPr/>
        </p:nvPicPr>
        <p:blipFill>
          <a:blip r:embed="rId4">
            <a:extLst/>
          </a:blip>
          <a:srcRect l="8624" t="9637" r="7882" b="8054"/>
          <a:stretch>
            <a:fillRect/>
          </a:stretch>
        </p:blipFill>
        <p:spPr>
          <a:xfrm>
            <a:off x="6172248" y="8877300"/>
            <a:ext cx="939711" cy="1107833"/>
          </a:xfrm>
          <a:custGeom>
            <a:avLst/>
            <a:gdLst/>
            <a:ahLst/>
            <a:cxnLst>
              <a:cxn ang="0">
                <a:pos x="wd2" y="hd2"/>
              </a:cxn>
              <a:cxn ang="5400000">
                <a:pos x="wd2" y="hd2"/>
              </a:cxn>
              <a:cxn ang="10800000">
                <a:pos x="wd2" y="hd2"/>
              </a:cxn>
              <a:cxn ang="16200000">
                <a:pos x="wd2" y="hd2"/>
              </a:cxn>
            </a:cxnLst>
            <a:rect l="0" t="0" r="r" b="b"/>
            <a:pathLst>
              <a:path w="20914" h="21471" extrusionOk="0">
                <a:moveTo>
                  <a:pt x="15311" y="2"/>
                </a:moveTo>
                <a:cubicBezTo>
                  <a:pt x="14631" y="-23"/>
                  <a:pt x="14246" y="325"/>
                  <a:pt x="13624" y="1294"/>
                </a:cubicBezTo>
                <a:cubicBezTo>
                  <a:pt x="13199" y="1957"/>
                  <a:pt x="12475" y="2547"/>
                  <a:pt x="11248" y="3232"/>
                </a:cubicBezTo>
                <a:cubicBezTo>
                  <a:pt x="9233" y="4357"/>
                  <a:pt x="7742" y="5890"/>
                  <a:pt x="5940" y="8686"/>
                </a:cubicBezTo>
                <a:cubicBezTo>
                  <a:pt x="5016" y="10119"/>
                  <a:pt x="4210" y="10974"/>
                  <a:pt x="2583" y="12270"/>
                </a:cubicBezTo>
                <a:cubicBezTo>
                  <a:pt x="13" y="14318"/>
                  <a:pt x="-380" y="14977"/>
                  <a:pt x="287" y="16054"/>
                </a:cubicBezTo>
                <a:cubicBezTo>
                  <a:pt x="1476" y="17977"/>
                  <a:pt x="8338" y="20469"/>
                  <a:pt x="15011" y="21400"/>
                </a:cubicBezTo>
                <a:cubicBezTo>
                  <a:pt x="16280" y="21577"/>
                  <a:pt x="19090" y="21403"/>
                  <a:pt x="19834" y="21100"/>
                </a:cubicBezTo>
                <a:cubicBezTo>
                  <a:pt x="21130" y="20572"/>
                  <a:pt x="21220" y="19864"/>
                  <a:pt x="20320" y="17131"/>
                </a:cubicBezTo>
                <a:cubicBezTo>
                  <a:pt x="19555" y="14810"/>
                  <a:pt x="19520" y="14560"/>
                  <a:pt x="19675" y="11993"/>
                </a:cubicBezTo>
                <a:cubicBezTo>
                  <a:pt x="19862" y="8901"/>
                  <a:pt x="19490" y="6824"/>
                  <a:pt x="18394" y="4940"/>
                </a:cubicBezTo>
                <a:cubicBezTo>
                  <a:pt x="17943" y="4164"/>
                  <a:pt x="17723" y="3438"/>
                  <a:pt x="17723" y="2678"/>
                </a:cubicBezTo>
                <a:cubicBezTo>
                  <a:pt x="17723" y="1090"/>
                  <a:pt x="17320" y="457"/>
                  <a:pt x="16106" y="140"/>
                </a:cubicBezTo>
                <a:cubicBezTo>
                  <a:pt x="15794" y="59"/>
                  <a:pt x="15538" y="10"/>
                  <a:pt x="15311" y="2"/>
                </a:cubicBezTo>
                <a:close/>
              </a:path>
            </a:pathLst>
          </a:custGeom>
          <a:ln w="12700">
            <a:miter lim="400000"/>
          </a:ln>
        </p:spPr>
      </p:pic>
      <p:sp>
        <p:nvSpPr>
          <p:cNvPr id="278" name="Shape 278"/>
          <p:cNvSpPr/>
          <p:nvPr/>
        </p:nvSpPr>
        <p:spPr>
          <a:xfrm>
            <a:off x="17653000" y="6654800"/>
            <a:ext cx="7937500" cy="421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The stimuli that Pavlov worked with were at first considered ‘Neutral Stimuli’ (NS), i.e., they were ‘behaviourally neutral’ because they had no obvious effect on the dog’s behaviour.</a:t>
            </a:r>
          </a:p>
        </p:txBody>
      </p:sp>
      <p:sp>
        <p:nvSpPr>
          <p:cNvPr id="279" name="Shape 279"/>
          <p:cNvSpPr/>
          <p:nvPr/>
        </p:nvSpPr>
        <p:spPr>
          <a:xfrm>
            <a:off x="17653000" y="6629400"/>
            <a:ext cx="7937500" cy="627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FFFF"/>
                </a:solidFill>
              </a:defRPr>
            </a:lvl1pPr>
          </a:lstStyle>
          <a:p>
            <a:r>
              <a:t>But he soon discovered that the function of such stimuli could change if he carefully arranged a relation between a neutral stimulus and the US. Because this stimulus now produced a specific change in behaviour, he called it a Conditioned Stimulus (CS).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58"/>
                                        </p:tgtEl>
                                        <p:attrNameLst>
                                          <p:attrName>style.visibility</p:attrName>
                                        </p:attrNameLst>
                                      </p:cBhvr>
                                      <p:to>
                                        <p:strVal val="visible"/>
                                      </p:to>
                                    </p:set>
                                    <p:anim calcmode="lin" valueType="num">
                                      <p:cBhvr>
                                        <p:cTn id="7" dur="2000" fill="hold"/>
                                        <p:tgtEl>
                                          <p:spTgt spid="258"/>
                                        </p:tgtEl>
                                        <p:attrNameLst>
                                          <p:attrName>ppt_x</p:attrName>
                                        </p:attrNameLst>
                                      </p:cBhvr>
                                      <p:tavLst>
                                        <p:tav tm="0">
                                          <p:val>
                                            <p:strVal val="#ppt_x"/>
                                          </p:val>
                                        </p:tav>
                                        <p:tav tm="100000">
                                          <p:val>
                                            <p:strVal val="#ppt_x"/>
                                          </p:val>
                                        </p:tav>
                                      </p:tavLst>
                                    </p:anim>
                                    <p:anim calcmode="lin" valueType="num">
                                      <p:cBhvr>
                                        <p:cTn id="8" dur="2000" fill="hold"/>
                                        <p:tgtEl>
                                          <p:spTgt spid="25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259"/>
                                        </p:tgtEl>
                                        <p:attrNameLst>
                                          <p:attrName>style.visibility</p:attrName>
                                        </p:attrNameLst>
                                      </p:cBhvr>
                                      <p:to>
                                        <p:strVal val="visible"/>
                                      </p:to>
                                    </p:set>
                                    <p:animEffect transition="in" filter="wipe(left)">
                                      <p:cBhvr>
                                        <p:cTn id="13" dur="1000"/>
                                        <p:tgtEl>
                                          <p:spTgt spid="259"/>
                                        </p:tgtEl>
                                      </p:cBhvr>
                                    </p:animEffect>
                                  </p:childTnLst>
                                </p:cTn>
                              </p:par>
                            </p:childTnLst>
                          </p:cTn>
                        </p:par>
                        <p:par>
                          <p:cTn id="14" fill="hold">
                            <p:stCondLst>
                              <p:cond delay="1000"/>
                            </p:stCondLst>
                            <p:childTnLst>
                              <p:par>
                                <p:cTn id="15" presetID="1" presetClass="entr" presetSubtype="0" fill="hold" grpId="3" nodeType="afterEffect">
                                  <p:stCondLst>
                                    <p:cond delay="0"/>
                                  </p:stCondLst>
                                  <p:iterate>
                                    <p:tmAbs val="0"/>
                                  </p:iterate>
                                  <p:childTnLst>
                                    <p:set>
                                      <p:cBhvr>
                                        <p:cTn id="16" fill="hold"/>
                                        <p:tgtEl>
                                          <p:spTgt spid="260"/>
                                        </p:tgtEl>
                                        <p:attrNameLst>
                                          <p:attrName>style.visibility</p:attrName>
                                        </p:attrNameLst>
                                      </p:cBhvr>
                                      <p:to>
                                        <p:strVal val="visible"/>
                                      </p:to>
                                    </p:set>
                                  </p:childTnLst>
                                </p:cTn>
                              </p:par>
                            </p:childTnLst>
                          </p:cTn>
                        </p:par>
                        <p:par>
                          <p:cTn id="17" fill="hold">
                            <p:stCondLst>
                              <p:cond delay="1000"/>
                            </p:stCondLst>
                            <p:childTnLst>
                              <p:par>
                                <p:cTn id="18" presetID="22" presetClass="entr" presetSubtype="8" fill="hold" grpId="4" nodeType="afterEffect">
                                  <p:stCondLst>
                                    <p:cond delay="0"/>
                                  </p:stCondLst>
                                  <p:iterate>
                                    <p:tmAbs val="0"/>
                                  </p:iterate>
                                  <p:childTnLst>
                                    <p:set>
                                      <p:cBhvr>
                                        <p:cTn id="19" fill="hold"/>
                                        <p:tgtEl>
                                          <p:spTgt spid="268"/>
                                        </p:tgtEl>
                                        <p:attrNameLst>
                                          <p:attrName>style.visibility</p:attrName>
                                        </p:attrNameLst>
                                      </p:cBhvr>
                                      <p:to>
                                        <p:strVal val="visible"/>
                                      </p:to>
                                    </p:set>
                                    <p:animEffect transition="in" filter="wipe(left)">
                                      <p:cBhvr>
                                        <p:cTn id="20" dur="1000"/>
                                        <p:tgtEl>
                                          <p:spTgt spid="268"/>
                                        </p:tgtEl>
                                      </p:cBhvr>
                                    </p:animEffect>
                                  </p:childTnLst>
                                </p:cTn>
                              </p:par>
                            </p:childTnLst>
                          </p:cTn>
                        </p:par>
                        <p:par>
                          <p:cTn id="21" fill="hold">
                            <p:stCondLst>
                              <p:cond delay="2000"/>
                            </p:stCondLst>
                            <p:childTnLst>
                              <p:par>
                                <p:cTn id="22" presetID="1" presetClass="entr" presetSubtype="0" fill="hold" grpId="5" nodeType="afterEffect">
                                  <p:stCondLst>
                                    <p:cond delay="0"/>
                                  </p:stCondLst>
                                  <p:iterate>
                                    <p:tmAbs val="0"/>
                                  </p:iterate>
                                  <p:childTnLst>
                                    <p:set>
                                      <p:cBhvr>
                                        <p:cTn id="23" fill="hold"/>
                                        <p:tgtEl>
                                          <p:spTgt spid="276"/>
                                        </p:tgtEl>
                                        <p:attrNameLst>
                                          <p:attrName>style.visibility</p:attrName>
                                        </p:attrNameLst>
                                      </p:cBhvr>
                                      <p:to>
                                        <p:strVal val="visible"/>
                                      </p:to>
                                    </p:set>
                                  </p:childTnLst>
                                </p:cTn>
                              </p:par>
                            </p:childTnLst>
                          </p:cTn>
                        </p:par>
                        <p:par>
                          <p:cTn id="24" fill="hold">
                            <p:stCondLst>
                              <p:cond delay="2000"/>
                            </p:stCondLst>
                            <p:childTnLst>
                              <p:par>
                                <p:cTn id="25" presetID="9" presetClass="entr" fill="hold" grpId="6" nodeType="afterEffect">
                                  <p:stCondLst>
                                    <p:cond delay="0"/>
                                  </p:stCondLst>
                                  <p:iterate>
                                    <p:tmAbs val="0"/>
                                  </p:iterate>
                                  <p:childTnLst>
                                    <p:set>
                                      <p:cBhvr>
                                        <p:cTn id="26" fill="hold"/>
                                        <p:tgtEl>
                                          <p:spTgt spid="278"/>
                                        </p:tgtEl>
                                        <p:attrNameLst>
                                          <p:attrName>style.visibility</p:attrName>
                                        </p:attrNameLst>
                                      </p:cBhvr>
                                      <p:to>
                                        <p:strVal val="visible"/>
                                      </p:to>
                                    </p:set>
                                    <p:animEffect transition="in" filter="dissolve">
                                      <p:cBhvr>
                                        <p:cTn id="27" dur="1000"/>
                                        <p:tgtEl>
                                          <p:spTgt spid="2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7" nodeType="clickEffect">
                                  <p:stCondLst>
                                    <p:cond delay="0"/>
                                  </p:stCondLst>
                                  <p:iterate>
                                    <p:tmAbs val="0"/>
                                  </p:iterate>
                                  <p:childTnLst>
                                    <p:set>
                                      <p:cBhvr>
                                        <p:cTn id="31" fill="hold"/>
                                        <p:tgtEl>
                                          <p:spTgt spid="264"/>
                                        </p:tgtEl>
                                        <p:attrNameLst>
                                          <p:attrName>style.visibility</p:attrName>
                                        </p:attrNameLst>
                                      </p:cBhvr>
                                      <p:to>
                                        <p:strVal val="visible"/>
                                      </p:to>
                                    </p:set>
                                    <p:animEffect transition="in" filter="wipe(right)">
                                      <p:cBhvr>
                                        <p:cTn id="32" dur="1000"/>
                                        <p:tgtEl>
                                          <p:spTgt spid="264"/>
                                        </p:tgtEl>
                                      </p:cBhvr>
                                    </p:animEffect>
                                  </p:childTnLst>
                                </p:cTn>
                              </p:par>
                            </p:childTnLst>
                          </p:cTn>
                        </p:par>
                        <p:par>
                          <p:cTn id="33" fill="hold">
                            <p:stCondLst>
                              <p:cond delay="1000"/>
                            </p:stCondLst>
                            <p:childTnLst>
                              <p:par>
                                <p:cTn id="34" presetID="1" presetClass="entr" presetSubtype="0" fill="hold" grpId="8" nodeType="afterEffect">
                                  <p:stCondLst>
                                    <p:cond delay="0"/>
                                  </p:stCondLst>
                                  <p:iterate>
                                    <p:tmAbs val="0"/>
                                  </p:iterate>
                                  <p:childTnLst>
                                    <p:set>
                                      <p:cBhvr>
                                        <p:cTn id="35" fill="hold"/>
                                        <p:tgtEl>
                                          <p:spTgt spid="272"/>
                                        </p:tgtEl>
                                        <p:attrNameLst>
                                          <p:attrName>style.visibility</p:attrName>
                                        </p:attrNameLst>
                                      </p:cBhvr>
                                      <p:to>
                                        <p:strVal val="visible"/>
                                      </p:to>
                                    </p:set>
                                  </p:childTnLst>
                                </p:cTn>
                              </p:par>
                            </p:childTnLst>
                          </p:cTn>
                        </p:par>
                        <p:par>
                          <p:cTn id="36" fill="hold">
                            <p:stCondLst>
                              <p:cond delay="1000"/>
                            </p:stCondLst>
                            <p:childTnLst>
                              <p:par>
                                <p:cTn id="37" presetID="1" presetClass="exit" presetSubtype="0" fill="hold" grpId="9" nodeType="afterEffect">
                                  <p:stCondLst>
                                    <p:cond delay="0"/>
                                  </p:stCondLst>
                                  <p:iterate>
                                    <p:tmAbs val="0"/>
                                  </p:iterate>
                                  <p:childTnLst>
                                    <p:set>
                                      <p:cBhvr>
                                        <p:cTn id="38" fill="hold">
                                          <p:stCondLst>
                                            <p:cond delay="0"/>
                                          </p:stCondLst>
                                        </p:cTn>
                                        <p:tgtEl>
                                          <p:spTgt spid="278"/>
                                        </p:tgtEl>
                                        <p:attrNameLst>
                                          <p:attrName>style.visibility</p:attrName>
                                        </p:attrNameLst>
                                      </p:cBhvr>
                                      <p:to>
                                        <p:strVal val="hidden"/>
                                      </p:to>
                                    </p:set>
                                  </p:childTnLst>
                                </p:cTn>
                              </p:par>
                            </p:childTnLst>
                          </p:cTn>
                        </p:par>
                        <p:par>
                          <p:cTn id="39" fill="hold">
                            <p:stCondLst>
                              <p:cond delay="1000"/>
                            </p:stCondLst>
                            <p:childTnLst>
                              <p:par>
                                <p:cTn id="40" presetID="9" presetClass="entr" fill="hold" grpId="10" nodeType="afterEffect">
                                  <p:stCondLst>
                                    <p:cond delay="0"/>
                                  </p:stCondLst>
                                  <p:iterate>
                                    <p:tmAbs val="0"/>
                                  </p:iterate>
                                  <p:childTnLst>
                                    <p:set>
                                      <p:cBhvr>
                                        <p:cTn id="41" fill="hold"/>
                                        <p:tgtEl>
                                          <p:spTgt spid="279"/>
                                        </p:tgtEl>
                                        <p:attrNameLst>
                                          <p:attrName>style.visibility</p:attrName>
                                        </p:attrNameLst>
                                      </p:cBhvr>
                                      <p:to>
                                        <p:strVal val="visible"/>
                                      </p:to>
                                    </p:set>
                                    <p:animEffect transition="in" filter="dissolve">
                                      <p:cBhvr>
                                        <p:cTn id="42" dur="1000"/>
                                        <p:tgtEl>
                                          <p:spTgt spid="27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1" nodeType="clickEffect">
                                  <p:stCondLst>
                                    <p:cond delay="0"/>
                                  </p:stCondLst>
                                  <p:iterate>
                                    <p:tmAbs val="0"/>
                                  </p:iterate>
                                  <p:childTnLst>
                                    <p:set>
                                      <p:cBhvr>
                                        <p:cTn id="46" fill="hold">
                                          <p:stCondLst>
                                            <p:cond delay="0"/>
                                          </p:stCondLst>
                                        </p:cTn>
                                        <p:tgtEl>
                                          <p:spTgt spid="258"/>
                                        </p:tgtEl>
                                        <p:attrNameLst>
                                          <p:attrName>style.visibility</p:attrName>
                                        </p:attrNameLst>
                                      </p:cBhvr>
                                      <p:to>
                                        <p:strVal val="hidden"/>
                                      </p:to>
                                    </p:set>
                                  </p:childTnLst>
                                </p:cTn>
                              </p:par>
                            </p:childTnLst>
                          </p:cTn>
                        </p:par>
                        <p:par>
                          <p:cTn id="47" fill="hold">
                            <p:stCondLst>
                              <p:cond delay="0"/>
                            </p:stCondLst>
                            <p:childTnLst>
                              <p:par>
                                <p:cTn id="48" presetID="1" presetClass="exit" presetSubtype="0" fill="hold" grpId="12" nodeType="afterEffect">
                                  <p:stCondLst>
                                    <p:cond delay="0"/>
                                  </p:stCondLst>
                                  <p:iterate>
                                    <p:tmAbs val="0"/>
                                  </p:iterate>
                                  <p:childTnLst>
                                    <p:set>
                                      <p:cBhvr>
                                        <p:cTn id="49" fill="hold">
                                          <p:stCondLst>
                                            <p:cond delay="0"/>
                                          </p:stCondLst>
                                        </p:cTn>
                                        <p:tgtEl>
                                          <p:spTgt spid="264"/>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grpId="13" nodeType="afterEffect">
                                  <p:stCondLst>
                                    <p:cond delay="0"/>
                                  </p:stCondLst>
                                  <p:iterate>
                                    <p:tmAbs val="0"/>
                                  </p:iterate>
                                  <p:childTnLst>
                                    <p:set>
                                      <p:cBhvr>
                                        <p:cTn id="52" fill="hold">
                                          <p:stCondLst>
                                            <p:cond delay="0"/>
                                          </p:stCondLst>
                                        </p:cTn>
                                        <p:tgtEl>
                                          <p:spTgt spid="259"/>
                                        </p:tgtEl>
                                        <p:attrNameLst>
                                          <p:attrName>style.visibility</p:attrName>
                                        </p:attrNameLst>
                                      </p:cBhvr>
                                      <p:to>
                                        <p:strVal val="hidden"/>
                                      </p:to>
                                    </p:set>
                                  </p:childTnLst>
                                </p:cTn>
                              </p:par>
                            </p:childTnLst>
                          </p:cTn>
                        </p:par>
                        <p:par>
                          <p:cTn id="53" fill="hold">
                            <p:stCondLst>
                              <p:cond delay="0"/>
                            </p:stCondLst>
                            <p:childTnLst>
                              <p:par>
                                <p:cTn id="54" presetID="22" presetClass="entr" presetSubtype="4" fill="hold" grpId="14" nodeType="afterEffect">
                                  <p:stCondLst>
                                    <p:cond delay="0"/>
                                  </p:stCondLst>
                                  <p:iterate>
                                    <p:tmAbs val="0"/>
                                  </p:iterate>
                                  <p:childTnLst>
                                    <p:set>
                                      <p:cBhvr>
                                        <p:cTn id="55" fill="hold"/>
                                        <p:tgtEl>
                                          <p:spTgt spid="271"/>
                                        </p:tgtEl>
                                        <p:attrNameLst>
                                          <p:attrName>style.visibility</p:attrName>
                                        </p:attrNameLst>
                                      </p:cBhvr>
                                      <p:to>
                                        <p:strVal val="visible"/>
                                      </p:to>
                                    </p:set>
                                    <p:animEffect transition="in" filter="wipe(down)">
                                      <p:cBhvr>
                                        <p:cTn id="56" dur="1000"/>
                                        <p:tgtEl>
                                          <p:spTgt spid="271"/>
                                        </p:tgtEl>
                                      </p:cBhvr>
                                    </p:animEffect>
                                  </p:childTnLst>
                                </p:cTn>
                              </p:par>
                            </p:childTnLst>
                          </p:cTn>
                        </p:par>
                        <p:par>
                          <p:cTn id="57" fill="hold">
                            <p:stCondLst>
                              <p:cond delay="1000"/>
                            </p:stCondLst>
                            <p:childTnLst>
                              <p:par>
                                <p:cTn id="58" presetID="1" presetClass="entr" presetSubtype="0" fill="hold" grpId="15" nodeType="afterEffect">
                                  <p:stCondLst>
                                    <p:cond delay="0"/>
                                  </p:stCondLst>
                                  <p:iterate>
                                    <p:tmAbs val="0"/>
                                  </p:iterate>
                                  <p:childTnLst>
                                    <p:set>
                                      <p:cBhvr>
                                        <p:cTn id="59" fill="hold"/>
                                        <p:tgtEl>
                                          <p:spTgt spid="270"/>
                                        </p:tgtEl>
                                        <p:attrNameLst>
                                          <p:attrName>style.visibility</p:attrName>
                                        </p:attrNameLst>
                                      </p:cBhvr>
                                      <p:to>
                                        <p:strVal val="visible"/>
                                      </p:to>
                                    </p:set>
                                  </p:childTnLst>
                                </p:cTn>
                              </p:par>
                            </p:childTnLst>
                          </p:cTn>
                        </p:par>
                        <p:par>
                          <p:cTn id="60" fill="hold">
                            <p:stCondLst>
                              <p:cond delay="1000"/>
                            </p:stCondLst>
                            <p:childTnLst>
                              <p:par>
                                <p:cTn id="61" presetID="22" presetClass="entr" presetSubtype="1" fill="hold" grpId="16" nodeType="afterEffect">
                                  <p:stCondLst>
                                    <p:cond delay="0"/>
                                  </p:stCondLst>
                                  <p:iterate>
                                    <p:tmAbs val="0"/>
                                  </p:iterate>
                                  <p:childTnLst>
                                    <p:set>
                                      <p:cBhvr>
                                        <p:cTn id="62" fill="hold"/>
                                        <p:tgtEl>
                                          <p:spTgt spid="273"/>
                                        </p:tgtEl>
                                        <p:attrNameLst>
                                          <p:attrName>style.visibility</p:attrName>
                                        </p:attrNameLst>
                                      </p:cBhvr>
                                      <p:to>
                                        <p:strVal val="visible"/>
                                      </p:to>
                                    </p:set>
                                    <p:animEffect transition="in" filter="wipe(up)">
                                      <p:cBhvr>
                                        <p:cTn id="63" dur="1000"/>
                                        <p:tgtEl>
                                          <p:spTgt spid="273"/>
                                        </p:tgtEl>
                                      </p:cBhvr>
                                    </p:animEffect>
                                  </p:childTnLst>
                                </p:cTn>
                              </p:par>
                            </p:childTnLst>
                          </p:cTn>
                        </p:par>
                        <p:par>
                          <p:cTn id="64" fill="hold">
                            <p:stCondLst>
                              <p:cond delay="2000"/>
                            </p:stCondLst>
                            <p:childTnLst>
                              <p:par>
                                <p:cTn id="65" presetID="1" presetClass="entr" presetSubtype="0" fill="hold" grpId="17" nodeType="afterEffect">
                                  <p:stCondLst>
                                    <p:cond delay="0"/>
                                  </p:stCondLst>
                                  <p:iterate>
                                    <p:tmAbs val="0"/>
                                  </p:iterate>
                                  <p:childTnLst>
                                    <p:set>
                                      <p:cBhvr>
                                        <p:cTn id="66" fill="hold"/>
                                        <p:tgtEl>
                                          <p:spTgt spid="2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18" nodeType="clickEffect">
                                  <p:stCondLst>
                                    <p:cond delay="0"/>
                                  </p:stCondLst>
                                  <p:iterate>
                                    <p:tmAbs val="0"/>
                                  </p:iterate>
                                  <p:childTnLst>
                                    <p:set>
                                      <p:cBhvr>
                                        <p:cTn id="70" fill="hold"/>
                                        <p:tgtEl>
                                          <p:spTgt spid="274"/>
                                        </p:tgtEl>
                                        <p:attrNameLst>
                                          <p:attrName>style.visibility</p:attrName>
                                        </p:attrNameLst>
                                      </p:cBhvr>
                                      <p:to>
                                        <p:strVal val="visible"/>
                                      </p:to>
                                    </p:set>
                                    <p:animEffect transition="in" filter="wipe(left)">
                                      <p:cBhvr>
                                        <p:cTn id="71" dur="1000"/>
                                        <p:tgtEl>
                                          <p:spTgt spid="274"/>
                                        </p:tgtEl>
                                      </p:cBhvr>
                                    </p:animEffect>
                                  </p:childTnLst>
                                </p:cTn>
                              </p:par>
                            </p:childTnLst>
                          </p:cTn>
                        </p:par>
                        <p:par>
                          <p:cTn id="72" fill="hold">
                            <p:stCondLst>
                              <p:cond delay="1000"/>
                            </p:stCondLst>
                            <p:childTnLst>
                              <p:par>
                                <p:cTn id="73" presetID="1" presetClass="entr" presetSubtype="0" fill="hold" grpId="19" nodeType="afterEffect">
                                  <p:stCondLst>
                                    <p:cond delay="0"/>
                                  </p:stCondLst>
                                  <p:iterate>
                                    <p:tmAbs val="0"/>
                                  </p:iterate>
                                  <p:childTnLst>
                                    <p:set>
                                      <p:cBhvr>
                                        <p:cTn id="74" fill="hold"/>
                                        <p:tgtEl>
                                          <p:spTgt spid="265"/>
                                        </p:tgtEl>
                                        <p:attrNameLst>
                                          <p:attrName>style.visibility</p:attrName>
                                        </p:attrNameLst>
                                      </p:cBhvr>
                                      <p:to>
                                        <p:strVal val="visible"/>
                                      </p:to>
                                    </p:set>
                                  </p:childTnLst>
                                </p:cTn>
                              </p:par>
                            </p:childTnLst>
                          </p:cTn>
                        </p:par>
                        <p:par>
                          <p:cTn id="75" fill="hold">
                            <p:stCondLst>
                              <p:cond delay="1000"/>
                            </p:stCondLst>
                            <p:childTnLst>
                              <p:par>
                                <p:cTn id="76" presetID="22" presetClass="entr" presetSubtype="8" fill="hold" grpId="20" nodeType="afterEffect">
                                  <p:stCondLst>
                                    <p:cond delay="0"/>
                                  </p:stCondLst>
                                  <p:iterate>
                                    <p:tmAbs val="0"/>
                                  </p:iterate>
                                  <p:childTnLst>
                                    <p:set>
                                      <p:cBhvr>
                                        <p:cTn id="77" fill="hold"/>
                                        <p:tgtEl>
                                          <p:spTgt spid="275"/>
                                        </p:tgtEl>
                                        <p:attrNameLst>
                                          <p:attrName>style.visibility</p:attrName>
                                        </p:attrNameLst>
                                      </p:cBhvr>
                                      <p:to>
                                        <p:strVal val="visible"/>
                                      </p:to>
                                    </p:set>
                                    <p:animEffect transition="in" filter="wipe(left)">
                                      <p:cBhvr>
                                        <p:cTn id="78" dur="1000"/>
                                        <p:tgtEl>
                                          <p:spTgt spid="275"/>
                                        </p:tgtEl>
                                      </p:cBhvr>
                                    </p:animEffect>
                                  </p:childTnLst>
                                </p:cTn>
                              </p:par>
                            </p:childTnLst>
                          </p:cTn>
                        </p:par>
                        <p:par>
                          <p:cTn id="79" fill="hold">
                            <p:stCondLst>
                              <p:cond delay="2000"/>
                            </p:stCondLst>
                            <p:childTnLst>
                              <p:par>
                                <p:cTn id="80" presetID="1" presetClass="entr" presetSubtype="0" fill="hold" grpId="21" nodeType="afterEffect">
                                  <p:stCondLst>
                                    <p:cond delay="0"/>
                                  </p:stCondLst>
                                  <p:iterate>
                                    <p:tmAbs val="0"/>
                                  </p:iterate>
                                  <p:childTnLst>
                                    <p:set>
                                      <p:cBhvr>
                                        <p:cTn id="81" fill="hold"/>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1" animBg="1" advAuto="0"/>
      <p:bldP spid="258" grpId="11" animBg="1" advAuto="0"/>
      <p:bldP spid="259" grpId="2" animBg="1" advAuto="0"/>
      <p:bldP spid="259" grpId="13" animBg="1" advAuto="0"/>
      <p:bldP spid="260" grpId="3" animBg="1" advAuto="0"/>
      <p:bldP spid="264" grpId="7" animBg="1" advAuto="0"/>
      <p:bldP spid="264" grpId="12" animBg="1" advAuto="0"/>
      <p:bldP spid="265" grpId="19" animBg="1" advAuto="0"/>
      <p:bldP spid="266" grpId="21" animBg="1" advAuto="0"/>
      <p:bldP spid="268" grpId="4" animBg="1" advAuto="0"/>
      <p:bldP spid="270" grpId="15" animBg="1" advAuto="0"/>
      <p:bldP spid="271" grpId="14" animBg="1" advAuto="0"/>
      <p:bldP spid="272" grpId="8" animBg="1" advAuto="0"/>
      <p:bldP spid="273" grpId="16" animBg="1" advAuto="0"/>
      <p:bldP spid="274" grpId="18" animBg="1" advAuto="0"/>
      <p:bldP spid="275" grpId="20" animBg="1" advAuto="0"/>
      <p:bldP spid="276" grpId="5" animBg="1" advAuto="0"/>
      <p:bldP spid="277" grpId="17" animBg="1" advAuto="0"/>
      <p:bldP spid="278" grpId="6" animBg="1" advAuto="0"/>
      <p:bldP spid="278" grpId="9" animBg="1" advAuto="0"/>
      <p:bldP spid="279" grpId="10" animBg="1" advAuto="0"/>
    </p:bldLst>
  </p:timing>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684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684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68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1293</Words>
  <Application>Microsoft Macintosh PowerPoint</Application>
  <PresentationFormat>Custom</PresentationFormat>
  <Paragraphs>155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Copperplate</vt:lpstr>
      <vt:lpstr>Gill Sans</vt:lpstr>
      <vt:lpstr>Gill Sans Light</vt:lpstr>
      <vt:lpstr>Gill Sans SemiBold</vt:lpstr>
      <vt:lpstr>Helvetica</vt:lpstr>
      <vt:lpstr>Lucida Grande</vt:lpstr>
      <vt:lpstr>Showroom</vt:lpstr>
      <vt:lpstr>Classical Conditioning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Classical Conditioning</dc:title>
  <cp:lastModifiedBy>Mickey</cp:lastModifiedBy>
  <cp:revision>1</cp:revision>
  <dcterms:modified xsi:type="dcterms:W3CDTF">2016-10-29T10:39:10Z</dcterms:modified>
</cp:coreProperties>
</file>