
<file path=[Content_Types].xml><?xml version="1.0" encoding="utf-8"?>
<Types xmlns="http://schemas.openxmlformats.org/package/2006/content-types">
  <Default Extension="xml" ContentType="application/xml"/>
  <Default Extension="jpeg" ContentType="image/jpeg"/>
  <Default Extension="tif" ContentType="image/tif"/>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3072" userDrawn="1">
          <p15:clr>
            <a:srgbClr val="A4A3A4"/>
          </p15:clr>
        </p15:guide>
        <p15:guide id="2" pos="40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3"/>
    <p:restoredTop sz="94629"/>
  </p:normalViewPr>
  <p:slideViewPr>
    <p:cSldViewPr snapToGrid="0" snapToObjects="1" showGuides="1">
      <p:cViewPr varScale="1">
        <p:scale>
          <a:sx n="69" d="100"/>
          <a:sy n="69" d="100"/>
        </p:scale>
        <p:origin x="752" y="216"/>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3175"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7" name="Shape 117"/>
          <p:cNvSpPr>
            <a:spLocks noGrp="1"/>
          </p:cNvSpPr>
          <p:nvPr>
            <p:ph type="title"/>
          </p:nvPr>
        </p:nvSpPr>
        <p:spPr>
          <a:xfrm>
            <a:off x="1267968" y="2048255"/>
            <a:ext cx="10468865" cy="2861057"/>
          </a:xfrm>
          <a:prstGeom prst="rect">
            <a:avLst/>
          </a:prstGeom>
          <a:effectLst>
            <a:outerShdw blurRad="12700" dist="12700" dir="5400000" rotWithShape="0">
              <a:srgbClr val="424242"/>
            </a:outerShdw>
          </a:effectLst>
        </p:spPr>
        <p:txBody>
          <a:bodyPr lIns="48767" tIns="48767" rIns="48767" bIns="48767" anchor="b"/>
          <a:lstStyle>
            <a:lvl1pPr defTabSz="585216">
              <a:defRPr sz="9400" spc="-124">
                <a:solidFill>
                  <a:srgbClr val="E5E5E5"/>
                </a:solidFill>
                <a:latin typeface="Copperplate"/>
                <a:ea typeface="Copperplate"/>
                <a:cs typeface="Copperplate"/>
                <a:sym typeface="Copperplate"/>
              </a:defRPr>
            </a:lvl1pPr>
          </a:lstStyle>
          <a:p>
            <a:r>
              <a:t>Title Text</a:t>
            </a:r>
          </a:p>
        </p:txBody>
      </p:sp>
      <p:sp>
        <p:nvSpPr>
          <p:cNvPr id="118" name="Shape 118"/>
          <p:cNvSpPr>
            <a:spLocks noGrp="1"/>
          </p:cNvSpPr>
          <p:nvPr>
            <p:ph type="body" sz="quarter" idx="1"/>
          </p:nvPr>
        </p:nvSpPr>
        <p:spPr>
          <a:xfrm>
            <a:off x="1267968" y="5023103"/>
            <a:ext cx="10468865" cy="1089153"/>
          </a:xfrm>
          <a:prstGeom prst="rect">
            <a:avLst/>
          </a:prstGeom>
          <a:effectLst>
            <a:outerShdw blurRad="12700" dist="12700" dir="5400000" rotWithShape="0">
              <a:srgbClr val="424242"/>
            </a:outerShdw>
          </a:effectLst>
        </p:spPr>
        <p:txBody>
          <a:bodyPr lIns="48767" tIns="48767" rIns="48767" bIns="48767" anchor="t"/>
          <a:lstStyle>
            <a:lvl1pPr marL="0" indent="0" algn="ctr" defTabSz="585216">
              <a:spcBef>
                <a:spcPts val="0"/>
              </a:spcBef>
              <a:buSzTx/>
              <a:buNone/>
              <a:defRPr sz="3400" spc="-44">
                <a:solidFill>
                  <a:srgbClr val="CBCBCB"/>
                </a:solidFill>
                <a:latin typeface="Copperplate"/>
                <a:ea typeface="Copperplate"/>
                <a:cs typeface="Copperplate"/>
                <a:sym typeface="Copperplate"/>
              </a:defRPr>
            </a:lvl1pPr>
            <a:lvl2pPr marL="0" indent="0" algn="ctr" defTabSz="585216">
              <a:spcBef>
                <a:spcPts val="0"/>
              </a:spcBef>
              <a:buSzTx/>
              <a:buNone/>
              <a:defRPr sz="3400" spc="-44">
                <a:solidFill>
                  <a:srgbClr val="CBCBCB"/>
                </a:solidFill>
                <a:latin typeface="Copperplate"/>
                <a:ea typeface="Copperplate"/>
                <a:cs typeface="Copperplate"/>
                <a:sym typeface="Copperplate"/>
              </a:defRPr>
            </a:lvl2pPr>
            <a:lvl3pPr marL="0" indent="0" algn="ctr" defTabSz="585216">
              <a:spcBef>
                <a:spcPts val="0"/>
              </a:spcBef>
              <a:buSzTx/>
              <a:buNone/>
              <a:defRPr sz="3400" spc="-44">
                <a:solidFill>
                  <a:srgbClr val="CBCBCB"/>
                </a:solidFill>
                <a:latin typeface="Copperplate"/>
                <a:ea typeface="Copperplate"/>
                <a:cs typeface="Copperplate"/>
                <a:sym typeface="Copperplate"/>
              </a:defRPr>
            </a:lvl3pPr>
            <a:lvl4pPr marL="0" indent="0" algn="ctr" defTabSz="585216">
              <a:spcBef>
                <a:spcPts val="0"/>
              </a:spcBef>
              <a:buSzTx/>
              <a:buNone/>
              <a:defRPr sz="3400" spc="-44">
                <a:solidFill>
                  <a:srgbClr val="CBCBCB"/>
                </a:solidFill>
                <a:latin typeface="Copperplate"/>
                <a:ea typeface="Copperplate"/>
                <a:cs typeface="Copperplate"/>
                <a:sym typeface="Copperplate"/>
              </a:defRPr>
            </a:lvl4pPr>
            <a:lvl5pPr marL="0" indent="0" algn="ctr" defTabSz="585216">
              <a:spcBef>
                <a:spcPts val="0"/>
              </a:spcBef>
              <a:buSzTx/>
              <a:buNone/>
              <a:defRPr sz="3400" spc="-44">
                <a:solidFill>
                  <a:srgbClr val="CBCBCB"/>
                </a:solidFill>
                <a:latin typeface="Copperplate"/>
                <a:ea typeface="Copperplate"/>
                <a:cs typeface="Copperplate"/>
                <a:sym typeface="Copperplate"/>
              </a:defRPr>
            </a:lvl5pPr>
          </a:lstStyle>
          <a:p>
            <a:r>
              <a:t>Body Level One</a:t>
            </a:r>
          </a:p>
          <a:p>
            <a:pPr lvl="1"/>
            <a:r>
              <a:t>Body Level Two</a:t>
            </a:r>
          </a:p>
          <a:p>
            <a:pPr lvl="2"/>
            <a:r>
              <a:t>Body Level Three</a:t>
            </a:r>
          </a:p>
          <a:p>
            <a:pPr lvl="3"/>
            <a:r>
              <a:t>Body Level Four</a:t>
            </a:r>
          </a:p>
          <a:p>
            <a:pPr lvl="4"/>
            <a:r>
              <a:t>Body Level Five</a:t>
            </a:r>
          </a:p>
        </p:txBody>
      </p:sp>
      <p:sp>
        <p:nvSpPr>
          <p:cNvPr id="119" name="Shape 119"/>
          <p:cNvSpPr>
            <a:spLocks noGrp="1"/>
          </p:cNvSpPr>
          <p:nvPr>
            <p:ph type="sldNum" sz="quarter" idx="2"/>
          </p:nvPr>
        </p:nvSpPr>
        <p:spPr>
          <a:xfrm>
            <a:off x="6326050" y="9217152"/>
            <a:ext cx="353183" cy="296876"/>
          </a:xfrm>
          <a:prstGeom prst="rect">
            <a:avLst/>
          </a:prstGeom>
          <a:effectLst>
            <a:outerShdw blurRad="12700" dist="12700" dir="5400000" rotWithShape="0">
              <a:srgbClr val="424242"/>
            </a:outerShdw>
          </a:effectLst>
        </p:spPr>
        <p:txBody>
          <a:bodyPr lIns="48767" tIns="48767" rIns="48767" bIns="48767">
            <a:normAutofit/>
          </a:bodyPr>
          <a:lstStyle>
            <a:lvl1pPr defTabSz="585216">
              <a:defRPr sz="1600" spc="-21">
                <a:solidFill>
                  <a:srgbClr val="CBCBCB"/>
                </a:solidFill>
                <a:latin typeface="Copperplate"/>
                <a:ea typeface="Copperplate"/>
                <a:cs typeface="Copperplate"/>
                <a:sym typeface="Copperplate"/>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619250" y="660400"/>
            <a:ext cx="9758016" cy="59055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lstStyle/>
          <a:p>
            <a:r>
              <a:t>Title Text</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299" y="638919"/>
            <a:ext cx="5325770" cy="8216901"/>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Shape 40"/>
          <p:cNvSpPr>
            <a:spLocks noGrp="1"/>
          </p:cNvSpPr>
          <p:nvPr>
            <p:ph type="body" sz="quarter" idx="1"/>
          </p:nvPr>
        </p:nvSpPr>
        <p:spPr>
          <a:xfrm>
            <a:off x="952500" y="4762500"/>
            <a:ext cx="5334000" cy="41148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231900" indent="-342900">
              <a:spcBef>
                <a:spcPts val="3200"/>
              </a:spcBef>
              <a:defRPr sz="2800"/>
            </a:lvl3pPr>
            <a:lvl4pPr marL="1676400" indent="-342900">
              <a:spcBef>
                <a:spcPts val="3200"/>
              </a:spcBef>
              <a:defRPr sz="2800"/>
            </a:lvl4pPr>
            <a:lvl5pPr marL="21209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31000" y="4965700"/>
            <a:ext cx="5334000" cy="3898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31000" y="635000"/>
            <a:ext cx="5334000" cy="3898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635000"/>
            <a:ext cx="5334000" cy="8229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5830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t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slide" Target="slide4.xml"/><Relationship Id="rId3" Type="http://schemas.openxmlformats.org/officeDocument/2006/relationships/hyperlink" Target="https://www.youtube.com/watch?v=7g2rxtWu_F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slide" Target="slide4.xml"/><Relationship Id="rId3" Type="http://schemas.openxmlformats.org/officeDocument/2006/relationships/hyperlink" Target="https://www.youtube.com/watch?v=mhV5Ag4bCu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tif"/></Relationships>
</file>

<file path=ppt/slides/_rels/slide3.xml.rels><?xml version="1.0" encoding="UTF-8" standalone="yes"?>
<Relationships xmlns="http://schemas.openxmlformats.org/package/2006/relationships"><Relationship Id="rId3" Type="http://schemas.openxmlformats.org/officeDocument/2006/relationships/image" Target="../media/image4.tif"/><Relationship Id="rId4" Type="http://schemas.openxmlformats.org/officeDocument/2006/relationships/slide" Target="slide9.xml"/><Relationship Id="rId5" Type="http://schemas.openxmlformats.org/officeDocument/2006/relationships/image" Target="../media/image5.tif"/><Relationship Id="rId6" Type="http://schemas.openxmlformats.org/officeDocument/2006/relationships/image" Target="../media/image6.tif"/><Relationship Id="rId7" Type="http://schemas.openxmlformats.org/officeDocument/2006/relationships/slide" Target="slide7.xml"/><Relationship Id="rId8" Type="http://schemas.openxmlformats.org/officeDocument/2006/relationships/image" Target="../media/image7.tif"/><Relationship Id="rId1" Type="http://schemas.openxmlformats.org/officeDocument/2006/relationships/slideLayout" Target="../slideLayouts/slideLayout1.xml"/><Relationship Id="rId2" Type="http://schemas.openxmlformats.org/officeDocument/2006/relationships/image" Target="../media/image3.tif"/></Relationships>
</file>

<file path=ppt/slides/_rels/slide4.xml.rels><?xml version="1.0" encoding="UTF-8" standalone="yes"?>
<Relationships xmlns="http://schemas.openxmlformats.org/package/2006/relationships"><Relationship Id="rId11" Type="http://schemas.openxmlformats.org/officeDocument/2006/relationships/image" Target="../media/image9.tif"/><Relationship Id="rId12" Type="http://schemas.openxmlformats.org/officeDocument/2006/relationships/slide" Target="slide9.xml"/><Relationship Id="rId13" Type="http://schemas.openxmlformats.org/officeDocument/2006/relationships/slide" Target="slide8.xml"/><Relationship Id="rId14" Type="http://schemas.openxmlformats.org/officeDocument/2006/relationships/image" Target="../media/image10.tif"/><Relationship Id="rId15" Type="http://schemas.openxmlformats.org/officeDocument/2006/relationships/slide" Target="slide10.xml"/><Relationship Id="rId16" Type="http://schemas.openxmlformats.org/officeDocument/2006/relationships/image" Target="../media/image11.tif"/><Relationship Id="rId17" Type="http://schemas.openxmlformats.org/officeDocument/2006/relationships/slide" Target="slide11.xml"/><Relationship Id="rId18" Type="http://schemas.openxmlformats.org/officeDocument/2006/relationships/image" Target="../media/image12.tif"/><Relationship Id="rId1" Type="http://schemas.openxmlformats.org/officeDocument/2006/relationships/slideLayout" Target="../slideLayouts/slideLayout1.xml"/><Relationship Id="rId2" Type="http://schemas.openxmlformats.org/officeDocument/2006/relationships/image" Target="../media/image3.tif"/><Relationship Id="rId3" Type="http://schemas.openxmlformats.org/officeDocument/2006/relationships/image" Target="../media/image4.tif"/><Relationship Id="rId4" Type="http://schemas.openxmlformats.org/officeDocument/2006/relationships/image" Target="../media/image5.tif"/><Relationship Id="rId5" Type="http://schemas.openxmlformats.org/officeDocument/2006/relationships/image" Target="../media/image6.tif"/><Relationship Id="rId6" Type="http://schemas.openxmlformats.org/officeDocument/2006/relationships/slide" Target="slide7.xml"/><Relationship Id="rId7" Type="http://schemas.openxmlformats.org/officeDocument/2006/relationships/image" Target="../media/image7.tif"/><Relationship Id="rId8" Type="http://schemas.openxmlformats.org/officeDocument/2006/relationships/slide" Target="slide5.xml"/><Relationship Id="rId9" Type="http://schemas.openxmlformats.org/officeDocument/2006/relationships/image" Target="../media/image8.tif"/><Relationship Id="rId10" Type="http://schemas.openxmlformats.org/officeDocument/2006/relationships/slide" Target="slide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4.xml"/><Relationship Id="rId3" Type="http://schemas.openxmlformats.org/officeDocument/2006/relationships/hyperlink" Target="https://www.youtube.com/watch?v=hR675X49GLU" TargetMode="Externa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4" Type="http://schemas.openxmlformats.org/officeDocument/2006/relationships/hyperlink" Target="http://www.clickertraining.com/get-started" TargetMode="External"/><Relationship Id="rId5" Type="http://schemas.openxmlformats.org/officeDocument/2006/relationships/image" Target="../media/image13.png"/><Relationship Id="rId6" Type="http://schemas.openxmlformats.org/officeDocument/2006/relationships/hyperlink" Target="http://www.tagteach.com" TargetMode="External"/><Relationship Id="rId7"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image" Target="../media/image9.t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slide" Target="slide4.xml"/><Relationship Id="rId3" Type="http://schemas.openxmlformats.org/officeDocument/2006/relationships/hyperlink" Target="https://www.youtube.com/watch?v=BDujDOLre-8"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slide" Target="slide4.xml"/><Relationship Id="rId3" Type="http://schemas.openxmlformats.org/officeDocument/2006/relationships/hyperlink" Target="https://www.youtube.com/watch?v=hC9aSP9x0x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slide" Target="slide4.xml"/><Relationship Id="rId3" Type="http://schemas.openxmlformats.org/officeDocument/2006/relationships/hyperlink" Target="https://www.youtube.com/watch?v=LjzPpvC-P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pasted-image.tiff"/>
          <p:cNvPicPr>
            <a:picLocks noChangeAspect="1"/>
          </p:cNvPicPr>
          <p:nvPr/>
        </p:nvPicPr>
        <p:blipFill>
          <a:blip r:embed="rId2">
            <a:extLst/>
          </a:blip>
          <a:srcRect b="6947"/>
          <a:stretch>
            <a:fillRect/>
          </a:stretch>
        </p:blipFill>
        <p:spPr>
          <a:xfrm>
            <a:off x="4904184" y="1460500"/>
            <a:ext cx="3196585" cy="3173580"/>
          </a:xfrm>
          <a:prstGeom prst="rect">
            <a:avLst/>
          </a:prstGeom>
          <a:ln w="12700">
            <a:miter lim="400000"/>
          </a:ln>
        </p:spPr>
      </p:pic>
      <p:sp>
        <p:nvSpPr>
          <p:cNvPr id="129" name="Shape 129"/>
          <p:cNvSpPr/>
          <p:nvPr/>
        </p:nvSpPr>
        <p:spPr>
          <a:xfrm>
            <a:off x="5178234" y="952499"/>
            <a:ext cx="2648332"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700">
                <a:solidFill>
                  <a:srgbClr val="FAC220"/>
                </a:solidFill>
              </a:defRPr>
            </a:lvl1pPr>
          </a:lstStyle>
          <a:p>
            <a:r>
              <a:t>Animal Kingdom</a:t>
            </a:r>
          </a:p>
        </p:txBody>
      </p:sp>
      <p:sp>
        <p:nvSpPr>
          <p:cNvPr id="130" name="Shape 130"/>
          <p:cNvSpPr>
            <a:spLocks noGrp="1"/>
          </p:cNvSpPr>
          <p:nvPr>
            <p:ph type="ctrTitle"/>
          </p:nvPr>
        </p:nvSpPr>
        <p:spPr>
          <a:xfrm>
            <a:off x="4904060" y="-148928"/>
            <a:ext cx="3196680" cy="1279228"/>
          </a:xfrm>
          <a:prstGeom prst="rect">
            <a:avLst/>
          </a:prstGeom>
        </p:spPr>
        <p:txBody>
          <a:bodyPr/>
          <a:lstStyle>
            <a:lvl1pPr defTabSz="560831">
              <a:defRPr sz="7679"/>
            </a:lvl1pPr>
          </a:lstStyle>
          <a:p>
            <a:r>
              <a:t>Intro</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29">
            <a:hlinkClick r:id="rId2" action="ppaction://hlinksldjump"/>
          </p:cNvPr>
          <p:cNvSpPr/>
          <p:nvPr/>
        </p:nvSpPr>
        <p:spPr>
          <a:xfrm>
            <a:off x="5900928" y="7770367"/>
            <a:ext cx="1202944" cy="9753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0800" y="0"/>
                </a:lnTo>
                <a:close/>
              </a:path>
            </a:pathLst>
          </a:custGeom>
          <a:gradFill>
            <a:gsLst>
              <a:gs pos="0">
                <a:srgbClr val="FFFFFF">
                  <a:alpha val="50000"/>
                </a:srgbClr>
              </a:gs>
              <a:gs pos="100000">
                <a:srgbClr val="58596B"/>
              </a:gs>
            </a:gsLst>
            <a:lin ang="5400000"/>
          </a:gradFill>
          <a:ln w="25400">
            <a:solidFill>
              <a:srgbClr val="515151"/>
            </a:solidFill>
            <a:miter lim="400000"/>
          </a:ln>
          <a:effectLst>
            <a:outerShdw blurRad="12700" dist="12700" dir="6420000" rotWithShape="0">
              <a:srgbClr val="424242"/>
            </a:outerShdw>
          </a:effectLst>
        </p:spPr>
        <p:txBody>
          <a:bodyPr lIns="48767" tIns="48767" rIns="48767" bIns="48767" anchor="ctr"/>
          <a:lstStyle/>
          <a:p>
            <a:pPr defTabSz="585216">
              <a:defRPr sz="3800">
                <a:solidFill>
                  <a:srgbClr val="F3F1D8"/>
                </a:solidFill>
                <a:effectLst>
                  <a:outerShdw blurRad="25400" dist="12700" dir="16200000" rotWithShape="0">
                    <a:srgbClr val="000000">
                      <a:alpha val="50000"/>
                    </a:srgbClr>
                  </a:outerShdw>
                </a:effectLst>
                <a:latin typeface="Palatino"/>
                <a:ea typeface="Palatino"/>
                <a:cs typeface="Palatino"/>
                <a:sym typeface="Palatino"/>
              </a:defRPr>
            </a:pPr>
            <a:endParaRPr/>
          </a:p>
        </p:txBody>
      </p:sp>
      <p:sp>
        <p:nvSpPr>
          <p:cNvPr id="231" name="Shape 231"/>
          <p:cNvSpPr/>
          <p:nvPr/>
        </p:nvSpPr>
        <p:spPr>
          <a:xfrm>
            <a:off x="5019822" y="2083981"/>
            <a:ext cx="2973312" cy="806373"/>
          </a:xfrm>
          <a:prstGeom prst="rect">
            <a:avLst/>
          </a:prstGeom>
          <a:ln w="12700">
            <a:miter lim="400000"/>
          </a:ln>
          <a:effectLst>
            <a:outerShdw blurRad="12700" dist="12700" dir="5400000" rotWithShape="0">
              <a:srgbClr val="424242"/>
            </a:outerShdw>
          </a:effectLst>
          <a:extLst>
            <a:ext uri="{C572A759-6A51-4108-AA02-DFA0A04FC94B}">
              <ma14:wrappingTextBoxFlag xmlns:ma14="http://schemas.microsoft.com/office/mac/drawingml/2011/main" val="1"/>
            </a:ext>
          </a:extLst>
        </p:spPr>
        <p:txBody>
          <a:bodyPr wrap="none" lIns="48767" tIns="48767" rIns="48767" bIns="48767" anchor="ctr">
            <a:spAutoFit/>
          </a:bodyPr>
          <a:lstStyle>
            <a:lvl1pPr defTabSz="585216">
              <a:defRPr sz="4600" spc="-60">
                <a:solidFill>
                  <a:srgbClr val="CBCBCB"/>
                </a:solidFill>
                <a:effectLst>
                  <a:outerShdw blurRad="12700" dist="12700" dir="5400000" rotWithShape="0">
                    <a:srgbClr val="424242"/>
                  </a:outerShdw>
                </a:effectLst>
                <a:latin typeface="Chalkboard"/>
                <a:ea typeface="Chalkboard"/>
                <a:cs typeface="Chalkboard"/>
                <a:sym typeface="Chalkboard"/>
              </a:defRPr>
            </a:lvl1pPr>
          </a:lstStyle>
          <a:p>
            <a:r>
              <a:rPr dirty="0"/>
              <a:t>In the </a:t>
            </a:r>
            <a:r>
              <a:rPr lang="en-US" dirty="0" smtClean="0"/>
              <a:t>'</a:t>
            </a:r>
            <a:r>
              <a:rPr dirty="0" smtClean="0"/>
              <a:t>lab</a:t>
            </a:r>
            <a:r>
              <a:rPr lang="en-US" dirty="0" smtClean="0"/>
              <a:t>'</a:t>
            </a:r>
            <a:endParaRPr dirty="0"/>
          </a:p>
        </p:txBody>
      </p:sp>
      <p:sp>
        <p:nvSpPr>
          <p:cNvPr id="2" name="Rectangle 1"/>
          <p:cNvSpPr/>
          <p:nvPr/>
        </p:nvSpPr>
        <p:spPr>
          <a:xfrm>
            <a:off x="3251200" y="4276636"/>
            <a:ext cx="6502400" cy="1754326"/>
          </a:xfrm>
          <a:prstGeom prst="rect">
            <a:avLst/>
          </a:prstGeom>
        </p:spPr>
        <p:txBody>
          <a:bodyPr>
            <a:spAutoFit/>
          </a:bodyPr>
          <a:lstStyle/>
          <a:p>
            <a:r>
              <a:rPr lang="en-US" dirty="0">
                <a:hlinkClick r:id="rId3"/>
              </a:rPr>
              <a:t>https://</a:t>
            </a:r>
            <a:r>
              <a:rPr lang="en-US" dirty="0" smtClean="0">
                <a:hlinkClick r:id="rId3"/>
              </a:rPr>
              <a:t>www.youtube.com/watch?v=7g2rxtWu_FM</a:t>
            </a:r>
            <a:endParaRPr lang="en-US" dirty="0" smtClean="0"/>
          </a:p>
          <a:p>
            <a:endParaRPr lang="en-US" dirty="0"/>
          </a:p>
        </p:txBody>
      </p:sp>
    </p:spTree>
  </p:cSld>
  <p:clrMapOvr>
    <a:masterClrMapping/>
  </p:clrMapOvr>
  <p:transition spd="slow"/>
  <p:timing>
    <p:tnLst>
      <p:par>
        <p:cTn id="1" dur="indefinite" restart="never" fill="hold"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a:spLocks noGrp="1"/>
          </p:cNvSpPr>
          <p:nvPr>
            <p:ph type="title"/>
          </p:nvPr>
        </p:nvSpPr>
        <p:spPr>
          <a:xfrm>
            <a:off x="1267968" y="422655"/>
            <a:ext cx="10468865" cy="1339090"/>
          </a:xfrm>
          <a:prstGeom prst="rect">
            <a:avLst/>
          </a:prstGeom>
        </p:spPr>
        <p:txBody>
          <a:bodyPr/>
          <a:lstStyle>
            <a:lvl1pPr defTabSz="503285">
              <a:defRPr sz="8084" spc="-106"/>
            </a:lvl1pPr>
          </a:lstStyle>
          <a:p>
            <a:r>
              <a:t>The Nurture Effect</a:t>
            </a:r>
          </a:p>
        </p:txBody>
      </p:sp>
      <p:sp>
        <p:nvSpPr>
          <p:cNvPr id="235" name="Shape 235">
            <a:hlinkClick r:id="rId2" action="ppaction://hlinksldjump"/>
          </p:cNvPr>
          <p:cNvSpPr/>
          <p:nvPr/>
        </p:nvSpPr>
        <p:spPr>
          <a:xfrm>
            <a:off x="5900928" y="7770367"/>
            <a:ext cx="1202945" cy="9753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0800" y="0"/>
                </a:lnTo>
                <a:close/>
              </a:path>
            </a:pathLst>
          </a:custGeom>
          <a:gradFill>
            <a:gsLst>
              <a:gs pos="0">
                <a:srgbClr val="FFFFFF">
                  <a:alpha val="50000"/>
                </a:srgbClr>
              </a:gs>
              <a:gs pos="100000">
                <a:srgbClr val="58596B"/>
              </a:gs>
            </a:gsLst>
            <a:lin ang="5400000"/>
          </a:gradFill>
          <a:ln w="25400">
            <a:solidFill>
              <a:srgbClr val="515151"/>
            </a:solidFill>
            <a:miter lim="400000"/>
          </a:ln>
          <a:effectLst>
            <a:outerShdw blurRad="12700" dist="12700" dir="6420000" rotWithShape="0">
              <a:srgbClr val="424242"/>
            </a:outerShdw>
          </a:effectLst>
        </p:spPr>
        <p:txBody>
          <a:bodyPr lIns="48767" tIns="48767" rIns="48767" bIns="48767" anchor="ctr"/>
          <a:lstStyle/>
          <a:p>
            <a:pPr defTabSz="585216">
              <a:defRPr sz="3800">
                <a:solidFill>
                  <a:srgbClr val="F3F1D8"/>
                </a:solidFill>
                <a:effectLst>
                  <a:outerShdw blurRad="25400" dist="12700" dir="16200000" rotWithShape="0">
                    <a:srgbClr val="000000">
                      <a:alpha val="50000"/>
                    </a:srgbClr>
                  </a:outerShdw>
                </a:effectLst>
                <a:latin typeface="Palatino"/>
                <a:ea typeface="Palatino"/>
                <a:cs typeface="Palatino"/>
                <a:sym typeface="Palatino"/>
              </a:defRPr>
            </a:pPr>
            <a:endParaRPr/>
          </a:p>
        </p:txBody>
      </p:sp>
      <p:sp>
        <p:nvSpPr>
          <p:cNvPr id="2" name="Rectangle 1"/>
          <p:cNvSpPr/>
          <p:nvPr/>
        </p:nvSpPr>
        <p:spPr>
          <a:xfrm>
            <a:off x="3251200" y="4276636"/>
            <a:ext cx="6502400" cy="1754326"/>
          </a:xfrm>
          <a:prstGeom prst="rect">
            <a:avLst/>
          </a:prstGeom>
        </p:spPr>
        <p:txBody>
          <a:bodyPr>
            <a:spAutoFit/>
          </a:bodyPr>
          <a:lstStyle/>
          <a:p>
            <a:r>
              <a:rPr lang="en-US" dirty="0">
                <a:hlinkClick r:id="rId3"/>
              </a:rPr>
              <a:t>https://</a:t>
            </a:r>
            <a:r>
              <a:rPr lang="en-US" dirty="0" smtClean="0">
                <a:hlinkClick r:id="rId3"/>
              </a:rPr>
              <a:t>www.youtube.com/watch?v=mhV5Ag4bCuI</a:t>
            </a:r>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med">
        <p:fade/>
      </p:transition>
    </mc:Fallback>
  </mc:AlternateContent>
  <p:timing>
    <p:tnLst>
      <p:par>
        <p:cTn id="1" dur="indefinite" restart="never" fill="hold"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p:nvPr/>
        </p:nvSpPr>
        <p:spPr>
          <a:xfrm>
            <a:off x="2673299" y="2545556"/>
            <a:ext cx="184160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Stimulus</a:t>
            </a:r>
          </a:p>
        </p:txBody>
      </p:sp>
      <p:sp>
        <p:nvSpPr>
          <p:cNvPr id="133" name="Shape 133"/>
          <p:cNvSpPr/>
          <p:nvPr/>
        </p:nvSpPr>
        <p:spPr>
          <a:xfrm>
            <a:off x="8489899" y="2545556"/>
            <a:ext cx="184160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Stimulus</a:t>
            </a:r>
          </a:p>
        </p:txBody>
      </p:sp>
      <p:pic>
        <p:nvPicPr>
          <p:cNvPr id="134" name="pasted-image.tiff"/>
          <p:cNvPicPr>
            <a:picLocks noChangeAspect="1"/>
          </p:cNvPicPr>
          <p:nvPr/>
        </p:nvPicPr>
        <p:blipFill>
          <a:blip r:embed="rId2">
            <a:alphaModFix amt="38551"/>
            <a:extLst/>
          </a:blip>
          <a:srcRect b="6947"/>
          <a:stretch>
            <a:fillRect/>
          </a:stretch>
        </p:blipFill>
        <p:spPr>
          <a:xfrm>
            <a:off x="4904184" y="1460500"/>
            <a:ext cx="3196585" cy="3173580"/>
          </a:xfrm>
          <a:prstGeom prst="rect">
            <a:avLst/>
          </a:prstGeom>
          <a:ln w="12700">
            <a:miter lim="400000"/>
          </a:ln>
        </p:spPr>
      </p:pic>
      <p:sp>
        <p:nvSpPr>
          <p:cNvPr id="135" name="Shape 135"/>
          <p:cNvSpPr/>
          <p:nvPr/>
        </p:nvSpPr>
        <p:spPr>
          <a:xfrm>
            <a:off x="5416092" y="2545556"/>
            <a:ext cx="2172616" cy="6477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AC220"/>
                </a:solidFill>
              </a:defRPr>
            </a:lvl1pPr>
          </a:lstStyle>
          <a:p>
            <a:r>
              <a:t>Response</a:t>
            </a:r>
          </a:p>
        </p:txBody>
      </p:sp>
      <p:sp>
        <p:nvSpPr>
          <p:cNvPr id="136" name="Shape 136"/>
          <p:cNvSpPr/>
          <p:nvPr/>
        </p:nvSpPr>
        <p:spPr>
          <a:xfrm>
            <a:off x="5178234" y="952499"/>
            <a:ext cx="2648332"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700">
                <a:solidFill>
                  <a:srgbClr val="FAC220"/>
                </a:solidFill>
              </a:defRPr>
            </a:lvl1pPr>
          </a:lstStyle>
          <a:p>
            <a:r>
              <a:t>Animal Kingdom</a:t>
            </a:r>
          </a:p>
        </p:txBody>
      </p:sp>
      <p:sp>
        <p:nvSpPr>
          <p:cNvPr id="137" name="Shape 137"/>
          <p:cNvSpPr>
            <a:spLocks noGrp="1"/>
          </p:cNvSpPr>
          <p:nvPr>
            <p:ph type="ctrTitle"/>
          </p:nvPr>
        </p:nvSpPr>
        <p:spPr>
          <a:xfrm>
            <a:off x="4904060" y="-148928"/>
            <a:ext cx="3196680" cy="1279228"/>
          </a:xfrm>
          <a:prstGeom prst="rect">
            <a:avLst/>
          </a:prstGeom>
        </p:spPr>
        <p:txBody>
          <a:bodyPr/>
          <a:lstStyle>
            <a:lvl1pPr defTabSz="560831">
              <a:defRPr sz="7679"/>
            </a:lvl1pPr>
          </a:lstStyle>
          <a:p>
            <a:r>
              <a:t>Intro</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32"/>
                                        </p:tgtEl>
                                        <p:attrNameLst>
                                          <p:attrName>style.visibility</p:attrName>
                                        </p:attrNameLst>
                                      </p:cBhvr>
                                      <p:to>
                                        <p:strVal val="visible"/>
                                      </p:to>
                                    </p:set>
                                    <p:animEffect transition="in" filter="dissolve">
                                      <p:cBhvr>
                                        <p:cTn id="7" dur="1000"/>
                                        <p:tgtEl>
                                          <p:spTgt spid="13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133"/>
                                        </p:tgtEl>
                                        <p:attrNameLst>
                                          <p:attrName>style.visibility</p:attrName>
                                        </p:attrNameLst>
                                      </p:cBhvr>
                                      <p:to>
                                        <p:strVal val="visible"/>
                                      </p:to>
                                    </p:set>
                                    <p:animEffect transition="in" filter="dissolve">
                                      <p:cBhvr>
                                        <p:cTn id="12" dur="10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1" animBg="1" advAuto="0"/>
      <p:bldP spid="133" grpId="2"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p:nvPr/>
        </p:nvSpPr>
        <p:spPr>
          <a:xfrm>
            <a:off x="2673299" y="2545556"/>
            <a:ext cx="184160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Stimulus</a:t>
            </a:r>
          </a:p>
        </p:txBody>
      </p:sp>
      <p:sp>
        <p:nvSpPr>
          <p:cNvPr id="140" name="Shape 140"/>
          <p:cNvSpPr/>
          <p:nvPr/>
        </p:nvSpPr>
        <p:spPr>
          <a:xfrm>
            <a:off x="8489899" y="2545556"/>
            <a:ext cx="184160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Stimulus</a:t>
            </a:r>
          </a:p>
        </p:txBody>
      </p:sp>
      <p:pic>
        <p:nvPicPr>
          <p:cNvPr id="141" name="pasted-image.tiff"/>
          <p:cNvPicPr>
            <a:picLocks noChangeAspect="1"/>
          </p:cNvPicPr>
          <p:nvPr/>
        </p:nvPicPr>
        <p:blipFill>
          <a:blip r:embed="rId2">
            <a:alphaModFix amt="39000"/>
            <a:extLst/>
          </a:blip>
          <a:srcRect b="6947"/>
          <a:stretch>
            <a:fillRect/>
          </a:stretch>
        </p:blipFill>
        <p:spPr>
          <a:xfrm>
            <a:off x="4904184" y="1460500"/>
            <a:ext cx="3196585" cy="3173580"/>
          </a:xfrm>
          <a:prstGeom prst="rect">
            <a:avLst/>
          </a:prstGeom>
          <a:ln w="12700">
            <a:miter lim="400000"/>
          </a:ln>
        </p:spPr>
      </p:pic>
      <p:sp>
        <p:nvSpPr>
          <p:cNvPr id="142" name="Shape 142"/>
          <p:cNvSpPr/>
          <p:nvPr/>
        </p:nvSpPr>
        <p:spPr>
          <a:xfrm>
            <a:off x="5416092" y="2545556"/>
            <a:ext cx="2172616" cy="6477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AC220"/>
                </a:solidFill>
              </a:defRPr>
            </a:lvl1pPr>
          </a:lstStyle>
          <a:p>
            <a:r>
              <a:t>Response</a:t>
            </a:r>
          </a:p>
        </p:txBody>
      </p:sp>
      <p:pic>
        <p:nvPicPr>
          <p:cNvPr id="143" name="pasted-image.tiff"/>
          <p:cNvPicPr>
            <a:picLocks noChangeAspect="1"/>
          </p:cNvPicPr>
          <p:nvPr/>
        </p:nvPicPr>
        <p:blipFill>
          <a:blip r:embed="rId3">
            <a:extLst/>
          </a:blip>
          <a:stretch>
            <a:fillRect/>
          </a:stretch>
        </p:blipFill>
        <p:spPr>
          <a:xfrm>
            <a:off x="2190800" y="1631156"/>
            <a:ext cx="2324101" cy="2832101"/>
          </a:xfrm>
          <a:prstGeom prst="rect">
            <a:avLst/>
          </a:prstGeom>
          <a:ln w="12700">
            <a:miter lim="400000"/>
          </a:ln>
        </p:spPr>
      </p:pic>
      <p:pic>
        <p:nvPicPr>
          <p:cNvPr id="144" name="pasted-image.tiff">
            <a:hlinkClick r:id="rId4" action="ppaction://hlinksldjump"/>
          </p:cNvPr>
          <p:cNvPicPr>
            <a:picLocks noChangeAspect="1"/>
          </p:cNvPicPr>
          <p:nvPr/>
        </p:nvPicPr>
        <p:blipFill>
          <a:blip r:embed="rId5">
            <a:extLst/>
          </a:blip>
          <a:stretch>
            <a:fillRect/>
          </a:stretch>
        </p:blipFill>
        <p:spPr>
          <a:xfrm>
            <a:off x="8489898" y="1631156"/>
            <a:ext cx="2227761" cy="2832100"/>
          </a:xfrm>
          <a:prstGeom prst="rect">
            <a:avLst/>
          </a:prstGeom>
          <a:ln w="12700">
            <a:miter lim="400000"/>
          </a:ln>
        </p:spPr>
      </p:pic>
      <p:sp>
        <p:nvSpPr>
          <p:cNvPr id="145" name="Shape 145"/>
          <p:cNvSpPr/>
          <p:nvPr/>
        </p:nvSpPr>
        <p:spPr>
          <a:xfrm>
            <a:off x="1999995" y="354806"/>
            <a:ext cx="2705711"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Classical</a:t>
            </a:r>
          </a:p>
          <a:p>
            <a:r>
              <a:t>Conditioning</a:t>
            </a:r>
          </a:p>
        </p:txBody>
      </p:sp>
      <p:sp>
        <p:nvSpPr>
          <p:cNvPr id="146" name="Shape 146"/>
          <p:cNvSpPr/>
          <p:nvPr/>
        </p:nvSpPr>
        <p:spPr>
          <a:xfrm>
            <a:off x="8250924" y="354806"/>
            <a:ext cx="2705710"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Operant</a:t>
            </a:r>
          </a:p>
          <a:p>
            <a:r>
              <a:t>Conditioning</a:t>
            </a:r>
          </a:p>
        </p:txBody>
      </p:sp>
      <p:pic>
        <p:nvPicPr>
          <p:cNvPr id="147" name="pasted-image.tiff"/>
          <p:cNvPicPr>
            <a:picLocks noChangeAspect="1"/>
          </p:cNvPicPr>
          <p:nvPr/>
        </p:nvPicPr>
        <p:blipFill>
          <a:blip r:embed="rId6">
            <a:extLst/>
          </a:blip>
          <a:stretch>
            <a:fillRect/>
          </a:stretch>
        </p:blipFill>
        <p:spPr>
          <a:xfrm>
            <a:off x="525702" y="4877009"/>
            <a:ext cx="4014599" cy="3006785"/>
          </a:xfrm>
          <a:prstGeom prst="rect">
            <a:avLst/>
          </a:prstGeom>
          <a:ln w="12700">
            <a:miter lim="400000"/>
          </a:ln>
        </p:spPr>
      </p:pic>
      <p:grpSp>
        <p:nvGrpSpPr>
          <p:cNvPr id="151" name="Group 151"/>
          <p:cNvGrpSpPr/>
          <p:nvPr/>
        </p:nvGrpSpPr>
        <p:grpSpPr>
          <a:xfrm>
            <a:off x="4552856" y="3272727"/>
            <a:ext cx="1683241" cy="1883474"/>
            <a:chOff x="0" y="0"/>
            <a:chExt cx="1683240" cy="1883472"/>
          </a:xfrm>
        </p:grpSpPr>
        <p:sp>
          <p:nvSpPr>
            <p:cNvPr id="148" name="Shape 148"/>
            <p:cNvSpPr/>
            <p:nvPr/>
          </p:nvSpPr>
          <p:spPr>
            <a:xfrm>
              <a:off x="351328" y="654498"/>
              <a:ext cx="1331913"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500"/>
              </a:lvl1pPr>
            </a:lstStyle>
            <a:p>
              <a:r>
                <a:t>Reflexes</a:t>
              </a:r>
            </a:p>
          </p:txBody>
        </p:sp>
        <p:sp>
          <p:nvSpPr>
            <p:cNvPr id="149" name="Shape 149"/>
            <p:cNvSpPr/>
            <p:nvPr/>
          </p:nvSpPr>
          <p:spPr>
            <a:xfrm>
              <a:off x="-1" y="0"/>
              <a:ext cx="476345" cy="740473"/>
            </a:xfrm>
            <a:prstGeom prst="line">
              <a:avLst/>
            </a:prstGeom>
            <a:noFill/>
            <a:ln w="25400" cap="flat">
              <a:solidFill>
                <a:srgbClr val="FFFFFF"/>
              </a:solidFill>
              <a:prstDash val="solid"/>
              <a:miter lim="400000"/>
              <a:tailEnd type="triangle" w="med" len="med"/>
            </a:ln>
            <a:effectLst/>
          </p:spPr>
          <p:txBody>
            <a:bodyPr wrap="square" lIns="50800" tIns="50800" rIns="50800" bIns="50800" numCol="1" anchor="ctr">
              <a:noAutofit/>
            </a:bodyPr>
            <a:lstStyle/>
            <a:p>
              <a:pPr>
                <a:defRPr sz="2600"/>
              </a:pPr>
              <a:endParaRPr/>
            </a:p>
          </p:txBody>
        </p:sp>
        <p:sp>
          <p:nvSpPr>
            <p:cNvPr id="150" name="Shape 150"/>
            <p:cNvSpPr/>
            <p:nvPr/>
          </p:nvSpPr>
          <p:spPr>
            <a:xfrm flipH="1">
              <a:off x="40119" y="1143000"/>
              <a:ext cx="476345" cy="740473"/>
            </a:xfrm>
            <a:prstGeom prst="line">
              <a:avLst/>
            </a:prstGeom>
            <a:noFill/>
            <a:ln w="25400" cap="flat">
              <a:solidFill>
                <a:srgbClr val="FFFFFF"/>
              </a:solidFill>
              <a:prstDash val="solid"/>
              <a:miter lim="400000"/>
              <a:tailEnd type="triangle" w="med" len="med"/>
            </a:ln>
            <a:effectLst/>
          </p:spPr>
          <p:txBody>
            <a:bodyPr wrap="square" lIns="50800" tIns="50800" rIns="50800" bIns="50800" numCol="1" anchor="ctr">
              <a:noAutofit/>
            </a:bodyPr>
            <a:lstStyle/>
            <a:p>
              <a:pPr>
                <a:defRPr sz="2600"/>
              </a:pPr>
              <a:endParaRPr/>
            </a:p>
          </p:txBody>
        </p:sp>
      </p:grpSp>
      <p:grpSp>
        <p:nvGrpSpPr>
          <p:cNvPr id="155" name="Group 155"/>
          <p:cNvGrpSpPr/>
          <p:nvPr/>
        </p:nvGrpSpPr>
        <p:grpSpPr>
          <a:xfrm>
            <a:off x="6650051" y="3272727"/>
            <a:ext cx="1766774" cy="1883474"/>
            <a:chOff x="0" y="0"/>
            <a:chExt cx="1766773" cy="1883472"/>
          </a:xfrm>
        </p:grpSpPr>
        <p:sp>
          <p:nvSpPr>
            <p:cNvPr id="152" name="Shape 152"/>
            <p:cNvSpPr/>
            <p:nvPr/>
          </p:nvSpPr>
          <p:spPr>
            <a:xfrm>
              <a:off x="-1" y="654498"/>
              <a:ext cx="1425894"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500"/>
              </a:lvl1pPr>
            </a:lstStyle>
            <a:p>
              <a:r>
                <a:t>Voluntary</a:t>
              </a:r>
            </a:p>
          </p:txBody>
        </p:sp>
        <p:sp>
          <p:nvSpPr>
            <p:cNvPr id="153" name="Shape 153"/>
            <p:cNvSpPr/>
            <p:nvPr/>
          </p:nvSpPr>
          <p:spPr>
            <a:xfrm flipH="1">
              <a:off x="1279748" y="0"/>
              <a:ext cx="476345" cy="740473"/>
            </a:xfrm>
            <a:prstGeom prst="line">
              <a:avLst/>
            </a:prstGeom>
            <a:noFill/>
            <a:ln w="25400" cap="flat">
              <a:solidFill>
                <a:srgbClr val="FFFFFF"/>
              </a:solidFill>
              <a:prstDash val="solid"/>
              <a:miter lim="400000"/>
              <a:tailEnd type="triangle" w="med" len="med"/>
            </a:ln>
            <a:effectLst/>
          </p:spPr>
          <p:txBody>
            <a:bodyPr wrap="square" lIns="50800" tIns="50800" rIns="50800" bIns="50800" numCol="1" anchor="ctr">
              <a:noAutofit/>
            </a:bodyPr>
            <a:lstStyle/>
            <a:p>
              <a:pPr>
                <a:defRPr sz="2600"/>
              </a:pPr>
              <a:endParaRPr/>
            </a:p>
          </p:txBody>
        </p:sp>
        <p:sp>
          <p:nvSpPr>
            <p:cNvPr id="154" name="Shape 154"/>
            <p:cNvSpPr/>
            <p:nvPr/>
          </p:nvSpPr>
          <p:spPr>
            <a:xfrm>
              <a:off x="1290429" y="1143000"/>
              <a:ext cx="476345" cy="740473"/>
            </a:xfrm>
            <a:prstGeom prst="line">
              <a:avLst/>
            </a:prstGeom>
            <a:noFill/>
            <a:ln w="25400" cap="flat">
              <a:solidFill>
                <a:srgbClr val="FFFFFF"/>
              </a:solidFill>
              <a:prstDash val="solid"/>
              <a:miter lim="400000"/>
              <a:tailEnd type="triangle" w="med" len="med"/>
            </a:ln>
            <a:effectLst/>
          </p:spPr>
          <p:txBody>
            <a:bodyPr wrap="square" lIns="50800" tIns="50800" rIns="50800" bIns="50800" numCol="1" anchor="ctr">
              <a:noAutofit/>
            </a:bodyPr>
            <a:lstStyle/>
            <a:p>
              <a:pPr>
                <a:defRPr sz="2600"/>
              </a:pPr>
              <a:endParaRPr/>
            </a:p>
          </p:txBody>
        </p:sp>
      </p:grpSp>
      <p:grpSp>
        <p:nvGrpSpPr>
          <p:cNvPr id="158" name="Group 158">
            <a:hlinkClick r:id="rId7" action="ppaction://hlinksldjump"/>
          </p:cNvPr>
          <p:cNvGrpSpPr/>
          <p:nvPr/>
        </p:nvGrpSpPr>
        <p:grpSpPr>
          <a:xfrm>
            <a:off x="8453361" y="4688787"/>
            <a:ext cx="3896193" cy="1576368"/>
            <a:chOff x="0" y="0"/>
            <a:chExt cx="3896192" cy="1576367"/>
          </a:xfrm>
        </p:grpSpPr>
        <p:pic>
          <p:nvPicPr>
            <p:cNvPr id="156" name="pasted-image.tiff"/>
            <p:cNvPicPr>
              <a:picLocks noChangeAspect="1"/>
            </p:cNvPicPr>
            <p:nvPr/>
          </p:nvPicPr>
          <p:blipFill>
            <a:blip r:embed="rId8">
              <a:extLst/>
            </a:blip>
            <a:stretch>
              <a:fillRect/>
            </a:stretch>
          </p:blipFill>
          <p:spPr>
            <a:xfrm>
              <a:off x="0" y="0"/>
              <a:ext cx="2570554" cy="1576368"/>
            </a:xfrm>
            <a:prstGeom prst="rect">
              <a:avLst/>
            </a:prstGeom>
            <a:ln w="12700" cap="flat">
              <a:noFill/>
              <a:miter lim="400000"/>
            </a:ln>
            <a:effectLst/>
          </p:spPr>
        </p:pic>
        <p:sp>
          <p:nvSpPr>
            <p:cNvPr id="157" name="Shape 157"/>
            <p:cNvSpPr/>
            <p:nvPr/>
          </p:nvSpPr>
          <p:spPr>
            <a:xfrm>
              <a:off x="2643872" y="584305"/>
              <a:ext cx="1252321" cy="40775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000"/>
              </a:lvl1pPr>
            </a:lstStyle>
            <a:p>
              <a:r>
                <a:t>Thorndike</a:t>
              </a:r>
            </a:p>
          </p:txBody>
        </p:sp>
      </p:grpSp>
      <p:sp>
        <p:nvSpPr>
          <p:cNvPr id="159" name="Shape 159"/>
          <p:cNvSpPr/>
          <p:nvPr/>
        </p:nvSpPr>
        <p:spPr>
          <a:xfrm>
            <a:off x="5087620" y="5273771"/>
            <a:ext cx="2829561"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vl1pPr>
          </a:lstStyle>
          <a:p>
            <a:r>
              <a:t>Control the Environment</a:t>
            </a:r>
          </a:p>
        </p:txBody>
      </p:sp>
      <p:sp>
        <p:nvSpPr>
          <p:cNvPr id="160" name="Shape 160"/>
          <p:cNvSpPr/>
          <p:nvPr/>
        </p:nvSpPr>
        <p:spPr>
          <a:xfrm>
            <a:off x="4633341" y="6570228"/>
            <a:ext cx="3738119"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vl1pPr>
          </a:lstStyle>
          <a:p>
            <a:r>
              <a:t>to examine effects on behaviour</a:t>
            </a:r>
          </a:p>
        </p:txBody>
      </p:sp>
      <p:grpSp>
        <p:nvGrpSpPr>
          <p:cNvPr id="164" name="Group 164"/>
          <p:cNvGrpSpPr/>
          <p:nvPr/>
        </p:nvGrpSpPr>
        <p:grpSpPr>
          <a:xfrm>
            <a:off x="5365115" y="5617199"/>
            <a:ext cx="2274571" cy="1079501"/>
            <a:chOff x="0" y="0"/>
            <a:chExt cx="2274570" cy="1079499"/>
          </a:xfrm>
        </p:grpSpPr>
        <p:sp>
          <p:nvSpPr>
            <p:cNvPr id="161" name="Shape 161"/>
            <p:cNvSpPr/>
            <p:nvPr/>
          </p:nvSpPr>
          <p:spPr>
            <a:xfrm>
              <a:off x="0" y="304800"/>
              <a:ext cx="2274571"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000">
                  <a:solidFill>
                    <a:srgbClr val="00F919"/>
                  </a:solidFill>
                </a:defRPr>
              </a:lvl1pPr>
            </a:lstStyle>
            <a:p>
              <a:r>
                <a:t>Functional Relation</a:t>
              </a:r>
            </a:p>
          </p:txBody>
        </p:sp>
        <p:sp>
          <p:nvSpPr>
            <p:cNvPr id="162" name="Shape 162"/>
            <p:cNvSpPr/>
            <p:nvPr/>
          </p:nvSpPr>
          <p:spPr>
            <a:xfrm>
              <a:off x="1137285" y="673100"/>
              <a:ext cx="1" cy="406400"/>
            </a:xfrm>
            <a:prstGeom prst="line">
              <a:avLst/>
            </a:prstGeom>
            <a:noFill/>
            <a:ln w="25400" cap="flat">
              <a:solidFill>
                <a:srgbClr val="00F919"/>
              </a:solidFill>
              <a:prstDash val="solid"/>
              <a:miter lim="400000"/>
              <a:tailEnd type="triangle" w="med" len="med"/>
            </a:ln>
            <a:effectLst/>
          </p:spPr>
          <p:txBody>
            <a:bodyPr wrap="square" lIns="50800" tIns="50800" rIns="50800" bIns="50800" numCol="1" anchor="ctr">
              <a:noAutofit/>
            </a:bodyPr>
            <a:lstStyle/>
            <a:p>
              <a:pPr>
                <a:defRPr sz="2600"/>
              </a:pPr>
              <a:endParaRPr/>
            </a:p>
          </p:txBody>
        </p:sp>
        <p:sp>
          <p:nvSpPr>
            <p:cNvPr id="163" name="Shape 163"/>
            <p:cNvSpPr/>
            <p:nvPr/>
          </p:nvSpPr>
          <p:spPr>
            <a:xfrm flipV="1">
              <a:off x="1137285" y="-1"/>
              <a:ext cx="1" cy="406401"/>
            </a:xfrm>
            <a:prstGeom prst="line">
              <a:avLst/>
            </a:prstGeom>
            <a:noFill/>
            <a:ln w="25400" cap="flat">
              <a:solidFill>
                <a:srgbClr val="00F919"/>
              </a:solidFill>
              <a:prstDash val="solid"/>
              <a:miter lim="400000"/>
              <a:tailEnd type="triangle" w="med" len="med"/>
            </a:ln>
            <a:effectLst/>
          </p:spPr>
          <p:txBody>
            <a:bodyPr wrap="square" lIns="50800" tIns="50800" rIns="50800" bIns="50800" numCol="1" anchor="ctr">
              <a:noAutofit/>
            </a:bodyPr>
            <a:lstStyle/>
            <a:p>
              <a:pPr>
                <a:defRPr sz="2600"/>
              </a:pPr>
              <a:endParaRPr/>
            </a:p>
          </p:txBody>
        </p:sp>
      </p:grpSp>
      <p:sp>
        <p:nvSpPr>
          <p:cNvPr id="165" name="Shape 165"/>
          <p:cNvSpPr/>
          <p:nvPr/>
        </p:nvSpPr>
        <p:spPr>
          <a:xfrm>
            <a:off x="5178234" y="952499"/>
            <a:ext cx="2648332"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700">
                <a:solidFill>
                  <a:srgbClr val="FAC220"/>
                </a:solidFill>
              </a:defRPr>
            </a:lvl1pPr>
          </a:lstStyle>
          <a:p>
            <a:r>
              <a:t>Animal Kingdom</a:t>
            </a:r>
          </a:p>
        </p:txBody>
      </p:sp>
      <p:sp>
        <p:nvSpPr>
          <p:cNvPr id="166" name="Shape 166"/>
          <p:cNvSpPr>
            <a:spLocks noGrp="1"/>
          </p:cNvSpPr>
          <p:nvPr>
            <p:ph type="ctrTitle"/>
          </p:nvPr>
        </p:nvSpPr>
        <p:spPr>
          <a:xfrm>
            <a:off x="4904060" y="-148928"/>
            <a:ext cx="3196680" cy="1279228"/>
          </a:xfrm>
          <a:prstGeom prst="rect">
            <a:avLst/>
          </a:prstGeom>
        </p:spPr>
        <p:txBody>
          <a:bodyPr/>
          <a:lstStyle>
            <a:lvl1pPr defTabSz="560831">
              <a:defRPr sz="7679"/>
            </a:lvl1pPr>
          </a:lstStyle>
          <a:p>
            <a:r>
              <a:t>Intro</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51"/>
                                        </p:tgtEl>
                                        <p:attrNameLst>
                                          <p:attrName>style.visibility</p:attrName>
                                        </p:attrNameLst>
                                      </p:cBhvr>
                                      <p:to>
                                        <p:strVal val="visible"/>
                                      </p:to>
                                    </p:set>
                                    <p:animEffect transition="in" filter="fade">
                                      <p:cBhvr>
                                        <p:cTn id="7" dur="1500"/>
                                        <p:tgtEl>
                                          <p:spTgt spid="151"/>
                                        </p:tgtEl>
                                      </p:cBhvr>
                                    </p:animEffect>
                                  </p:childTnLst>
                                </p:cTn>
                              </p:par>
                            </p:childTnLst>
                          </p:cTn>
                        </p:par>
                        <p:par>
                          <p:cTn id="8" fill="hold">
                            <p:stCondLst>
                              <p:cond delay="1500"/>
                            </p:stCondLst>
                            <p:childTnLst>
                              <p:par>
                                <p:cTn id="9" presetID="9" presetClass="entr" fill="hold" grpId="2" nodeType="afterEffect">
                                  <p:stCondLst>
                                    <p:cond delay="0"/>
                                  </p:stCondLst>
                                  <p:iterate>
                                    <p:tmAbs val="0"/>
                                  </p:iterate>
                                  <p:childTnLst>
                                    <p:set>
                                      <p:cBhvr>
                                        <p:cTn id="10" fill="hold"/>
                                        <p:tgtEl>
                                          <p:spTgt spid="147"/>
                                        </p:tgtEl>
                                        <p:attrNameLst>
                                          <p:attrName>style.visibility</p:attrName>
                                        </p:attrNameLst>
                                      </p:cBhvr>
                                      <p:to>
                                        <p:strVal val="visible"/>
                                      </p:to>
                                    </p:set>
                                    <p:animEffect transition="in" filter="dissolve">
                                      <p:cBhvr>
                                        <p:cTn id="11" dur="1000"/>
                                        <p:tgtEl>
                                          <p:spTgt spid="14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fill="hold" grpId="3" nodeType="clickEffect">
                                  <p:stCondLst>
                                    <p:cond delay="0"/>
                                  </p:stCondLst>
                                  <p:iterate>
                                    <p:tmAbs val="0"/>
                                  </p:iterate>
                                  <p:childTnLst>
                                    <p:set>
                                      <p:cBhvr>
                                        <p:cTn id="15" fill="hold"/>
                                        <p:tgtEl>
                                          <p:spTgt spid="155"/>
                                        </p:tgtEl>
                                        <p:attrNameLst>
                                          <p:attrName>style.visibility</p:attrName>
                                        </p:attrNameLst>
                                      </p:cBhvr>
                                      <p:to>
                                        <p:strVal val="visible"/>
                                      </p:to>
                                    </p:set>
                                    <p:animEffect transition="in" filter="fade">
                                      <p:cBhvr>
                                        <p:cTn id="16" dur="1500"/>
                                        <p:tgtEl>
                                          <p:spTgt spid="155"/>
                                        </p:tgtEl>
                                      </p:cBhvr>
                                    </p:animEffect>
                                  </p:childTnLst>
                                </p:cTn>
                              </p:par>
                            </p:childTnLst>
                          </p:cTn>
                        </p:par>
                        <p:par>
                          <p:cTn id="17" fill="hold">
                            <p:stCondLst>
                              <p:cond delay="1500"/>
                            </p:stCondLst>
                            <p:childTnLst>
                              <p:par>
                                <p:cTn id="18" presetID="9" presetClass="entr" fill="hold" grpId="4" nodeType="afterEffect">
                                  <p:stCondLst>
                                    <p:cond delay="0"/>
                                  </p:stCondLst>
                                  <p:iterate>
                                    <p:tmAbs val="0"/>
                                  </p:iterate>
                                  <p:childTnLst>
                                    <p:set>
                                      <p:cBhvr>
                                        <p:cTn id="19" fill="hold"/>
                                        <p:tgtEl>
                                          <p:spTgt spid="158"/>
                                        </p:tgtEl>
                                        <p:attrNameLst>
                                          <p:attrName>style.visibility</p:attrName>
                                        </p:attrNameLst>
                                      </p:cBhvr>
                                      <p:to>
                                        <p:strVal val="visible"/>
                                      </p:to>
                                    </p:set>
                                    <p:animEffect transition="in" filter="dissolve">
                                      <p:cBhvr>
                                        <p:cTn id="20" dur="1000"/>
                                        <p:tgtEl>
                                          <p:spTgt spid="158"/>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5" nodeType="clickEffect">
                                  <p:stCondLst>
                                    <p:cond delay="0"/>
                                  </p:stCondLst>
                                  <p:iterate>
                                    <p:tmAbs val="0"/>
                                  </p:iterate>
                                  <p:childTnLst>
                                    <p:set>
                                      <p:cBhvr>
                                        <p:cTn id="24" fill="hold"/>
                                        <p:tgtEl>
                                          <p:spTgt spid="159"/>
                                        </p:tgtEl>
                                        <p:attrNameLst>
                                          <p:attrName>style.visibility</p:attrName>
                                        </p:attrNameLst>
                                      </p:cBhvr>
                                      <p:to>
                                        <p:strVal val="visible"/>
                                      </p:to>
                                    </p:set>
                                    <p:animEffect transition="in" filter="dissolve">
                                      <p:cBhvr>
                                        <p:cTn id="25" dur="1000"/>
                                        <p:tgtEl>
                                          <p:spTgt spid="159"/>
                                        </p:tgtEl>
                                      </p:cBhvr>
                                    </p:animEffect>
                                  </p:childTnLst>
                                </p:cTn>
                              </p:par>
                            </p:childTnLst>
                          </p:cTn>
                        </p:par>
                        <p:par>
                          <p:cTn id="26" fill="hold">
                            <p:stCondLst>
                              <p:cond delay="1000"/>
                            </p:stCondLst>
                            <p:childTnLst>
                              <p:par>
                                <p:cTn id="27" presetID="9" presetClass="entr" fill="hold" grpId="6" nodeType="afterEffect">
                                  <p:stCondLst>
                                    <p:cond delay="0"/>
                                  </p:stCondLst>
                                  <p:iterate>
                                    <p:tmAbs val="0"/>
                                  </p:iterate>
                                  <p:childTnLst>
                                    <p:set>
                                      <p:cBhvr>
                                        <p:cTn id="28" fill="hold"/>
                                        <p:tgtEl>
                                          <p:spTgt spid="160"/>
                                        </p:tgtEl>
                                        <p:attrNameLst>
                                          <p:attrName>style.visibility</p:attrName>
                                        </p:attrNameLst>
                                      </p:cBhvr>
                                      <p:to>
                                        <p:strVal val="visible"/>
                                      </p:to>
                                    </p:set>
                                    <p:animEffect transition="in" filter="dissolve">
                                      <p:cBhvr>
                                        <p:cTn id="29" dur="1000"/>
                                        <p:tgtEl>
                                          <p:spTgt spid="160"/>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7" nodeType="clickEffect">
                                  <p:stCondLst>
                                    <p:cond delay="0"/>
                                  </p:stCondLst>
                                  <p:iterate>
                                    <p:tmAbs val="0"/>
                                  </p:iterate>
                                  <p:childTnLst>
                                    <p:set>
                                      <p:cBhvr>
                                        <p:cTn id="33" fill="hold"/>
                                        <p:tgtEl>
                                          <p:spTgt spid="164"/>
                                        </p:tgtEl>
                                        <p:attrNameLst>
                                          <p:attrName>style.visibility</p:attrName>
                                        </p:attrNameLst>
                                      </p:cBhvr>
                                      <p:to>
                                        <p:strVal val="visible"/>
                                      </p:to>
                                    </p:set>
                                    <p:anim calcmode="lin" valueType="num">
                                      <p:cBhvr>
                                        <p:cTn id="34" dur="1500" fill="hold"/>
                                        <p:tgtEl>
                                          <p:spTgt spid="164"/>
                                        </p:tgtEl>
                                        <p:attrNameLst>
                                          <p:attrName>ppt_w</p:attrName>
                                        </p:attrNameLst>
                                      </p:cBhvr>
                                      <p:tavLst>
                                        <p:tav tm="0">
                                          <p:val>
                                            <p:fltVal val="0"/>
                                          </p:val>
                                        </p:tav>
                                        <p:tav tm="100000">
                                          <p:val>
                                            <p:strVal val="#ppt_w"/>
                                          </p:val>
                                        </p:tav>
                                      </p:tavLst>
                                    </p:anim>
                                    <p:anim calcmode="lin" valueType="num">
                                      <p:cBhvr>
                                        <p:cTn id="35" dur="1500" fill="hold"/>
                                        <p:tgtEl>
                                          <p:spTgt spid="16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2" animBg="1" advAuto="0"/>
      <p:bldP spid="151" grpId="1" animBg="1" advAuto="0"/>
      <p:bldP spid="155" grpId="3" animBg="1" advAuto="0"/>
      <p:bldP spid="158" grpId="4" animBg="1" advAuto="0"/>
      <p:bldP spid="159" grpId="5" animBg="1" advAuto="0"/>
      <p:bldP spid="160" grpId="6" animBg="1" advAuto="0"/>
      <p:bldP spid="164" grpId="7"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p:nvPr/>
        </p:nvSpPr>
        <p:spPr>
          <a:xfrm>
            <a:off x="2673299" y="2545556"/>
            <a:ext cx="184160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Stimulus</a:t>
            </a:r>
          </a:p>
        </p:txBody>
      </p:sp>
      <p:sp>
        <p:nvSpPr>
          <p:cNvPr id="169" name="Shape 169"/>
          <p:cNvSpPr/>
          <p:nvPr/>
        </p:nvSpPr>
        <p:spPr>
          <a:xfrm>
            <a:off x="8489899" y="2545556"/>
            <a:ext cx="184160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Stimulus</a:t>
            </a:r>
          </a:p>
        </p:txBody>
      </p:sp>
      <p:pic>
        <p:nvPicPr>
          <p:cNvPr id="170" name="pasted-image.tiff"/>
          <p:cNvPicPr>
            <a:picLocks noChangeAspect="1"/>
          </p:cNvPicPr>
          <p:nvPr/>
        </p:nvPicPr>
        <p:blipFill>
          <a:blip r:embed="rId2">
            <a:alphaModFix amt="39000"/>
            <a:extLst/>
          </a:blip>
          <a:srcRect b="6947"/>
          <a:stretch>
            <a:fillRect/>
          </a:stretch>
        </p:blipFill>
        <p:spPr>
          <a:xfrm>
            <a:off x="4904184" y="1460500"/>
            <a:ext cx="3196585" cy="3173580"/>
          </a:xfrm>
          <a:prstGeom prst="rect">
            <a:avLst/>
          </a:prstGeom>
          <a:ln w="12700">
            <a:miter lim="400000"/>
          </a:ln>
        </p:spPr>
      </p:pic>
      <p:sp>
        <p:nvSpPr>
          <p:cNvPr id="171" name="Shape 171"/>
          <p:cNvSpPr/>
          <p:nvPr/>
        </p:nvSpPr>
        <p:spPr>
          <a:xfrm>
            <a:off x="5416092" y="2545556"/>
            <a:ext cx="2172616" cy="6477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AC220"/>
                </a:solidFill>
              </a:defRPr>
            </a:lvl1pPr>
          </a:lstStyle>
          <a:p>
            <a:r>
              <a:t>Response</a:t>
            </a:r>
          </a:p>
        </p:txBody>
      </p:sp>
      <p:pic>
        <p:nvPicPr>
          <p:cNvPr id="172" name="pasted-image.tiff"/>
          <p:cNvPicPr>
            <a:picLocks noChangeAspect="1"/>
          </p:cNvPicPr>
          <p:nvPr/>
        </p:nvPicPr>
        <p:blipFill>
          <a:blip r:embed="rId3">
            <a:extLst/>
          </a:blip>
          <a:stretch>
            <a:fillRect/>
          </a:stretch>
        </p:blipFill>
        <p:spPr>
          <a:xfrm>
            <a:off x="2190800" y="1631156"/>
            <a:ext cx="2324101" cy="2832101"/>
          </a:xfrm>
          <a:prstGeom prst="rect">
            <a:avLst/>
          </a:prstGeom>
          <a:ln w="12700">
            <a:miter lim="400000"/>
          </a:ln>
        </p:spPr>
      </p:pic>
      <p:pic>
        <p:nvPicPr>
          <p:cNvPr id="173" name="pasted-image.tiff"/>
          <p:cNvPicPr>
            <a:picLocks noChangeAspect="1"/>
          </p:cNvPicPr>
          <p:nvPr/>
        </p:nvPicPr>
        <p:blipFill>
          <a:blip r:embed="rId4">
            <a:extLst/>
          </a:blip>
          <a:stretch>
            <a:fillRect/>
          </a:stretch>
        </p:blipFill>
        <p:spPr>
          <a:xfrm>
            <a:off x="8489898" y="1631156"/>
            <a:ext cx="2227761" cy="2832100"/>
          </a:xfrm>
          <a:prstGeom prst="rect">
            <a:avLst/>
          </a:prstGeom>
          <a:ln w="12700">
            <a:miter lim="400000"/>
          </a:ln>
        </p:spPr>
      </p:pic>
      <p:sp>
        <p:nvSpPr>
          <p:cNvPr id="174" name="Shape 174"/>
          <p:cNvSpPr/>
          <p:nvPr/>
        </p:nvSpPr>
        <p:spPr>
          <a:xfrm>
            <a:off x="1999995" y="354806"/>
            <a:ext cx="2705711"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Classical</a:t>
            </a:r>
          </a:p>
          <a:p>
            <a:r>
              <a:t>Conditioning</a:t>
            </a:r>
          </a:p>
        </p:txBody>
      </p:sp>
      <p:sp>
        <p:nvSpPr>
          <p:cNvPr id="175" name="Shape 175"/>
          <p:cNvSpPr/>
          <p:nvPr/>
        </p:nvSpPr>
        <p:spPr>
          <a:xfrm>
            <a:off x="8250924" y="354806"/>
            <a:ext cx="2705710"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Operant</a:t>
            </a:r>
          </a:p>
          <a:p>
            <a:r>
              <a:t>Conditioning</a:t>
            </a:r>
          </a:p>
        </p:txBody>
      </p:sp>
      <p:pic>
        <p:nvPicPr>
          <p:cNvPr id="176" name="pasted-image.tiff"/>
          <p:cNvPicPr>
            <a:picLocks noChangeAspect="1"/>
          </p:cNvPicPr>
          <p:nvPr/>
        </p:nvPicPr>
        <p:blipFill>
          <a:blip r:embed="rId5">
            <a:extLst/>
          </a:blip>
          <a:stretch>
            <a:fillRect/>
          </a:stretch>
        </p:blipFill>
        <p:spPr>
          <a:xfrm>
            <a:off x="525702" y="4877009"/>
            <a:ext cx="4014599" cy="3006785"/>
          </a:xfrm>
          <a:prstGeom prst="rect">
            <a:avLst/>
          </a:prstGeom>
          <a:ln w="12700">
            <a:miter lim="400000"/>
          </a:ln>
        </p:spPr>
      </p:pic>
      <p:grpSp>
        <p:nvGrpSpPr>
          <p:cNvPr id="180" name="Group 180"/>
          <p:cNvGrpSpPr/>
          <p:nvPr/>
        </p:nvGrpSpPr>
        <p:grpSpPr>
          <a:xfrm>
            <a:off x="4552856" y="3272727"/>
            <a:ext cx="1683241" cy="1883474"/>
            <a:chOff x="0" y="0"/>
            <a:chExt cx="1683240" cy="1883472"/>
          </a:xfrm>
        </p:grpSpPr>
        <p:sp>
          <p:nvSpPr>
            <p:cNvPr id="177" name="Shape 177"/>
            <p:cNvSpPr/>
            <p:nvPr/>
          </p:nvSpPr>
          <p:spPr>
            <a:xfrm>
              <a:off x="351328" y="654498"/>
              <a:ext cx="1331913"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500"/>
              </a:lvl1pPr>
            </a:lstStyle>
            <a:p>
              <a:r>
                <a:t>Reflexes</a:t>
              </a:r>
            </a:p>
          </p:txBody>
        </p:sp>
        <p:sp>
          <p:nvSpPr>
            <p:cNvPr id="178" name="Shape 178"/>
            <p:cNvSpPr/>
            <p:nvPr/>
          </p:nvSpPr>
          <p:spPr>
            <a:xfrm>
              <a:off x="-1" y="0"/>
              <a:ext cx="476345" cy="740473"/>
            </a:xfrm>
            <a:prstGeom prst="line">
              <a:avLst/>
            </a:prstGeom>
            <a:noFill/>
            <a:ln w="25400" cap="flat">
              <a:solidFill>
                <a:srgbClr val="FFFFFF"/>
              </a:solidFill>
              <a:prstDash val="solid"/>
              <a:miter lim="400000"/>
              <a:tailEnd type="triangle" w="med" len="med"/>
            </a:ln>
            <a:effectLst/>
          </p:spPr>
          <p:txBody>
            <a:bodyPr wrap="square" lIns="50800" tIns="50800" rIns="50800" bIns="50800" numCol="1" anchor="ctr">
              <a:noAutofit/>
            </a:bodyPr>
            <a:lstStyle/>
            <a:p>
              <a:pPr>
                <a:defRPr sz="2600"/>
              </a:pPr>
              <a:endParaRPr/>
            </a:p>
          </p:txBody>
        </p:sp>
        <p:sp>
          <p:nvSpPr>
            <p:cNvPr id="179" name="Shape 179"/>
            <p:cNvSpPr/>
            <p:nvPr/>
          </p:nvSpPr>
          <p:spPr>
            <a:xfrm flipH="1">
              <a:off x="40119" y="1143000"/>
              <a:ext cx="476345" cy="740473"/>
            </a:xfrm>
            <a:prstGeom prst="line">
              <a:avLst/>
            </a:prstGeom>
            <a:noFill/>
            <a:ln w="25400" cap="flat">
              <a:solidFill>
                <a:srgbClr val="FFFFFF"/>
              </a:solidFill>
              <a:prstDash val="solid"/>
              <a:miter lim="400000"/>
              <a:tailEnd type="triangle" w="med" len="med"/>
            </a:ln>
            <a:effectLst/>
          </p:spPr>
          <p:txBody>
            <a:bodyPr wrap="square" lIns="50800" tIns="50800" rIns="50800" bIns="50800" numCol="1" anchor="ctr">
              <a:noAutofit/>
            </a:bodyPr>
            <a:lstStyle/>
            <a:p>
              <a:pPr>
                <a:defRPr sz="2600"/>
              </a:pPr>
              <a:endParaRPr/>
            </a:p>
          </p:txBody>
        </p:sp>
      </p:grpSp>
      <p:grpSp>
        <p:nvGrpSpPr>
          <p:cNvPr id="184" name="Group 184"/>
          <p:cNvGrpSpPr/>
          <p:nvPr/>
        </p:nvGrpSpPr>
        <p:grpSpPr>
          <a:xfrm>
            <a:off x="6650051" y="3272727"/>
            <a:ext cx="1766774" cy="1883474"/>
            <a:chOff x="0" y="0"/>
            <a:chExt cx="1766773" cy="1883472"/>
          </a:xfrm>
        </p:grpSpPr>
        <p:sp>
          <p:nvSpPr>
            <p:cNvPr id="181" name="Shape 181"/>
            <p:cNvSpPr/>
            <p:nvPr/>
          </p:nvSpPr>
          <p:spPr>
            <a:xfrm>
              <a:off x="-1" y="654498"/>
              <a:ext cx="1425894"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500"/>
              </a:lvl1pPr>
            </a:lstStyle>
            <a:p>
              <a:r>
                <a:t>Voluntary</a:t>
              </a:r>
            </a:p>
          </p:txBody>
        </p:sp>
        <p:sp>
          <p:nvSpPr>
            <p:cNvPr id="182" name="Shape 182"/>
            <p:cNvSpPr/>
            <p:nvPr/>
          </p:nvSpPr>
          <p:spPr>
            <a:xfrm flipH="1">
              <a:off x="1279748" y="0"/>
              <a:ext cx="476345" cy="740473"/>
            </a:xfrm>
            <a:prstGeom prst="line">
              <a:avLst/>
            </a:prstGeom>
            <a:noFill/>
            <a:ln w="25400" cap="flat">
              <a:solidFill>
                <a:srgbClr val="FFFFFF"/>
              </a:solidFill>
              <a:prstDash val="solid"/>
              <a:miter lim="400000"/>
              <a:tailEnd type="triangle" w="med" len="med"/>
            </a:ln>
            <a:effectLst/>
          </p:spPr>
          <p:txBody>
            <a:bodyPr wrap="square" lIns="50800" tIns="50800" rIns="50800" bIns="50800" numCol="1" anchor="ctr">
              <a:noAutofit/>
            </a:bodyPr>
            <a:lstStyle/>
            <a:p>
              <a:pPr>
                <a:defRPr sz="2600"/>
              </a:pPr>
              <a:endParaRPr/>
            </a:p>
          </p:txBody>
        </p:sp>
        <p:sp>
          <p:nvSpPr>
            <p:cNvPr id="183" name="Shape 183"/>
            <p:cNvSpPr/>
            <p:nvPr/>
          </p:nvSpPr>
          <p:spPr>
            <a:xfrm>
              <a:off x="1290429" y="1143000"/>
              <a:ext cx="476345" cy="740473"/>
            </a:xfrm>
            <a:prstGeom prst="line">
              <a:avLst/>
            </a:prstGeom>
            <a:noFill/>
            <a:ln w="25400" cap="flat">
              <a:solidFill>
                <a:srgbClr val="FFFFFF"/>
              </a:solidFill>
              <a:prstDash val="solid"/>
              <a:miter lim="400000"/>
              <a:tailEnd type="triangle" w="med" len="med"/>
            </a:ln>
            <a:effectLst/>
          </p:spPr>
          <p:txBody>
            <a:bodyPr wrap="square" lIns="50800" tIns="50800" rIns="50800" bIns="50800" numCol="1" anchor="ctr">
              <a:noAutofit/>
            </a:bodyPr>
            <a:lstStyle/>
            <a:p>
              <a:pPr>
                <a:defRPr sz="2600"/>
              </a:pPr>
              <a:endParaRPr/>
            </a:p>
          </p:txBody>
        </p:sp>
      </p:grpSp>
      <p:grpSp>
        <p:nvGrpSpPr>
          <p:cNvPr id="187" name="Group 187">
            <a:hlinkClick r:id="rId6" action="ppaction://hlinksldjump"/>
          </p:cNvPr>
          <p:cNvGrpSpPr/>
          <p:nvPr/>
        </p:nvGrpSpPr>
        <p:grpSpPr>
          <a:xfrm>
            <a:off x="8453361" y="4688787"/>
            <a:ext cx="3896193" cy="1576368"/>
            <a:chOff x="0" y="0"/>
            <a:chExt cx="3896192" cy="1576367"/>
          </a:xfrm>
        </p:grpSpPr>
        <p:pic>
          <p:nvPicPr>
            <p:cNvPr id="185" name="pasted-image.tiff"/>
            <p:cNvPicPr>
              <a:picLocks noChangeAspect="1"/>
            </p:cNvPicPr>
            <p:nvPr/>
          </p:nvPicPr>
          <p:blipFill>
            <a:blip r:embed="rId7">
              <a:extLst/>
            </a:blip>
            <a:stretch>
              <a:fillRect/>
            </a:stretch>
          </p:blipFill>
          <p:spPr>
            <a:xfrm>
              <a:off x="0" y="0"/>
              <a:ext cx="2570554" cy="1576368"/>
            </a:xfrm>
            <a:prstGeom prst="rect">
              <a:avLst/>
            </a:prstGeom>
            <a:ln w="12700" cap="flat">
              <a:noFill/>
              <a:miter lim="400000"/>
            </a:ln>
            <a:effectLst/>
          </p:spPr>
        </p:pic>
        <p:sp>
          <p:nvSpPr>
            <p:cNvPr id="186" name="Shape 186"/>
            <p:cNvSpPr/>
            <p:nvPr/>
          </p:nvSpPr>
          <p:spPr>
            <a:xfrm>
              <a:off x="2643872" y="584305"/>
              <a:ext cx="1252321" cy="40775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000"/>
              </a:lvl1pPr>
            </a:lstStyle>
            <a:p>
              <a:r>
                <a:t>Thorndike</a:t>
              </a:r>
            </a:p>
          </p:txBody>
        </p:sp>
      </p:grpSp>
      <p:sp>
        <p:nvSpPr>
          <p:cNvPr id="188" name="Shape 188"/>
          <p:cNvSpPr/>
          <p:nvPr/>
        </p:nvSpPr>
        <p:spPr>
          <a:xfrm>
            <a:off x="5087620" y="5273771"/>
            <a:ext cx="2829561"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vl1pPr>
          </a:lstStyle>
          <a:p>
            <a:r>
              <a:t>Control the Environment</a:t>
            </a:r>
          </a:p>
        </p:txBody>
      </p:sp>
      <p:sp>
        <p:nvSpPr>
          <p:cNvPr id="189" name="Shape 189"/>
          <p:cNvSpPr/>
          <p:nvPr/>
        </p:nvSpPr>
        <p:spPr>
          <a:xfrm>
            <a:off x="4633341" y="6570228"/>
            <a:ext cx="3738119"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vl1pPr>
          </a:lstStyle>
          <a:p>
            <a:r>
              <a:t>to examine effects on behaviour</a:t>
            </a:r>
          </a:p>
        </p:txBody>
      </p:sp>
      <p:grpSp>
        <p:nvGrpSpPr>
          <p:cNvPr id="193" name="Group 193"/>
          <p:cNvGrpSpPr/>
          <p:nvPr/>
        </p:nvGrpSpPr>
        <p:grpSpPr>
          <a:xfrm>
            <a:off x="5365115" y="5617199"/>
            <a:ext cx="2274571" cy="1079501"/>
            <a:chOff x="0" y="0"/>
            <a:chExt cx="2274570" cy="1079499"/>
          </a:xfrm>
        </p:grpSpPr>
        <p:sp>
          <p:nvSpPr>
            <p:cNvPr id="190" name="Shape 190"/>
            <p:cNvSpPr/>
            <p:nvPr/>
          </p:nvSpPr>
          <p:spPr>
            <a:xfrm>
              <a:off x="0" y="304800"/>
              <a:ext cx="2274571"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000">
                  <a:solidFill>
                    <a:srgbClr val="00F919"/>
                  </a:solidFill>
                </a:defRPr>
              </a:lvl1pPr>
            </a:lstStyle>
            <a:p>
              <a:r>
                <a:t>Functional Relation</a:t>
              </a:r>
            </a:p>
          </p:txBody>
        </p:sp>
        <p:sp>
          <p:nvSpPr>
            <p:cNvPr id="191" name="Shape 191"/>
            <p:cNvSpPr/>
            <p:nvPr/>
          </p:nvSpPr>
          <p:spPr>
            <a:xfrm>
              <a:off x="1137285" y="673100"/>
              <a:ext cx="1" cy="406400"/>
            </a:xfrm>
            <a:prstGeom prst="line">
              <a:avLst/>
            </a:prstGeom>
            <a:noFill/>
            <a:ln w="25400" cap="flat">
              <a:solidFill>
                <a:srgbClr val="00F919"/>
              </a:solidFill>
              <a:prstDash val="solid"/>
              <a:miter lim="400000"/>
              <a:tailEnd type="triangle" w="med" len="med"/>
            </a:ln>
            <a:effectLst/>
          </p:spPr>
          <p:txBody>
            <a:bodyPr wrap="square" lIns="50800" tIns="50800" rIns="50800" bIns="50800" numCol="1" anchor="ctr">
              <a:noAutofit/>
            </a:bodyPr>
            <a:lstStyle/>
            <a:p>
              <a:pPr>
                <a:defRPr sz="2600"/>
              </a:pPr>
              <a:endParaRPr/>
            </a:p>
          </p:txBody>
        </p:sp>
        <p:sp>
          <p:nvSpPr>
            <p:cNvPr id="192" name="Shape 192"/>
            <p:cNvSpPr/>
            <p:nvPr/>
          </p:nvSpPr>
          <p:spPr>
            <a:xfrm flipV="1">
              <a:off x="1137285" y="-1"/>
              <a:ext cx="1" cy="406401"/>
            </a:xfrm>
            <a:prstGeom prst="line">
              <a:avLst/>
            </a:prstGeom>
            <a:noFill/>
            <a:ln w="25400" cap="flat">
              <a:solidFill>
                <a:srgbClr val="00F919"/>
              </a:solidFill>
              <a:prstDash val="solid"/>
              <a:miter lim="400000"/>
              <a:tailEnd type="triangle" w="med" len="med"/>
            </a:ln>
            <a:effectLst/>
          </p:spPr>
          <p:txBody>
            <a:bodyPr wrap="square" lIns="50800" tIns="50800" rIns="50800" bIns="50800" numCol="1" anchor="ctr">
              <a:noAutofit/>
            </a:bodyPr>
            <a:lstStyle/>
            <a:p>
              <a:pPr>
                <a:defRPr sz="2600"/>
              </a:pPr>
              <a:endParaRPr/>
            </a:p>
          </p:txBody>
        </p:sp>
      </p:grpSp>
      <p:sp>
        <p:nvSpPr>
          <p:cNvPr id="194" name="Shape 194"/>
          <p:cNvSpPr/>
          <p:nvPr/>
        </p:nvSpPr>
        <p:spPr>
          <a:xfrm>
            <a:off x="5178234" y="952499"/>
            <a:ext cx="2648332"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700">
                <a:solidFill>
                  <a:srgbClr val="FAC220"/>
                </a:solidFill>
              </a:defRPr>
            </a:lvl1pPr>
          </a:lstStyle>
          <a:p>
            <a:r>
              <a:t>Animal Kingdom</a:t>
            </a:r>
          </a:p>
        </p:txBody>
      </p:sp>
      <p:pic>
        <p:nvPicPr>
          <p:cNvPr id="195" name="pasted-image.tiff">
            <a:hlinkClick r:id="rId8" action="ppaction://hlinksldjump"/>
          </p:cNvPr>
          <p:cNvPicPr>
            <a:picLocks noChangeAspect="1"/>
          </p:cNvPicPr>
          <p:nvPr/>
        </p:nvPicPr>
        <p:blipFill>
          <a:blip r:embed="rId9">
            <a:extLst/>
          </a:blip>
          <a:stretch>
            <a:fillRect/>
          </a:stretch>
        </p:blipFill>
        <p:spPr>
          <a:xfrm>
            <a:off x="8460044" y="6375400"/>
            <a:ext cx="2227761" cy="3318365"/>
          </a:xfrm>
          <a:prstGeom prst="rect">
            <a:avLst/>
          </a:prstGeom>
          <a:ln w="12700">
            <a:miter lim="400000"/>
          </a:ln>
        </p:spPr>
      </p:pic>
      <p:pic>
        <p:nvPicPr>
          <p:cNvPr id="196" name="pasted-image.tiff">
            <a:hlinkClick r:id="rId10" action="ppaction://hlinksldjump"/>
          </p:cNvPr>
          <p:cNvPicPr>
            <a:picLocks noChangeAspect="1"/>
          </p:cNvPicPr>
          <p:nvPr/>
        </p:nvPicPr>
        <p:blipFill>
          <a:blip r:embed="rId11">
            <a:extLst/>
          </a:blip>
          <a:stretch>
            <a:fillRect/>
          </a:stretch>
        </p:blipFill>
        <p:spPr>
          <a:xfrm>
            <a:off x="10952728" y="7390686"/>
            <a:ext cx="1221875" cy="816652"/>
          </a:xfrm>
          <a:prstGeom prst="rect">
            <a:avLst/>
          </a:prstGeom>
          <a:ln w="12700">
            <a:miter lim="400000"/>
          </a:ln>
        </p:spPr>
      </p:pic>
      <p:sp>
        <p:nvSpPr>
          <p:cNvPr id="197" name="Shape 197"/>
          <p:cNvSpPr>
            <a:spLocks noGrp="1"/>
          </p:cNvSpPr>
          <p:nvPr>
            <p:ph type="ctrTitle"/>
          </p:nvPr>
        </p:nvSpPr>
        <p:spPr>
          <a:xfrm>
            <a:off x="4904060" y="-148928"/>
            <a:ext cx="3196680" cy="1279228"/>
          </a:xfrm>
          <a:prstGeom prst="rect">
            <a:avLst/>
          </a:prstGeom>
        </p:spPr>
        <p:txBody>
          <a:bodyPr/>
          <a:lstStyle>
            <a:lvl1pPr defTabSz="560831">
              <a:defRPr sz="7679"/>
            </a:lvl1pPr>
          </a:lstStyle>
          <a:p>
            <a:r>
              <a:t>Intro</a:t>
            </a:r>
          </a:p>
        </p:txBody>
      </p:sp>
      <p:sp>
        <p:nvSpPr>
          <p:cNvPr id="198" name="Shape 198">
            <a:hlinkClick r:id="rId12" action="ppaction://hlinksldjump"/>
          </p:cNvPr>
          <p:cNvSpPr/>
          <p:nvPr/>
        </p:nvSpPr>
        <p:spPr>
          <a:xfrm>
            <a:off x="11106818" y="2723356"/>
            <a:ext cx="105430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ABC</a:t>
            </a:r>
          </a:p>
        </p:txBody>
      </p:sp>
      <p:pic>
        <p:nvPicPr>
          <p:cNvPr id="199" name="pasted-image.tiff">
            <a:hlinkClick r:id="rId13" action="ppaction://hlinksldjump"/>
          </p:cNvPr>
          <p:cNvPicPr>
            <a:picLocks noChangeAspect="1"/>
          </p:cNvPicPr>
          <p:nvPr/>
        </p:nvPicPr>
        <p:blipFill>
          <a:blip r:embed="rId14">
            <a:extLst/>
          </a:blip>
          <a:stretch>
            <a:fillRect/>
          </a:stretch>
        </p:blipFill>
        <p:spPr>
          <a:xfrm>
            <a:off x="10990686" y="8791804"/>
            <a:ext cx="1286568" cy="816652"/>
          </a:xfrm>
          <a:prstGeom prst="rect">
            <a:avLst/>
          </a:prstGeom>
          <a:ln w="12700">
            <a:miter lim="400000"/>
          </a:ln>
        </p:spPr>
      </p:pic>
      <p:pic>
        <p:nvPicPr>
          <p:cNvPr id="200" name="pasted-image.tiff">
            <a:hlinkClick r:id="rId15" action="ppaction://hlinksldjump"/>
          </p:cNvPr>
          <p:cNvPicPr>
            <a:picLocks noChangeAspect="1"/>
          </p:cNvPicPr>
          <p:nvPr/>
        </p:nvPicPr>
        <p:blipFill>
          <a:blip r:embed="rId16">
            <a:extLst/>
          </a:blip>
          <a:stretch>
            <a:fillRect/>
          </a:stretch>
        </p:blipFill>
        <p:spPr>
          <a:xfrm>
            <a:off x="6439306" y="7494832"/>
            <a:ext cx="1919112" cy="1079501"/>
          </a:xfrm>
          <a:prstGeom prst="rect">
            <a:avLst/>
          </a:prstGeom>
          <a:ln w="12700">
            <a:miter lim="400000"/>
          </a:ln>
        </p:spPr>
      </p:pic>
      <p:pic>
        <p:nvPicPr>
          <p:cNvPr id="201" name="pasted-image.tiff">
            <a:hlinkClick r:id="rId17" action="ppaction://hlinksldjump"/>
          </p:cNvPr>
          <p:cNvPicPr>
            <a:picLocks noChangeAspect="1"/>
          </p:cNvPicPr>
          <p:nvPr/>
        </p:nvPicPr>
        <p:blipFill>
          <a:blip r:embed="rId18">
            <a:extLst/>
          </a:blip>
          <a:stretch>
            <a:fillRect/>
          </a:stretch>
        </p:blipFill>
        <p:spPr>
          <a:xfrm>
            <a:off x="4654615" y="7068799"/>
            <a:ext cx="1683242" cy="2527390"/>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a:spLocks noGrp="1"/>
          </p:cNvSpPr>
          <p:nvPr>
            <p:ph type="ctrTitle"/>
          </p:nvPr>
        </p:nvSpPr>
        <p:spPr>
          <a:xfrm>
            <a:off x="4904060" y="-148928"/>
            <a:ext cx="3196680" cy="1279228"/>
          </a:xfrm>
          <a:prstGeom prst="rect">
            <a:avLst/>
          </a:prstGeom>
        </p:spPr>
        <p:txBody>
          <a:bodyPr/>
          <a:lstStyle>
            <a:lvl1pPr defTabSz="560831">
              <a:defRPr sz="7679"/>
            </a:lvl1pPr>
          </a:lstStyle>
          <a:p>
            <a:r>
              <a:t>Intro</a:t>
            </a:r>
          </a:p>
        </p:txBody>
      </p:sp>
      <p:sp>
        <p:nvSpPr>
          <p:cNvPr id="205" name="Shape 205"/>
          <p:cNvSpPr/>
          <p:nvPr/>
        </p:nvSpPr>
        <p:spPr>
          <a:xfrm>
            <a:off x="5178234" y="952499"/>
            <a:ext cx="2648332"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700">
                <a:solidFill>
                  <a:srgbClr val="FAC220"/>
                </a:solidFill>
              </a:defRPr>
            </a:lvl1pPr>
          </a:lstStyle>
          <a:p>
            <a:r>
              <a:t>Animal Kingdom</a:t>
            </a:r>
          </a:p>
        </p:txBody>
      </p:sp>
      <p:sp>
        <p:nvSpPr>
          <p:cNvPr id="206" name="Shape 206"/>
          <p:cNvSpPr/>
          <p:nvPr/>
        </p:nvSpPr>
        <p:spPr>
          <a:xfrm>
            <a:off x="8250924" y="354806"/>
            <a:ext cx="2705710"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Operant</a:t>
            </a:r>
          </a:p>
          <a:p>
            <a:r>
              <a:t>Conditioning</a:t>
            </a:r>
          </a:p>
        </p:txBody>
      </p:sp>
      <p:sp>
        <p:nvSpPr>
          <p:cNvPr id="207" name="Shape 207">
            <a:hlinkClick r:id="rId2" action="ppaction://hlinksldjump"/>
          </p:cNvPr>
          <p:cNvSpPr/>
          <p:nvPr/>
        </p:nvSpPr>
        <p:spPr>
          <a:xfrm>
            <a:off x="5900928" y="7770367"/>
            <a:ext cx="1202945" cy="9753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0800" y="0"/>
                </a:lnTo>
                <a:close/>
              </a:path>
            </a:pathLst>
          </a:custGeom>
          <a:gradFill>
            <a:gsLst>
              <a:gs pos="0">
                <a:srgbClr val="FFFFFF">
                  <a:alpha val="50000"/>
                </a:srgbClr>
              </a:gs>
              <a:gs pos="100000">
                <a:srgbClr val="58596B"/>
              </a:gs>
            </a:gsLst>
            <a:lin ang="5400000"/>
          </a:gradFill>
          <a:ln w="25400">
            <a:solidFill>
              <a:srgbClr val="515151"/>
            </a:solidFill>
            <a:miter lim="400000"/>
          </a:ln>
          <a:effectLst>
            <a:outerShdw blurRad="12700" dist="12700" dir="6420000" rotWithShape="0">
              <a:srgbClr val="424242"/>
            </a:outerShdw>
          </a:effectLst>
        </p:spPr>
        <p:txBody>
          <a:bodyPr lIns="48767" tIns="48767" rIns="48767" bIns="48767" anchor="ctr"/>
          <a:lstStyle/>
          <a:p>
            <a:pPr defTabSz="585216">
              <a:defRPr sz="3800">
                <a:solidFill>
                  <a:srgbClr val="F3F1D8"/>
                </a:solidFill>
                <a:effectLst>
                  <a:outerShdw blurRad="25400" dist="12700" dir="16200000" rotWithShape="0">
                    <a:srgbClr val="000000">
                      <a:alpha val="50000"/>
                    </a:srgbClr>
                  </a:outerShdw>
                </a:effectLst>
                <a:latin typeface="Palatino"/>
                <a:ea typeface="Palatino"/>
                <a:cs typeface="Palatino"/>
                <a:sym typeface="Palatino"/>
              </a:defRPr>
            </a:pPr>
            <a:endParaRPr/>
          </a:p>
        </p:txBody>
      </p:sp>
      <p:sp>
        <p:nvSpPr>
          <p:cNvPr id="2" name="TextBox 1"/>
          <p:cNvSpPr txBox="1"/>
          <p:nvPr/>
        </p:nvSpPr>
        <p:spPr>
          <a:xfrm>
            <a:off x="1066414" y="3943211"/>
            <a:ext cx="10538141"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dirty="0">
                <a:hlinkClick r:id="rId3"/>
              </a:rPr>
              <a:t>https://</a:t>
            </a:r>
            <a:r>
              <a:rPr lang="en-US" dirty="0" smtClean="0">
                <a:hlinkClick r:id="rId3"/>
              </a:rPr>
              <a:t>www.youtube.com/watch?v=hR675X49GLU</a:t>
            </a:r>
            <a:endParaRPr lang="en-US" dirty="0" smtClean="0"/>
          </a:p>
          <a:p>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Tree>
  </p:cSld>
  <p:clrMapOvr>
    <a:masterClrMapping/>
  </p:clrMapOvr>
  <p:transition spd="slow"/>
  <p:timing>
    <p:tnLst>
      <p:par>
        <p:cTn id="1" dur="indefinite" restart="never" fill="hold"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pasted-image.tiff"/>
          <p:cNvPicPr>
            <a:picLocks noChangeAspect="1"/>
          </p:cNvPicPr>
          <p:nvPr/>
        </p:nvPicPr>
        <p:blipFill>
          <a:blip r:embed="rId2">
            <a:extLst/>
          </a:blip>
          <a:stretch>
            <a:fillRect/>
          </a:stretch>
        </p:blipFill>
        <p:spPr>
          <a:xfrm>
            <a:off x="4158228" y="3092450"/>
            <a:ext cx="4688344" cy="3133496"/>
          </a:xfrm>
          <a:prstGeom prst="rect">
            <a:avLst/>
          </a:prstGeom>
          <a:ln w="12700">
            <a:miter lim="400000"/>
          </a:ln>
        </p:spPr>
      </p:pic>
      <p:sp>
        <p:nvSpPr>
          <p:cNvPr id="210" name="Shape 210"/>
          <p:cNvSpPr/>
          <p:nvPr/>
        </p:nvSpPr>
        <p:spPr>
          <a:xfrm>
            <a:off x="373047" y="538612"/>
            <a:ext cx="12107482" cy="8412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defRPr sz="6000" b="1">
                <a:latin typeface="Helvetica"/>
                <a:ea typeface="Helvetica"/>
                <a:cs typeface="Helvetica"/>
                <a:sym typeface="Helvetica"/>
              </a:defRPr>
            </a:pPr>
            <a:r>
              <a:rPr sz="2400"/>
              <a:t>Positive Reinforcement Helps Surgeons Learn</a:t>
            </a:r>
          </a:p>
          <a:p>
            <a:pPr defTabSz="457200">
              <a:defRPr sz="2400">
                <a:latin typeface="Helvetica"/>
                <a:ea typeface="Helvetica"/>
                <a:cs typeface="Helvetica"/>
                <a:sym typeface="Helvetica"/>
              </a:defRPr>
            </a:pPr>
            <a:r>
              <a:rPr sz="2400" dirty="0"/>
              <a:t>Teaching physicians implement dog-training techniques to impart complex surgical skills</a:t>
            </a:r>
          </a:p>
        </p:txBody>
      </p:sp>
      <p:sp>
        <p:nvSpPr>
          <p:cNvPr id="211" name="Shape 211"/>
          <p:cNvSpPr/>
          <p:nvPr/>
        </p:nvSpPr>
        <p:spPr>
          <a:xfrm>
            <a:off x="665372" y="6276745"/>
            <a:ext cx="11254957" cy="35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700"/>
            </a:lvl1pPr>
          </a:lstStyle>
          <a:p>
            <a:r>
              <a:t>http://www.scientificamerican.com/article/positive-reinforcement-helps-surgeons-learn/?wt.mc=SA_Facebook-Share</a:t>
            </a:r>
          </a:p>
        </p:txBody>
      </p:sp>
      <p:sp>
        <p:nvSpPr>
          <p:cNvPr id="212" name="Shape 212"/>
          <p:cNvSpPr/>
          <p:nvPr/>
        </p:nvSpPr>
        <p:spPr>
          <a:xfrm>
            <a:off x="524271" y="6976039"/>
            <a:ext cx="11956258" cy="22277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1800">
                <a:solidFill>
                  <a:srgbClr val="FFBB44"/>
                </a:solidFill>
                <a:latin typeface="Arial"/>
                <a:ea typeface="Arial"/>
                <a:cs typeface="Arial"/>
                <a:sym typeface="Arial"/>
              </a:defRPr>
            </a:lvl1pPr>
          </a:lstStyle>
          <a:p>
            <a:r>
              <a:t>When the American Board of Orthopedic Surgeons challenged residency directors a few years ago to come up with teaching tools to help new doctors quickly gain skill at basic surgical techniques—tying knots, positioning surgical instruments, and handling power tools—Levy teamed up with animal trainer Karen Pryor, one of the founders of the clicker training movement to come up with a teaching program he could implement with his residents. He broke down basic procedures, like drilling into bone, into simple steps: how to grip a drill, how to position it at the correct angle over a practice PVC pipe, and how to stabilize the drill tip. When a young doctor performed a movement correctly, the instructor noted the achievement with an event marker—a click, the flick of a flashlight, or simply the word “good” spoken in a neutral tone.</a:t>
            </a:r>
          </a:p>
        </p:txBody>
      </p:sp>
      <p:sp>
        <p:nvSpPr>
          <p:cNvPr id="213" name="Shape 213">
            <a:hlinkClick r:id="rId3" action="ppaction://hlinksldjump"/>
          </p:cNvPr>
          <p:cNvSpPr/>
          <p:nvPr/>
        </p:nvSpPr>
        <p:spPr>
          <a:xfrm>
            <a:off x="10015728" y="3910565"/>
            <a:ext cx="1202945" cy="9753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0800" y="0"/>
                </a:lnTo>
                <a:close/>
              </a:path>
            </a:pathLst>
          </a:custGeom>
          <a:gradFill>
            <a:gsLst>
              <a:gs pos="0">
                <a:srgbClr val="FFFFFF">
                  <a:alpha val="50000"/>
                </a:srgbClr>
              </a:gs>
              <a:gs pos="100000">
                <a:srgbClr val="58596B"/>
              </a:gs>
            </a:gsLst>
            <a:lin ang="5400000"/>
          </a:gradFill>
          <a:ln w="25400">
            <a:solidFill>
              <a:srgbClr val="515151"/>
            </a:solidFill>
            <a:miter lim="400000"/>
          </a:ln>
          <a:effectLst>
            <a:outerShdw blurRad="12700" dist="12700" dir="6420000" rotWithShape="0">
              <a:srgbClr val="424242"/>
            </a:outerShdw>
          </a:effectLst>
        </p:spPr>
        <p:txBody>
          <a:bodyPr lIns="48767" tIns="48767" rIns="48767" bIns="48767" anchor="ctr"/>
          <a:lstStyle/>
          <a:p>
            <a:pPr defTabSz="585216">
              <a:defRPr sz="3800">
                <a:solidFill>
                  <a:srgbClr val="F3F1D8"/>
                </a:solidFill>
                <a:effectLst>
                  <a:outerShdw blurRad="25400" dist="12700" dir="16200000" rotWithShape="0">
                    <a:srgbClr val="000000">
                      <a:alpha val="50000"/>
                    </a:srgbClr>
                  </a:outerShdw>
                </a:effectLst>
                <a:latin typeface="Palatino"/>
                <a:ea typeface="Palatino"/>
                <a:cs typeface="Palatino"/>
                <a:sym typeface="Palatino"/>
              </a:defRPr>
            </a:pPr>
            <a:endParaRPr/>
          </a:p>
        </p:txBody>
      </p:sp>
      <p:pic>
        <p:nvPicPr>
          <p:cNvPr id="214" name="pasted-image.png">
            <a:hlinkClick r:id="rId4"/>
          </p:cNvPr>
          <p:cNvPicPr>
            <a:picLocks noChangeAspect="1"/>
          </p:cNvPicPr>
          <p:nvPr/>
        </p:nvPicPr>
        <p:blipFill>
          <a:blip r:embed="rId5">
            <a:extLst/>
          </a:blip>
          <a:stretch>
            <a:fillRect/>
          </a:stretch>
        </p:blipFill>
        <p:spPr>
          <a:xfrm>
            <a:off x="1071115" y="3321050"/>
            <a:ext cx="1940710" cy="1155184"/>
          </a:xfrm>
          <a:prstGeom prst="rect">
            <a:avLst/>
          </a:prstGeom>
          <a:ln w="12700">
            <a:miter lim="400000"/>
          </a:ln>
        </p:spPr>
      </p:pic>
      <p:pic>
        <p:nvPicPr>
          <p:cNvPr id="215" name="pasted-image.png">
            <a:hlinkClick r:id="rId6"/>
          </p:cNvPr>
          <p:cNvPicPr>
            <a:picLocks noChangeAspect="1"/>
          </p:cNvPicPr>
          <p:nvPr/>
        </p:nvPicPr>
        <p:blipFill>
          <a:blip r:embed="rId7">
            <a:extLst/>
          </a:blip>
          <a:stretch>
            <a:fillRect/>
          </a:stretch>
        </p:blipFill>
        <p:spPr>
          <a:xfrm>
            <a:off x="651228" y="4962279"/>
            <a:ext cx="2780484" cy="970773"/>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a:hlinkClick r:id="rId2" action="ppaction://hlinksldjump"/>
          </p:cNvPr>
          <p:cNvSpPr/>
          <p:nvPr/>
        </p:nvSpPr>
        <p:spPr>
          <a:xfrm>
            <a:off x="5900928" y="7770367"/>
            <a:ext cx="1202945" cy="9753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0800" y="0"/>
                </a:lnTo>
                <a:close/>
              </a:path>
            </a:pathLst>
          </a:custGeom>
          <a:gradFill>
            <a:gsLst>
              <a:gs pos="0">
                <a:srgbClr val="FFFFFF">
                  <a:alpha val="50000"/>
                </a:srgbClr>
              </a:gs>
              <a:gs pos="100000">
                <a:srgbClr val="58596B"/>
              </a:gs>
            </a:gsLst>
            <a:lin ang="5400000"/>
          </a:gradFill>
          <a:ln w="25400">
            <a:solidFill>
              <a:srgbClr val="515151"/>
            </a:solidFill>
            <a:miter lim="400000"/>
          </a:ln>
          <a:effectLst>
            <a:outerShdw blurRad="12700" dist="12700" dir="6420000" rotWithShape="0">
              <a:srgbClr val="424242"/>
            </a:outerShdw>
          </a:effectLst>
        </p:spPr>
        <p:txBody>
          <a:bodyPr lIns="48767" tIns="48767" rIns="48767" bIns="48767" anchor="ctr"/>
          <a:lstStyle/>
          <a:p>
            <a:pPr defTabSz="585216">
              <a:defRPr sz="3800">
                <a:solidFill>
                  <a:srgbClr val="F3F1D8"/>
                </a:solidFill>
                <a:effectLst>
                  <a:outerShdw blurRad="25400" dist="12700" dir="16200000" rotWithShape="0">
                    <a:srgbClr val="000000">
                      <a:alpha val="50000"/>
                    </a:srgbClr>
                  </a:outerShdw>
                </a:effectLst>
                <a:latin typeface="Palatino"/>
                <a:ea typeface="Palatino"/>
                <a:cs typeface="Palatino"/>
                <a:sym typeface="Palatino"/>
              </a:defRPr>
            </a:pPr>
            <a:endParaRPr/>
          </a:p>
        </p:txBody>
      </p:sp>
      <p:sp>
        <p:nvSpPr>
          <p:cNvPr id="219" name="Shape 219"/>
          <p:cNvSpPr/>
          <p:nvPr/>
        </p:nvSpPr>
        <p:spPr>
          <a:xfrm>
            <a:off x="5189474" y="2051367"/>
            <a:ext cx="2634008" cy="839090"/>
          </a:xfrm>
          <a:prstGeom prst="rect">
            <a:avLst/>
          </a:prstGeom>
          <a:ln w="12700">
            <a:miter lim="400000"/>
          </a:ln>
          <a:effectLst>
            <a:outerShdw blurRad="12700" dist="12700" dir="5400000" rotWithShape="0">
              <a:srgbClr val="424242"/>
            </a:outerShdw>
          </a:effectLst>
          <a:extLst>
            <a:ext uri="{C572A759-6A51-4108-AA02-DFA0A04FC94B}">
              <ma14:wrappingTextBoxFlag xmlns:ma14="http://schemas.microsoft.com/office/mac/drawingml/2011/main" val="1"/>
            </a:ext>
          </a:extLst>
        </p:spPr>
        <p:txBody>
          <a:bodyPr wrap="none" lIns="48767" tIns="48767" rIns="48767" bIns="48767" anchor="ctr">
            <a:spAutoFit/>
          </a:bodyPr>
          <a:lstStyle>
            <a:lvl1pPr defTabSz="585216">
              <a:defRPr sz="4600" spc="-60">
                <a:solidFill>
                  <a:srgbClr val="CBCBCB"/>
                </a:solidFill>
                <a:effectLst>
                  <a:outerShdw blurRad="12700" dist="12700" dir="5400000" rotWithShape="0">
                    <a:srgbClr val="424242"/>
                  </a:outerShdw>
                </a:effectLst>
                <a:latin typeface="Chalkboard"/>
                <a:ea typeface="Chalkboard"/>
                <a:cs typeface="Chalkboard"/>
                <a:sym typeface="Chalkboard"/>
              </a:defRPr>
            </a:lvl1pPr>
          </a:lstStyle>
          <a:p>
            <a:r>
              <a:t>Thorndike</a:t>
            </a:r>
          </a:p>
        </p:txBody>
      </p:sp>
      <p:sp>
        <p:nvSpPr>
          <p:cNvPr id="2" name="TextBox 1"/>
          <p:cNvSpPr txBox="1"/>
          <p:nvPr/>
        </p:nvSpPr>
        <p:spPr>
          <a:xfrm>
            <a:off x="1518883" y="3752103"/>
            <a:ext cx="10230365"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dirty="0">
                <a:hlinkClick r:id="rId3"/>
              </a:rPr>
              <a:t>https://</a:t>
            </a:r>
            <a:r>
              <a:rPr lang="en-US" dirty="0" smtClean="0">
                <a:hlinkClick r:id="rId3"/>
              </a:rPr>
              <a:t>www.youtube.com/watch?v=BDujDOLre-8</a:t>
            </a:r>
            <a:endParaRPr lang="en-US" dirty="0" smtClean="0"/>
          </a:p>
          <a:p>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Tree>
  </p:cSld>
  <p:clrMapOvr>
    <a:masterClrMapping/>
  </p:clrMapOvr>
  <p:transition spd="slow"/>
  <p:timing>
    <p:tnLst>
      <p:par>
        <p:cTn id="1" dur="indefinite" restart="never" fill="hold"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a:spLocks noGrp="1"/>
          </p:cNvSpPr>
          <p:nvPr>
            <p:ph type="title"/>
          </p:nvPr>
        </p:nvSpPr>
        <p:spPr>
          <a:xfrm>
            <a:off x="1106415" y="455497"/>
            <a:ext cx="11477771" cy="1228015"/>
          </a:xfrm>
          <a:prstGeom prst="rect">
            <a:avLst/>
          </a:prstGeom>
        </p:spPr>
        <p:txBody>
          <a:bodyPr>
            <a:normAutofit fontScale="90000"/>
          </a:bodyPr>
          <a:lstStyle>
            <a:lvl1pPr>
              <a:defRPr sz="7800" spc="-102"/>
            </a:lvl1pPr>
          </a:lstStyle>
          <a:p>
            <a:r>
              <a:t>Bees playing football</a:t>
            </a:r>
          </a:p>
        </p:txBody>
      </p:sp>
      <p:sp>
        <p:nvSpPr>
          <p:cNvPr id="223" name="Shape 223">
            <a:hlinkClick r:id="rId2" action="ppaction://hlinksldjump"/>
          </p:cNvPr>
          <p:cNvSpPr/>
          <p:nvPr/>
        </p:nvSpPr>
        <p:spPr>
          <a:xfrm>
            <a:off x="5900928" y="7770367"/>
            <a:ext cx="1202945" cy="9753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0800" y="0"/>
                </a:lnTo>
                <a:close/>
              </a:path>
            </a:pathLst>
          </a:custGeom>
          <a:gradFill>
            <a:gsLst>
              <a:gs pos="0">
                <a:srgbClr val="FFFFFF">
                  <a:alpha val="50000"/>
                </a:srgbClr>
              </a:gs>
              <a:gs pos="100000">
                <a:srgbClr val="58596B"/>
              </a:gs>
            </a:gsLst>
            <a:lin ang="5400000"/>
          </a:gradFill>
          <a:ln w="25400">
            <a:solidFill>
              <a:srgbClr val="515151"/>
            </a:solidFill>
            <a:miter lim="400000"/>
          </a:ln>
          <a:effectLst>
            <a:outerShdw blurRad="12700" dist="12700" dir="6420000" rotWithShape="0">
              <a:srgbClr val="424242"/>
            </a:outerShdw>
          </a:effectLst>
        </p:spPr>
        <p:txBody>
          <a:bodyPr lIns="48767" tIns="48767" rIns="48767" bIns="48767" anchor="ctr"/>
          <a:lstStyle/>
          <a:p>
            <a:pPr defTabSz="585216">
              <a:defRPr sz="3800">
                <a:solidFill>
                  <a:srgbClr val="F3F1D8"/>
                </a:solidFill>
                <a:effectLst>
                  <a:outerShdw blurRad="25400" dist="12700" dir="16200000" rotWithShape="0">
                    <a:srgbClr val="000000">
                      <a:alpha val="50000"/>
                    </a:srgbClr>
                  </a:outerShdw>
                </a:effectLst>
                <a:latin typeface="Palatino"/>
                <a:ea typeface="Palatino"/>
                <a:cs typeface="Palatino"/>
                <a:sym typeface="Palatino"/>
              </a:defRPr>
            </a:pPr>
            <a:endParaRPr/>
          </a:p>
        </p:txBody>
      </p:sp>
      <p:sp>
        <p:nvSpPr>
          <p:cNvPr id="2" name="TextBox 1"/>
          <p:cNvSpPr txBox="1"/>
          <p:nvPr/>
        </p:nvSpPr>
        <p:spPr>
          <a:xfrm>
            <a:off x="1310273" y="3943211"/>
            <a:ext cx="10384253"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dirty="0">
                <a:hlinkClick r:id="rId3"/>
              </a:rPr>
              <a:t>https://</a:t>
            </a:r>
            <a:r>
              <a:rPr lang="en-US" dirty="0" smtClean="0">
                <a:hlinkClick r:id="rId3"/>
              </a:rPr>
              <a:t>www.youtube.com/watch?v=hC9aSP9x0xE</a:t>
            </a:r>
            <a:endParaRPr lang="en-US" dirty="0" smtClean="0"/>
          </a:p>
          <a:p>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Tree>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med">
        <p:fade/>
      </p:transition>
    </mc:Fallback>
  </mc:AlternateContent>
  <p:timing>
    <p:tnLst>
      <p:par>
        <p:cTn id="1" dur="indefinite" restart="never" fill="hold"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p:cNvSpPr>
          <p:nvPr>
            <p:ph type="title"/>
          </p:nvPr>
        </p:nvSpPr>
        <p:spPr>
          <a:xfrm>
            <a:off x="4250557" y="899160"/>
            <a:ext cx="4503686" cy="1089152"/>
          </a:xfrm>
          <a:prstGeom prst="rect">
            <a:avLst/>
          </a:prstGeom>
        </p:spPr>
        <p:txBody>
          <a:bodyPr/>
          <a:lstStyle>
            <a:lvl1pPr defTabSz="333573">
              <a:defRPr sz="5358" spc="-70"/>
            </a:lvl1pPr>
          </a:lstStyle>
          <a:p>
            <a:r>
              <a:t>B. F. Skinner</a:t>
            </a:r>
          </a:p>
        </p:txBody>
      </p:sp>
      <p:sp>
        <p:nvSpPr>
          <p:cNvPr id="227" name="Shape 227">
            <a:hlinkClick r:id="rId2" action="ppaction://hlinksldjump"/>
          </p:cNvPr>
          <p:cNvSpPr/>
          <p:nvPr/>
        </p:nvSpPr>
        <p:spPr>
          <a:xfrm>
            <a:off x="5900928" y="7770367"/>
            <a:ext cx="1202945" cy="9753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0800" y="0"/>
                </a:lnTo>
                <a:close/>
              </a:path>
            </a:pathLst>
          </a:custGeom>
          <a:gradFill>
            <a:gsLst>
              <a:gs pos="0">
                <a:srgbClr val="FFFFFF">
                  <a:alpha val="50000"/>
                </a:srgbClr>
              </a:gs>
              <a:gs pos="100000">
                <a:srgbClr val="58596B"/>
              </a:gs>
            </a:gsLst>
            <a:lin ang="5400000"/>
          </a:gradFill>
          <a:ln w="25400">
            <a:solidFill>
              <a:srgbClr val="515151"/>
            </a:solidFill>
            <a:miter lim="400000"/>
          </a:ln>
          <a:effectLst>
            <a:outerShdw blurRad="12700" dist="12700" dir="6420000" rotWithShape="0">
              <a:srgbClr val="424242"/>
            </a:outerShdw>
          </a:effectLst>
        </p:spPr>
        <p:txBody>
          <a:bodyPr lIns="48767" tIns="48767" rIns="48767" bIns="48767" anchor="ctr"/>
          <a:lstStyle/>
          <a:p>
            <a:pPr defTabSz="585216">
              <a:defRPr sz="3800">
                <a:solidFill>
                  <a:srgbClr val="F3F1D8"/>
                </a:solidFill>
                <a:effectLst>
                  <a:outerShdw blurRad="25400" dist="12700" dir="16200000" rotWithShape="0">
                    <a:srgbClr val="000000">
                      <a:alpha val="50000"/>
                    </a:srgbClr>
                  </a:outerShdw>
                </a:effectLst>
                <a:latin typeface="Palatino"/>
                <a:ea typeface="Palatino"/>
                <a:cs typeface="Palatino"/>
                <a:sym typeface="Palatino"/>
              </a:defRPr>
            </a:pPr>
            <a:endParaRPr/>
          </a:p>
        </p:txBody>
      </p:sp>
      <p:sp>
        <p:nvSpPr>
          <p:cNvPr id="2" name="TextBox 1"/>
          <p:cNvSpPr txBox="1"/>
          <p:nvPr/>
        </p:nvSpPr>
        <p:spPr>
          <a:xfrm>
            <a:off x="1387217" y="3943211"/>
            <a:ext cx="10230365"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dirty="0">
                <a:hlinkClick r:id="rId3"/>
              </a:rPr>
              <a:t>https://</a:t>
            </a:r>
            <a:r>
              <a:rPr lang="en-US" dirty="0" smtClean="0">
                <a:hlinkClick r:id="rId3"/>
              </a:rPr>
              <a:t>www.youtube.com/watch?v=LjzPpvC-PCE</a:t>
            </a:r>
            <a:endParaRPr lang="en-US" dirty="0" smtClean="0"/>
          </a:p>
          <a:p>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Tree>
  </p:cSld>
  <p:clrMapOvr>
    <a:masterClrMapping/>
  </p:clrMapOvr>
  <p:transition spd="slow"/>
  <p:timing>
    <p:tnLst>
      <p:par>
        <p:cTn id="1" dur="indefinite" restart="never" fill="hold"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TotalTime>
  <Words>270</Words>
  <Application>Microsoft Macintosh PowerPoint</Application>
  <PresentationFormat>Custom</PresentationFormat>
  <Paragraphs>57</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Chalkboard</vt:lpstr>
      <vt:lpstr>Copperplate</vt:lpstr>
      <vt:lpstr>Helvetica</vt:lpstr>
      <vt:lpstr>Helvetica Light</vt:lpstr>
      <vt:lpstr>Helvetica Neue</vt:lpstr>
      <vt:lpstr>Palatino</vt:lpstr>
      <vt:lpstr>Arial</vt:lpstr>
      <vt:lpstr>Black</vt:lpstr>
      <vt:lpstr>Intro</vt:lpstr>
      <vt:lpstr>Intro</vt:lpstr>
      <vt:lpstr>Intro</vt:lpstr>
      <vt:lpstr>Intro</vt:lpstr>
      <vt:lpstr>Intro</vt:lpstr>
      <vt:lpstr>PowerPoint Presentation</vt:lpstr>
      <vt:lpstr>PowerPoint Presentation</vt:lpstr>
      <vt:lpstr>Bees playing football</vt:lpstr>
      <vt:lpstr>B. F. Skinner</vt:lpstr>
      <vt:lpstr>PowerPoint Presentation</vt:lpstr>
      <vt:lpstr>The Nurture Effect</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c:title>
  <cp:lastModifiedBy>Mickey</cp:lastModifiedBy>
  <cp:revision>4</cp:revision>
  <dcterms:modified xsi:type="dcterms:W3CDTF">2017-03-06T22:14:25Z</dcterms:modified>
</cp:coreProperties>
</file>