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slides/slide27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Default Extension="png" ContentType="image/png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slides/slide35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viewProps.xml" ContentType="application/vnd.openxmlformats-officedocument.presentationml.viewProps+xml"/>
  <Default Extension="jpeg" ContentType="image/jpeg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84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70" r:id="rId6"/>
    <p:sldId id="260" r:id="rId7"/>
    <p:sldId id="261" r:id="rId8"/>
    <p:sldId id="265" r:id="rId9"/>
    <p:sldId id="262" r:id="rId10"/>
    <p:sldId id="263" r:id="rId11"/>
    <p:sldId id="264" r:id="rId12"/>
    <p:sldId id="271" r:id="rId13"/>
    <p:sldId id="268" r:id="rId14"/>
    <p:sldId id="266" r:id="rId15"/>
    <p:sldId id="267" r:id="rId16"/>
    <p:sldId id="269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864" y="-5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51B5E-CB30-4414-8432-2BAA6A2AC00B}" type="datetimeFigureOut">
              <a:rPr lang="en-US" smtClean="0"/>
              <a:pPr/>
              <a:t>10/6/11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E4012-498A-4A35-8072-7205A47DB02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E4012-498A-4A35-8072-7205A47DB02F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E4012-498A-4A35-8072-7205A47DB02F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E4012-498A-4A35-8072-7205A47DB02F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E4012-498A-4A35-8072-7205A47DB02F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E4012-498A-4A35-8072-7205A47DB02F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B778E-CC1C-4BCE-912D-517420DB1A78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E4012-498A-4A35-8072-7205A47DB02F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E4012-498A-4A35-8072-7205A47DB02F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E4012-498A-4A35-8072-7205A47DB02F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E4012-498A-4A35-8072-7205A47DB02F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E4012-498A-4A35-8072-7205A47DB02F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E4012-498A-4A35-8072-7205A47DB02F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E4012-498A-4A35-8072-7205A47DB02F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E4012-498A-4A35-8072-7205A47DB02F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E4012-498A-4A35-8072-7205A47DB02F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E4012-498A-4A35-8072-7205A47DB02F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E4012-498A-4A35-8072-7205A47DB02F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E4012-498A-4A35-8072-7205A47DB02F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E4012-498A-4A35-8072-7205A47DB02F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E4012-498A-4A35-8072-7205A47DB02F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E4012-498A-4A35-8072-7205A47DB02F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E4012-498A-4A35-8072-7205A47DB02F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E4012-498A-4A35-8072-7205A47DB02F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E4012-498A-4A35-8072-7205A47DB02F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841B-B758-42D0-8CBE-583C886CF40F}" type="datetimeFigureOut">
              <a:rPr lang="en-US" smtClean="0"/>
              <a:pPr/>
              <a:t>10/6/11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00B8-65C7-415A-BF3F-AE05ECEA2C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841B-B758-42D0-8CBE-583C886CF40F}" type="datetimeFigureOut">
              <a:rPr lang="en-US" smtClean="0"/>
              <a:pPr/>
              <a:t>10/6/11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00B8-65C7-415A-BF3F-AE05ECEA2C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841B-B758-42D0-8CBE-583C886CF40F}" type="datetimeFigureOut">
              <a:rPr lang="en-US" smtClean="0"/>
              <a:pPr/>
              <a:t>10/6/11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00B8-65C7-415A-BF3F-AE05ECEA2C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841B-B758-42D0-8CBE-583C886CF40F}" type="datetimeFigureOut">
              <a:rPr lang="en-US" smtClean="0"/>
              <a:pPr/>
              <a:t>10/6/11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00B8-65C7-415A-BF3F-AE05ECEA2C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841B-B758-42D0-8CBE-583C886CF40F}" type="datetimeFigureOut">
              <a:rPr lang="en-US" smtClean="0"/>
              <a:pPr/>
              <a:t>10/6/11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00B8-65C7-415A-BF3F-AE05ECEA2C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841B-B758-42D0-8CBE-583C886CF40F}" type="datetimeFigureOut">
              <a:rPr lang="en-US" smtClean="0"/>
              <a:pPr/>
              <a:t>10/6/11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00B8-65C7-415A-BF3F-AE05ECEA2C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841B-B758-42D0-8CBE-583C886CF40F}" type="datetimeFigureOut">
              <a:rPr lang="en-US" smtClean="0"/>
              <a:pPr/>
              <a:t>10/6/11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00B8-65C7-415A-BF3F-AE05ECEA2C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841B-B758-42D0-8CBE-583C886CF40F}" type="datetimeFigureOut">
              <a:rPr lang="en-US" smtClean="0"/>
              <a:pPr/>
              <a:t>10/6/11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00B8-65C7-415A-BF3F-AE05ECEA2C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841B-B758-42D0-8CBE-583C886CF40F}" type="datetimeFigureOut">
              <a:rPr lang="en-US" smtClean="0"/>
              <a:pPr/>
              <a:t>10/6/11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00B8-65C7-415A-BF3F-AE05ECEA2C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841B-B758-42D0-8CBE-583C886CF40F}" type="datetimeFigureOut">
              <a:rPr lang="en-US" smtClean="0"/>
              <a:pPr/>
              <a:t>10/6/11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00B8-65C7-415A-BF3F-AE05ECEA2C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841B-B758-42D0-8CBE-583C886CF40F}" type="datetimeFigureOut">
              <a:rPr lang="en-US" smtClean="0"/>
              <a:pPr/>
              <a:t>10/6/11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00B8-65C7-415A-BF3F-AE05ECEA2C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D841B-B758-42D0-8CBE-583C886CF40F}" type="datetimeFigureOut">
              <a:rPr lang="en-US" smtClean="0"/>
              <a:pPr/>
              <a:t>10/6/11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700B8-65C7-415A-BF3F-AE05ECEA2C4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Pavlovian</a:t>
            </a:r>
            <a:r>
              <a:rPr lang="en-GB" dirty="0" smtClean="0"/>
              <a:t> Conditioning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Basic Procedure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pPr>
              <a:buNone/>
            </a:pPr>
            <a:r>
              <a:rPr lang="en-GB" dirty="0" smtClean="0"/>
              <a:t>	  NS                             US                              UR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Metronome               Food                       Salivation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/>
              <a:t>       </a:t>
            </a:r>
            <a:r>
              <a:rPr lang="en-GB" dirty="0" smtClean="0"/>
              <a:t>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   NS</a:t>
            </a:r>
            <a:r>
              <a:rPr lang="en-GB" dirty="0" smtClean="0"/>
              <a:t>-US prediction	     Unconditional reflex</a:t>
            </a:r>
            <a:endParaRPr lang="en-GB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857752" y="2428868"/>
            <a:ext cx="192882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2172490" y="3923510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4991096" y="3924304"/>
            <a:ext cx="114380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lus 7"/>
          <p:cNvSpPr/>
          <p:nvPr/>
        </p:nvSpPr>
        <p:spPr>
          <a:xfrm>
            <a:off x="2357422" y="2143116"/>
            <a:ext cx="914400" cy="77152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Basic Procedure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r>
              <a:rPr lang="en-GB" dirty="0" smtClean="0"/>
              <a:t> </a:t>
            </a:r>
            <a:r>
              <a:rPr lang="en-GB" dirty="0" smtClean="0"/>
              <a:t>CS 					</a:t>
            </a:r>
            <a:r>
              <a:rPr lang="en-GB" dirty="0" smtClean="0"/>
              <a:t>	                                      CR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     Metronome			</a:t>
            </a:r>
            <a:r>
              <a:rPr lang="en-GB" dirty="0" smtClean="0"/>
              <a:t>	                   Salivation</a:t>
            </a:r>
            <a:endParaRPr lang="en-GB" dirty="0" smtClean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/>
              <a:t>			    </a:t>
            </a:r>
            <a:r>
              <a:rPr lang="en-GB" dirty="0" smtClean="0"/>
              <a:t>           Conditional </a:t>
            </a:r>
            <a:r>
              <a:rPr lang="en-GB" dirty="0" smtClean="0"/>
              <a:t>reflex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209800" y="2590800"/>
            <a:ext cx="43577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4210842" y="3561558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Further Examples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01318" y="2000241"/>
            <a:ext cx="7400976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Each pairing of </a:t>
            </a:r>
            <a:r>
              <a:rPr lang="en-GB" i="1" dirty="0" smtClean="0"/>
              <a:t>CS </a:t>
            </a:r>
            <a:r>
              <a:rPr lang="en-GB" dirty="0" smtClean="0"/>
              <a:t>and </a:t>
            </a:r>
            <a:r>
              <a:rPr lang="en-GB" i="1" dirty="0" smtClean="0"/>
              <a:t>US </a:t>
            </a:r>
            <a:r>
              <a:rPr lang="en-GB" dirty="0" smtClean="0"/>
              <a:t>is one trial and this is the procedure we know as Classical </a:t>
            </a:r>
            <a:r>
              <a:rPr lang="en-GB" dirty="0" smtClean="0"/>
              <a:t>Conditioning</a:t>
            </a:r>
          </a:p>
          <a:p>
            <a:endParaRPr lang="en-GB" dirty="0" smtClean="0"/>
          </a:p>
          <a:p>
            <a:r>
              <a:rPr lang="en-GB" dirty="0" smtClean="0"/>
              <a:t>Important to note:</a:t>
            </a:r>
          </a:p>
          <a:p>
            <a:pPr lvl="1"/>
            <a:r>
              <a:rPr lang="en-GB" dirty="0" smtClean="0"/>
              <a:t>The presentation of the two stimuli is independent of the behaviour of the organism</a:t>
            </a:r>
          </a:p>
          <a:p>
            <a:pPr lvl="2"/>
            <a:r>
              <a:rPr lang="en-GB" dirty="0" smtClean="0"/>
              <a:t>(presented regardless of what the organism does)</a:t>
            </a:r>
          </a:p>
          <a:p>
            <a:pPr lvl="1"/>
            <a:r>
              <a:rPr lang="en-GB" dirty="0" smtClean="0"/>
              <a:t>The behaviour is a reflex response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15 </a:t>
            </a:r>
            <a:r>
              <a:rPr lang="en-GB" dirty="0" err="1" smtClean="0"/>
              <a:t>mins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In the </a:t>
            </a:r>
            <a:r>
              <a:rPr lang="en-GB" smtClean="0"/>
              <a:t>following examples </a:t>
            </a:r>
            <a:r>
              <a:rPr lang="en-GB" dirty="0" smtClean="0"/>
              <a:t>identify the:</a:t>
            </a:r>
          </a:p>
          <a:p>
            <a:pPr lvl="1"/>
            <a:r>
              <a:rPr lang="en-GB" b="1" dirty="0" smtClean="0"/>
              <a:t>US	</a:t>
            </a:r>
            <a:r>
              <a:rPr lang="en-GB" dirty="0" smtClean="0"/>
              <a:t> (Unconditional Stimulus)</a:t>
            </a:r>
          </a:p>
          <a:p>
            <a:pPr lvl="1"/>
            <a:r>
              <a:rPr lang="en-GB" b="1" dirty="0" smtClean="0"/>
              <a:t>UR	</a:t>
            </a:r>
            <a:r>
              <a:rPr lang="en-GB" dirty="0" smtClean="0"/>
              <a:t> (Unconditional Response) </a:t>
            </a:r>
          </a:p>
          <a:p>
            <a:pPr lvl="1"/>
            <a:r>
              <a:rPr lang="en-GB" b="1" dirty="0" smtClean="0"/>
              <a:t>CS	</a:t>
            </a:r>
            <a:r>
              <a:rPr lang="en-GB" dirty="0" smtClean="0"/>
              <a:t> (Conditional Stimulus)</a:t>
            </a:r>
          </a:p>
          <a:p>
            <a:pPr lvl="1"/>
            <a:r>
              <a:rPr lang="en-GB" b="1" dirty="0" smtClean="0"/>
              <a:t>CR</a:t>
            </a:r>
            <a:r>
              <a:rPr lang="en-GB" dirty="0" smtClean="0"/>
              <a:t> 	(Conditional Response)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Clearly then the ability to develop conditional reflexes would give an organism a chance of surviving in a changing </a:t>
            </a:r>
            <a:r>
              <a:rPr lang="en-GB" dirty="0" smtClean="0"/>
              <a:t>world</a:t>
            </a:r>
          </a:p>
          <a:p>
            <a:endParaRPr lang="en-GB" dirty="0" smtClean="0"/>
          </a:p>
          <a:p>
            <a:r>
              <a:rPr lang="en-GB" dirty="0" smtClean="0"/>
              <a:t>Reacting to certain sights, smells and sounds instead of waiting for an attack will ensure our </a:t>
            </a:r>
            <a:r>
              <a:rPr lang="en-GB" dirty="0" smtClean="0"/>
              <a:t>survival</a:t>
            </a:r>
          </a:p>
          <a:p>
            <a:endParaRPr lang="en-GB" dirty="0" smtClean="0"/>
          </a:p>
          <a:p>
            <a:r>
              <a:rPr lang="en-GB" dirty="0" smtClean="0"/>
              <a:t>A variation of the basic procedure that is more beneficial to humans is higher-order conditioning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Higher-Order Conditioning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Conditioning can also occur without a </a:t>
            </a:r>
            <a:r>
              <a:rPr lang="en-GB" dirty="0" smtClean="0"/>
              <a:t>US</a:t>
            </a:r>
          </a:p>
          <a:p>
            <a:endParaRPr lang="en-GB" dirty="0" smtClean="0"/>
          </a:p>
          <a:p>
            <a:r>
              <a:rPr lang="en-GB" dirty="0" smtClean="0"/>
              <a:t>Pairing a neutral stimulus with a well established CS can produce effects much the same as if the stimulus had been paired with a US</a:t>
            </a:r>
          </a:p>
          <a:p>
            <a:endParaRPr lang="en-GB" dirty="0" smtClean="0"/>
          </a:p>
          <a:p>
            <a:r>
              <a:rPr lang="en-GB" dirty="0" smtClean="0"/>
              <a:t>The procedure of pairing a neutral stimulus with a well-established CS is higher-order conditioning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Higher-Order Conditioning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85786" y="2357430"/>
            <a:ext cx="7219510" cy="2305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Higher-Order Conditioning</a:t>
            </a:r>
            <a:endParaRPr lang="en-GB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7158" y="2428868"/>
            <a:ext cx="8186452" cy="2486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Higher-order conditioning increases the importance of </a:t>
            </a:r>
            <a:r>
              <a:rPr lang="en-GB" dirty="0" err="1" smtClean="0"/>
              <a:t>Pavlovian</a:t>
            </a:r>
            <a:r>
              <a:rPr lang="en-GB" dirty="0" smtClean="0"/>
              <a:t> Conditioning</a:t>
            </a:r>
            <a:r>
              <a:rPr lang="en-GB" dirty="0" smtClean="0"/>
              <a:t> </a:t>
            </a:r>
          </a:p>
          <a:p>
            <a:endParaRPr lang="en-GB" dirty="0" smtClean="0"/>
          </a:p>
          <a:p>
            <a:r>
              <a:rPr lang="en-GB" dirty="0" smtClean="0"/>
              <a:t>It means that many more stimuli can come to elicit conditional </a:t>
            </a:r>
            <a:r>
              <a:rPr lang="en-GB" dirty="0" smtClean="0"/>
              <a:t>responses</a:t>
            </a:r>
          </a:p>
          <a:p>
            <a:endParaRPr lang="en-GB" dirty="0" smtClean="0"/>
          </a:p>
          <a:p>
            <a:r>
              <a:rPr lang="en-GB" dirty="0" smtClean="0"/>
              <a:t>Higher-order conditioning is effective in establishing verbal stimuli as CSs (</a:t>
            </a:r>
            <a:r>
              <a:rPr lang="en-GB" dirty="0" err="1" smtClean="0"/>
              <a:t>Staats</a:t>
            </a:r>
            <a:r>
              <a:rPr lang="en-GB" dirty="0" smtClean="0"/>
              <a:t> &amp; </a:t>
            </a:r>
            <a:r>
              <a:rPr lang="en-GB" dirty="0" err="1" smtClean="0"/>
              <a:t>Staats</a:t>
            </a:r>
            <a:r>
              <a:rPr lang="en-GB" dirty="0" smtClean="0"/>
              <a:t>, 1957; Moran, 1981)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People are born with certain stimulus-response relationships that are built-in to our </a:t>
            </a:r>
            <a:r>
              <a:rPr lang="en-GB" dirty="0" smtClean="0"/>
              <a:t>bodies</a:t>
            </a:r>
          </a:p>
          <a:p>
            <a:endParaRPr lang="en-GB" dirty="0" smtClean="0"/>
          </a:p>
          <a:p>
            <a:r>
              <a:rPr lang="en-GB" dirty="0" smtClean="0"/>
              <a:t>These relationships are called </a:t>
            </a:r>
            <a:r>
              <a:rPr lang="en-GB" i="1" dirty="0" smtClean="0"/>
              <a:t>unconditional </a:t>
            </a:r>
            <a:r>
              <a:rPr lang="en-GB" i="1" dirty="0" smtClean="0"/>
              <a:t>reflexes</a:t>
            </a:r>
          </a:p>
          <a:p>
            <a:endParaRPr lang="en-GB" i="1" dirty="0" smtClean="0"/>
          </a:p>
          <a:p>
            <a:r>
              <a:rPr lang="en-GB" dirty="0" smtClean="0"/>
              <a:t>These unconditional reflexes are familiar to </a:t>
            </a:r>
            <a:r>
              <a:rPr lang="en-GB" dirty="0" smtClean="0"/>
              <a:t>everyone</a:t>
            </a:r>
          </a:p>
          <a:p>
            <a:endParaRPr lang="en-GB" dirty="0" smtClean="0"/>
          </a:p>
          <a:p>
            <a:r>
              <a:rPr lang="en-GB" dirty="0" smtClean="0"/>
              <a:t>Called unconditional because they have not been learned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Many words we use are CSs for our emotional and evaluative responding</a:t>
            </a:r>
          </a:p>
          <a:p>
            <a:r>
              <a:rPr lang="en-GB" dirty="0" smtClean="0"/>
              <a:t>We respond with positive emotions to words such as </a:t>
            </a:r>
            <a:r>
              <a:rPr lang="en-GB" i="1" dirty="0" smtClean="0"/>
              <a:t>happy, baby </a:t>
            </a:r>
            <a:r>
              <a:rPr lang="en-GB" dirty="0" smtClean="0"/>
              <a:t>and </a:t>
            </a:r>
            <a:r>
              <a:rPr lang="en-GB" i="1" dirty="0" smtClean="0"/>
              <a:t>love</a:t>
            </a:r>
          </a:p>
          <a:p>
            <a:r>
              <a:rPr lang="en-GB" dirty="0" smtClean="0"/>
              <a:t>Negative emotions to words such as </a:t>
            </a:r>
            <a:r>
              <a:rPr lang="en-GB" i="1" dirty="0" smtClean="0"/>
              <a:t>murder, rape </a:t>
            </a:r>
            <a:r>
              <a:rPr lang="en-GB" dirty="0" smtClean="0"/>
              <a:t>and </a:t>
            </a:r>
            <a:r>
              <a:rPr lang="en-GB" i="1" dirty="0" smtClean="0"/>
              <a:t>wicked</a:t>
            </a:r>
          </a:p>
          <a:p>
            <a:r>
              <a:rPr lang="en-GB" dirty="0" smtClean="0"/>
              <a:t>These emotional reactions these words stir in us are through previous learning</a:t>
            </a:r>
          </a:p>
          <a:p>
            <a:r>
              <a:rPr lang="en-GB" dirty="0" smtClean="0"/>
              <a:t>Very young children do not respond emotionally to words in the way that adults do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Staats</a:t>
            </a:r>
            <a:r>
              <a:rPr lang="en-GB" dirty="0" smtClean="0"/>
              <a:t> and </a:t>
            </a:r>
            <a:r>
              <a:rPr lang="en-GB" dirty="0" err="1" smtClean="0"/>
              <a:t>Staats</a:t>
            </a:r>
            <a:r>
              <a:rPr lang="en-GB" dirty="0" smtClean="0"/>
              <a:t> experiment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Showed that words with positive and negative references could be used to change people’s evaluations of neutral </a:t>
            </a:r>
            <a:r>
              <a:rPr lang="en-GB" dirty="0" smtClean="0"/>
              <a:t>stimuli</a:t>
            </a:r>
          </a:p>
          <a:p>
            <a:endParaRPr lang="en-GB" dirty="0" smtClean="0"/>
          </a:p>
          <a:p>
            <a:r>
              <a:rPr lang="en-GB" dirty="0" err="1" smtClean="0"/>
              <a:t>Uni</a:t>
            </a:r>
            <a:r>
              <a:rPr lang="en-GB" dirty="0" smtClean="0"/>
              <a:t> students were showed nonsense syllables: </a:t>
            </a:r>
            <a:r>
              <a:rPr lang="en-GB" dirty="0" err="1" smtClean="0"/>
              <a:t>xeh</a:t>
            </a:r>
            <a:r>
              <a:rPr lang="en-GB" dirty="0" smtClean="0"/>
              <a:t>, </a:t>
            </a:r>
            <a:r>
              <a:rPr lang="en-GB" dirty="0" err="1" smtClean="0"/>
              <a:t>yof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Paired with either positive (e.g. beauty) or negative (e.g. thief) words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1:CS                                                           </a:t>
            </a:r>
            <a:r>
              <a:rPr lang="en-GB" dirty="0" smtClean="0"/>
              <a:t>UR</a:t>
            </a:r>
          </a:p>
          <a:p>
            <a:pPr>
              <a:buNone/>
            </a:pPr>
            <a:r>
              <a:rPr lang="en-GB" dirty="0" smtClean="0"/>
              <a:t>   </a:t>
            </a:r>
            <a:r>
              <a:rPr lang="en-GB" dirty="0" smtClean="0"/>
              <a:t>   </a:t>
            </a:r>
            <a:r>
              <a:rPr lang="en-GB" sz="2400" dirty="0" smtClean="0"/>
              <a:t>Thief                                                                      </a:t>
            </a:r>
            <a:r>
              <a:rPr lang="en-GB" sz="2400" dirty="0" smtClean="0"/>
              <a:t>Bad Feelings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dirty="0" smtClean="0"/>
              <a:t>  </a:t>
            </a:r>
            <a:r>
              <a:rPr lang="en-GB" dirty="0" smtClean="0"/>
              <a:t>  2:  </a:t>
            </a:r>
            <a:r>
              <a:rPr lang="en-GB" dirty="0" smtClean="0"/>
              <a:t>NS                    CS                        CR</a:t>
            </a:r>
          </a:p>
          <a:p>
            <a:pPr>
              <a:buNone/>
            </a:pPr>
            <a:r>
              <a:rPr lang="en-GB" sz="2400" dirty="0" smtClean="0"/>
              <a:t>       </a:t>
            </a:r>
            <a:r>
              <a:rPr lang="en-GB" sz="2400" dirty="0" smtClean="0"/>
              <a:t>     </a:t>
            </a:r>
            <a:r>
              <a:rPr lang="en-GB" sz="2400" dirty="0" err="1" smtClean="0"/>
              <a:t>Xeh</a:t>
            </a:r>
            <a:r>
              <a:rPr lang="en-GB" sz="2400" dirty="0" smtClean="0"/>
              <a:t>                           Thief                                </a:t>
            </a:r>
            <a:r>
              <a:rPr lang="en-GB" sz="2400" dirty="0" smtClean="0"/>
              <a:t>Bad feelings</a:t>
            </a:r>
          </a:p>
          <a:p>
            <a:pPr>
              <a:buNone/>
            </a:pPr>
            <a:r>
              <a:rPr lang="en-GB" sz="2400" dirty="0" smtClean="0"/>
              <a:t>          </a:t>
            </a:r>
            <a:r>
              <a:rPr lang="en-GB" sz="2400" b="1" dirty="0" smtClean="0"/>
              <a:t>NS-CS prediction           </a:t>
            </a:r>
            <a:r>
              <a:rPr lang="en-GB" sz="2400" b="1" dirty="0" smtClean="0"/>
              <a:t>    </a:t>
            </a:r>
            <a:r>
              <a:rPr lang="en-GB" sz="2400" b="1" dirty="0" smtClean="0"/>
              <a:t>Old Conditional reflex</a:t>
            </a:r>
          </a:p>
          <a:p>
            <a:pPr>
              <a:buNone/>
            </a:pPr>
            <a:endParaRPr lang="en-GB" sz="2400" b="1" dirty="0" smtClean="0"/>
          </a:p>
          <a:p>
            <a:pPr>
              <a:buNone/>
            </a:pPr>
            <a:r>
              <a:rPr lang="en-GB" dirty="0" smtClean="0"/>
              <a:t>   3:CS                                                          </a:t>
            </a:r>
            <a:r>
              <a:rPr lang="en-GB" dirty="0" smtClean="0"/>
              <a:t>CR</a:t>
            </a:r>
          </a:p>
          <a:p>
            <a:pPr>
              <a:buNone/>
            </a:pPr>
            <a:r>
              <a:rPr lang="en-GB" sz="2400" dirty="0" smtClean="0"/>
              <a:t>         </a:t>
            </a:r>
            <a:r>
              <a:rPr lang="en-GB" sz="2400" dirty="0" err="1" smtClean="0"/>
              <a:t>Xeh</a:t>
            </a:r>
            <a:r>
              <a:rPr lang="en-GB" sz="2400" dirty="0" smtClean="0"/>
              <a:t>                                                                    Bad feelings</a:t>
            </a:r>
          </a:p>
          <a:p>
            <a:pPr>
              <a:buNone/>
            </a:pPr>
            <a:r>
              <a:rPr lang="en-GB" sz="2400" b="1" dirty="0" smtClean="0"/>
              <a:t>                        </a:t>
            </a:r>
            <a:r>
              <a:rPr lang="en-GB" sz="2400" b="1" dirty="0" smtClean="0"/>
              <a:t>       </a:t>
            </a:r>
            <a:r>
              <a:rPr lang="en-GB" sz="2400" b="1" dirty="0" smtClean="0"/>
              <a:t>New conditional reflex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057400" y="1905000"/>
            <a:ext cx="42148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lus 6"/>
          <p:cNvSpPr/>
          <p:nvPr/>
        </p:nvSpPr>
        <p:spPr>
          <a:xfrm>
            <a:off x="2286000" y="3048000"/>
            <a:ext cx="642942" cy="50006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419600" y="3276600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643042" y="4857760"/>
            <a:ext cx="42148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Results indicate that when a nonsense syllable was regularly associate with pleasant words, it became pleasant, when it was paired with unpleasant words it became unpleasant</a:t>
            </a:r>
          </a:p>
          <a:p>
            <a:r>
              <a:rPr lang="en-GB" dirty="0" smtClean="0"/>
              <a:t>YOF came to elicit good feelings in some students and bad feelings in others, depending on the words with which it was paired</a:t>
            </a:r>
          </a:p>
          <a:p>
            <a:r>
              <a:rPr lang="en-GB" dirty="0" smtClean="0"/>
              <a:t>Higher-order conditioning would appear to play an important role in the emotional meaning of words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Higher-order conditioning using </a:t>
            </a:r>
            <a:r>
              <a:rPr lang="en-GB" dirty="0" smtClean="0"/>
              <a:t>word </a:t>
            </a:r>
            <a:r>
              <a:rPr lang="en-GB" dirty="0" smtClean="0"/>
              <a:t>CSs has been successful in solving behaviour problems:</a:t>
            </a:r>
          </a:p>
          <a:p>
            <a:pPr lvl="1"/>
            <a:r>
              <a:rPr lang="en-GB" dirty="0" smtClean="0"/>
              <a:t>Phobias</a:t>
            </a:r>
          </a:p>
          <a:p>
            <a:pPr lvl="1"/>
            <a:r>
              <a:rPr lang="en-GB" dirty="0" smtClean="0"/>
              <a:t>Discourage smoking, alcohol consumption and drug use in children</a:t>
            </a:r>
          </a:p>
          <a:p>
            <a:pPr lvl="1"/>
            <a:r>
              <a:rPr lang="en-GB" dirty="0" smtClean="0"/>
              <a:t>Reduction of racist behaviour</a:t>
            </a:r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how do we measure learning?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know when learning has occurred if the US, is by definition capable of evoking the UR?</a:t>
            </a:r>
          </a:p>
          <a:p>
            <a:r>
              <a:rPr lang="en-US" dirty="0" smtClean="0"/>
              <a:t>Learning can be measured by the </a:t>
            </a:r>
            <a:r>
              <a:rPr lang="en-US" b="1" dirty="0" smtClean="0"/>
              <a:t>latency</a:t>
            </a:r>
            <a:r>
              <a:rPr lang="en-US" dirty="0" smtClean="0"/>
              <a:t> of a response </a:t>
            </a:r>
          </a:p>
          <a:p>
            <a:pPr lvl="1"/>
            <a:r>
              <a:rPr lang="en-US" dirty="0" smtClean="0"/>
              <a:t>The interval between the onset of the CS and the first appearance of saliva</a:t>
            </a:r>
          </a:p>
          <a:p>
            <a:r>
              <a:rPr lang="en-US" dirty="0" smtClean="0"/>
              <a:t>More pairings, a response latency diminishes 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What if the interval between CS onset and the appearance of the US is so short that measuring latency is very difficult?</a:t>
            </a:r>
          </a:p>
          <a:p>
            <a:r>
              <a:rPr lang="en-US" b="1" dirty="0" smtClean="0"/>
              <a:t>Test Trials</a:t>
            </a:r>
          </a:p>
          <a:p>
            <a:r>
              <a:rPr lang="en-US" dirty="0" smtClean="0"/>
              <a:t>Involves presenting the CS alone every now and then</a:t>
            </a:r>
          </a:p>
          <a:p>
            <a:r>
              <a:rPr lang="en-US" dirty="0" smtClean="0"/>
              <a:t>If salivation occurs when there is no food then salivation is clearly a conditional response to the tone</a:t>
            </a:r>
          </a:p>
          <a:p>
            <a:r>
              <a:rPr lang="en-US" dirty="0" smtClean="0"/>
              <a:t>Test trial data is plotted on a curve therefore learning is represented as an increase in the frequency of the conditional response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could also measure the intensity or amplitude of the CR</a:t>
            </a:r>
          </a:p>
          <a:p>
            <a:r>
              <a:rPr lang="en-US" dirty="0" smtClean="0"/>
              <a:t>Initial </a:t>
            </a:r>
            <a:r>
              <a:rPr lang="en-US" dirty="0" err="1" smtClean="0"/>
              <a:t>CRs</a:t>
            </a:r>
            <a:r>
              <a:rPr lang="en-US" dirty="0" smtClean="0"/>
              <a:t> are quite weak (a drop or two)</a:t>
            </a:r>
          </a:p>
          <a:p>
            <a:r>
              <a:rPr lang="en-US" dirty="0" smtClean="0"/>
              <a:t>Repeated trials result in an increase in saliva flow</a:t>
            </a:r>
          </a:p>
          <a:p>
            <a:r>
              <a:rPr lang="en-US" dirty="0" smtClean="0"/>
              <a:t>Learning is represented by the increase in the number of drops of saliva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Variables affecting </a:t>
            </a:r>
            <a:r>
              <a:rPr lang="en-US" dirty="0" err="1" smtClean="0"/>
              <a:t>Pavlovian</a:t>
            </a:r>
            <a:r>
              <a:rPr lang="en-US" dirty="0" smtClean="0"/>
              <a:t> Conditioning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manner of which the conditional and unconditional stimuli are paired is an important variable to remember</a:t>
            </a:r>
          </a:p>
          <a:p>
            <a:r>
              <a:rPr lang="en-US" dirty="0" smtClean="0"/>
              <a:t>Four basic ways to pairing stimuli:</a:t>
            </a:r>
          </a:p>
          <a:p>
            <a:pPr lvl="1"/>
            <a:r>
              <a:rPr lang="en-US" dirty="0" smtClean="0"/>
              <a:t>Trace</a:t>
            </a:r>
          </a:p>
          <a:p>
            <a:pPr lvl="1"/>
            <a:r>
              <a:rPr lang="en-US" dirty="0" smtClean="0"/>
              <a:t>Delayed</a:t>
            </a:r>
          </a:p>
          <a:p>
            <a:pPr lvl="1"/>
            <a:r>
              <a:rPr lang="en-US" dirty="0" smtClean="0"/>
              <a:t>Simultaneous</a:t>
            </a:r>
          </a:p>
          <a:p>
            <a:pPr lvl="1"/>
            <a:r>
              <a:rPr lang="en-US" dirty="0" smtClean="0"/>
              <a:t>Backward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Trace Conditioning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CS begins and ends before the US is presented</a:t>
            </a:r>
          </a:p>
          <a:p>
            <a:r>
              <a:rPr lang="en-US" dirty="0" smtClean="0"/>
              <a:t>However, to maximise the conditioning process, research has demonstrated that short NS-US intervals should be used</a:t>
            </a:r>
          </a:p>
          <a:p>
            <a:endParaRPr lang="en-US" dirty="0" smtClean="0"/>
          </a:p>
          <a:p>
            <a:r>
              <a:rPr lang="en-US" dirty="0" smtClean="0"/>
              <a:t>E.g. thunder and lightening storm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 of unconditional reflexes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43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05422">
                <a:tc>
                  <a:txBody>
                    <a:bodyPr/>
                    <a:lstStyle/>
                    <a:p>
                      <a:r>
                        <a:rPr lang="en-GB" dirty="0" smtClean="0"/>
                        <a:t>Unconditional Stimulus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Unconditional Response</a:t>
                      </a:r>
                      <a:endParaRPr lang="en-GB" dirty="0"/>
                    </a:p>
                  </a:txBody>
                  <a:tcPr/>
                </a:tc>
              </a:tr>
              <a:tr h="505422">
                <a:tc>
                  <a:txBody>
                    <a:bodyPr/>
                    <a:lstStyle/>
                    <a:p>
                      <a:r>
                        <a:rPr lang="en-GB" dirty="0" smtClean="0"/>
                        <a:t>Puff of air to the eye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Eye blink</a:t>
                      </a:r>
                      <a:endParaRPr lang="en-GB" dirty="0"/>
                    </a:p>
                  </a:txBody>
                  <a:tcPr/>
                </a:tc>
              </a:tr>
              <a:tr h="505422">
                <a:tc>
                  <a:txBody>
                    <a:bodyPr/>
                    <a:lstStyle/>
                    <a:p>
                      <a:r>
                        <a:rPr lang="en-GB" dirty="0" smtClean="0"/>
                        <a:t>Food in the</a:t>
                      </a:r>
                      <a:r>
                        <a:rPr lang="en-GB" baseline="0" dirty="0" smtClean="0"/>
                        <a:t> mouth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Salivation</a:t>
                      </a:r>
                      <a:endParaRPr lang="en-GB" dirty="0"/>
                    </a:p>
                  </a:txBody>
                  <a:tcPr/>
                </a:tc>
              </a:tr>
              <a:tr h="505422">
                <a:tc>
                  <a:txBody>
                    <a:bodyPr/>
                    <a:lstStyle/>
                    <a:p>
                      <a:r>
                        <a:rPr lang="en-GB" dirty="0" smtClean="0"/>
                        <a:t>Cold Temperature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Shivering</a:t>
                      </a:r>
                      <a:endParaRPr lang="en-GB" dirty="0"/>
                    </a:p>
                  </a:txBody>
                  <a:tcPr/>
                </a:tc>
              </a:tr>
              <a:tr h="505422">
                <a:tc>
                  <a:txBody>
                    <a:bodyPr/>
                    <a:lstStyle/>
                    <a:p>
                      <a:r>
                        <a:rPr lang="en-GB" dirty="0" smtClean="0"/>
                        <a:t>High Temperature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Perspiration</a:t>
                      </a:r>
                      <a:endParaRPr lang="en-GB" dirty="0"/>
                    </a:p>
                  </a:txBody>
                  <a:tcPr/>
                </a:tc>
              </a:tr>
              <a:tr h="505422">
                <a:tc>
                  <a:txBody>
                    <a:bodyPr/>
                    <a:lstStyle/>
                    <a:p>
                      <a:r>
                        <a:rPr lang="en-GB" dirty="0" smtClean="0"/>
                        <a:t>Foreign</a:t>
                      </a:r>
                      <a:r>
                        <a:rPr lang="en-GB" baseline="0" dirty="0" smtClean="0"/>
                        <a:t> matter in nose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Sneezing</a:t>
                      </a:r>
                      <a:endParaRPr lang="en-GB" dirty="0"/>
                    </a:p>
                  </a:txBody>
                  <a:tcPr/>
                </a:tc>
              </a:tr>
              <a:tr h="505422">
                <a:tc>
                  <a:txBody>
                    <a:bodyPr/>
                    <a:lstStyle/>
                    <a:p>
                      <a:r>
                        <a:rPr lang="en-GB" dirty="0" smtClean="0"/>
                        <a:t>Foreign matter</a:t>
                      </a:r>
                      <a:r>
                        <a:rPr lang="en-GB" baseline="0" dirty="0" smtClean="0"/>
                        <a:t> in throat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Coughing</a:t>
                      </a:r>
                      <a:endParaRPr lang="en-GB" dirty="0"/>
                    </a:p>
                  </a:txBody>
                  <a:tcPr/>
                </a:tc>
              </a:tr>
              <a:tr h="505422">
                <a:tc>
                  <a:txBody>
                    <a:bodyPr/>
                    <a:lstStyle/>
                    <a:p>
                      <a:r>
                        <a:rPr lang="en-GB" dirty="0" smtClean="0"/>
                        <a:t>Spoiled food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Sickness, vomiting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Delayed Conditioning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CS and US overlap</a:t>
            </a:r>
          </a:p>
          <a:p>
            <a:r>
              <a:rPr lang="en-US" dirty="0" smtClean="0"/>
              <a:t>The US appears before the CS has disappeared</a:t>
            </a:r>
          </a:p>
          <a:p>
            <a:endParaRPr lang="en-US" dirty="0" smtClean="0"/>
          </a:p>
          <a:p>
            <a:r>
              <a:rPr lang="en-US" dirty="0" err="1" smtClean="0"/>
              <a:t>E.g</a:t>
            </a:r>
            <a:r>
              <a:rPr lang="en-US" dirty="0" smtClean="0"/>
              <a:t> thunder and lightening storm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*Most studies of </a:t>
            </a:r>
            <a:r>
              <a:rPr lang="en-US" dirty="0" err="1" smtClean="0"/>
              <a:t>Pavlovian</a:t>
            </a:r>
            <a:r>
              <a:rPr lang="en-US" dirty="0" smtClean="0"/>
              <a:t> conditioning involve one of these two procedures*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Simultaneous Conditioning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CS and US coincide exactly</a:t>
            </a:r>
          </a:p>
          <a:p>
            <a:endParaRPr lang="en-US" dirty="0" smtClean="0"/>
          </a:p>
          <a:p>
            <a:r>
              <a:rPr lang="en-US" dirty="0" smtClean="0"/>
              <a:t>Weak procedure for establishing a conditional response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Backward Conditioning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CS follows the US</a:t>
            </a:r>
          </a:p>
          <a:p>
            <a:r>
              <a:rPr lang="en-US" dirty="0" smtClean="0"/>
              <a:t>E.g. a puff of air into a person’s eye then followed by the sound of a buzzer</a:t>
            </a:r>
          </a:p>
          <a:p>
            <a:r>
              <a:rPr lang="en-US" dirty="0" smtClean="0"/>
              <a:t>Very difficult (near impossible) to produce a CR with this procedure</a:t>
            </a:r>
          </a:p>
          <a:p>
            <a:endParaRPr lang="en-US" dirty="0" smtClean="0"/>
          </a:p>
          <a:p>
            <a:r>
              <a:rPr lang="en-US" dirty="0" smtClean="0"/>
              <a:t>*Simultaneous and Backward procedures rarely used in studies *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CS-US contingency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behaviour is contingent on a certain event</a:t>
            </a:r>
          </a:p>
          <a:p>
            <a:endParaRPr lang="en-US" dirty="0" smtClean="0"/>
          </a:p>
          <a:p>
            <a:r>
              <a:rPr lang="en-US" dirty="0" smtClean="0"/>
              <a:t>Been suggested that the effectiveness of </a:t>
            </a:r>
            <a:r>
              <a:rPr lang="en-US" dirty="0" err="1" smtClean="0"/>
              <a:t>Pavlovian</a:t>
            </a:r>
            <a:r>
              <a:rPr lang="en-US" dirty="0" smtClean="0"/>
              <a:t> procedures varies with the degree of contingency between CS and US</a:t>
            </a:r>
          </a:p>
          <a:p>
            <a:endParaRPr lang="en-US" dirty="0" smtClean="0"/>
          </a:p>
          <a:p>
            <a:r>
              <a:rPr lang="en-US" dirty="0" smtClean="0"/>
              <a:t>To ensure rapid learning create a high degree of contingency between the CS and the US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experience with CS and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Exposure to a potential CS before training reduces its effectiveness during the conditioning procedure</a:t>
            </a:r>
          </a:p>
          <a:p>
            <a:r>
              <a:rPr lang="en-US" dirty="0" smtClean="0"/>
              <a:t>Shrimp, Stuart and Engle (1991) conditioned positive emotional responses to different colas</a:t>
            </a:r>
          </a:p>
          <a:p>
            <a:r>
              <a:rPr lang="en-US" dirty="0" smtClean="0"/>
              <a:t>Well known brands, moderately known brands and obscure brands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Used attractive pictures as the </a:t>
            </a:r>
            <a:r>
              <a:rPr lang="en-US" dirty="0" err="1" smtClean="0"/>
              <a:t>Uss</a:t>
            </a:r>
            <a:endParaRPr lang="en-US" dirty="0" smtClean="0"/>
          </a:p>
          <a:p>
            <a:r>
              <a:rPr lang="en-US" dirty="0" smtClean="0"/>
              <a:t>Conditioning was more effective with the unknown and moderately known brands</a:t>
            </a:r>
          </a:p>
          <a:p>
            <a:r>
              <a:rPr lang="en-US" dirty="0" smtClean="0"/>
              <a:t>WHY?</a:t>
            </a:r>
          </a:p>
          <a:p>
            <a:r>
              <a:rPr lang="en-US" dirty="0" smtClean="0"/>
              <a:t>Ceiling effects: people have been extensively conditioned to coke and </a:t>
            </a:r>
            <a:r>
              <a:rPr lang="en-US" dirty="0" err="1" smtClean="0"/>
              <a:t>pepsi</a:t>
            </a:r>
            <a:r>
              <a:rPr lang="en-US" dirty="0" smtClean="0"/>
              <a:t> through advertising</a:t>
            </a:r>
          </a:p>
          <a:p>
            <a:r>
              <a:rPr lang="en-US" dirty="0" smtClean="0"/>
              <a:t>Difficult then to improve these conditioning effects further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Another explanation was the CS pre exposure effect</a:t>
            </a:r>
          </a:p>
          <a:p>
            <a:endParaRPr lang="en-US" dirty="0" smtClean="0"/>
          </a:p>
          <a:p>
            <a:r>
              <a:rPr lang="en-US" dirty="0" smtClean="0"/>
              <a:t>More difficult to condition positive responses to well-known brands because people have more extensive pre exposure to them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Extinction of Conditional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response can be maintained as long as the conditional stimulus is sometimes followed by the unconditional stimulus</a:t>
            </a:r>
          </a:p>
          <a:p>
            <a:r>
              <a:rPr lang="en-US" dirty="0" smtClean="0"/>
              <a:t>Repeated presentations without the CS the conditional response will become weaker and weaker</a:t>
            </a:r>
          </a:p>
          <a:p>
            <a:r>
              <a:rPr lang="en-US" dirty="0" smtClean="0"/>
              <a:t>Extinction is the term for repeatedly presenting the CS without the US</a:t>
            </a:r>
          </a:p>
          <a:p>
            <a:r>
              <a:rPr lang="en-US" dirty="0" smtClean="0"/>
              <a:t>W</a:t>
            </a:r>
            <a:r>
              <a:rPr lang="en-US" dirty="0" smtClean="0"/>
              <a:t>hen the CR no longer occurs it is said to be extinguished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However, just because the response has been extinguished does not mean that it will never come back</a:t>
            </a:r>
          </a:p>
          <a:p>
            <a:r>
              <a:rPr lang="en-US" dirty="0" smtClean="0"/>
              <a:t>Spontaneous recovery can occur</a:t>
            </a:r>
          </a:p>
          <a:p>
            <a:r>
              <a:rPr lang="en-US" dirty="0" smtClean="0"/>
              <a:t>This is the reappearance of the response when the CS is presented once again</a:t>
            </a:r>
          </a:p>
          <a:p>
            <a:endParaRPr lang="en-US" dirty="0" smtClean="0"/>
          </a:p>
          <a:p>
            <a:r>
              <a:rPr lang="en-US" dirty="0" smtClean="0"/>
              <a:t>Can occur even if training discontinues for weeks or months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Pavlovian</a:t>
            </a:r>
            <a:r>
              <a:rPr lang="en-US" dirty="0" smtClean="0"/>
              <a:t> conditioning does not begin and end with dogs in a lab</a:t>
            </a:r>
          </a:p>
          <a:p>
            <a:endParaRPr lang="en-US" dirty="0" smtClean="0"/>
          </a:p>
          <a:p>
            <a:r>
              <a:rPr lang="en-US" dirty="0" smtClean="0"/>
              <a:t>Proven to be immensely useful in understanding a wide range of human and animal behaviours</a:t>
            </a:r>
          </a:p>
          <a:p>
            <a:endParaRPr lang="en-US" dirty="0" smtClean="0"/>
          </a:p>
          <a:p>
            <a:r>
              <a:rPr lang="en-US" dirty="0" smtClean="0"/>
              <a:t>Next week we will look at the application of these procedures…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stimulus that causes the response is an </a:t>
            </a:r>
            <a:r>
              <a:rPr lang="en-GB" i="1" dirty="0" smtClean="0"/>
              <a:t>unconditional stimulus (US</a:t>
            </a:r>
            <a:r>
              <a:rPr lang="en-GB" i="1" dirty="0" smtClean="0"/>
              <a:t>)</a:t>
            </a:r>
          </a:p>
          <a:p>
            <a:endParaRPr lang="en-GB" i="1" dirty="0" smtClean="0"/>
          </a:p>
          <a:p>
            <a:r>
              <a:rPr lang="en-GB" dirty="0" smtClean="0"/>
              <a:t>The response caused by the unconditional stimulus is the </a:t>
            </a:r>
            <a:r>
              <a:rPr lang="en-GB" i="1" dirty="0" smtClean="0"/>
              <a:t>unconditional response (UR)</a:t>
            </a:r>
          </a:p>
          <a:p>
            <a:endParaRPr lang="en-GB" i="1" dirty="0"/>
          </a:p>
          <a:p>
            <a:r>
              <a:rPr lang="en-GB" dirty="0" smtClean="0"/>
              <a:t>The unconditional stimulus </a:t>
            </a:r>
            <a:r>
              <a:rPr lang="en-GB" i="1" dirty="0" smtClean="0"/>
              <a:t>elicits </a:t>
            </a:r>
            <a:r>
              <a:rPr lang="en-GB" dirty="0" smtClean="0"/>
              <a:t>the unconditional response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If you say a string of random words but always squirt a person in the face immediately after saying the word "pear," you can condition the person to flinch at the word "pear" without squirting them in the face with water</a:t>
            </a:r>
          </a:p>
          <a:p>
            <a:endParaRPr lang="en-US" dirty="0" smtClean="0"/>
          </a:p>
          <a:p>
            <a:r>
              <a:rPr lang="en-US" dirty="0" smtClean="0"/>
              <a:t>By pairing the squirting of the water with the word "pear," the person learns associates being squirted with hearing that particular word</a:t>
            </a:r>
          </a:p>
          <a:p>
            <a:endParaRPr lang="en-US" dirty="0" smtClean="0"/>
          </a:p>
          <a:p>
            <a:r>
              <a:rPr lang="en-US" dirty="0" smtClean="0"/>
              <a:t>Therefore, the reflex of flinching becomes transferred or "conditioned" to occur with the neutral stimulus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Pavlovian</a:t>
            </a:r>
            <a:r>
              <a:rPr lang="en-GB" dirty="0" smtClean="0"/>
              <a:t>/Classical/Respondent Conditioning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Learning that builds on unconditional </a:t>
            </a:r>
            <a:r>
              <a:rPr lang="en-GB" dirty="0" smtClean="0"/>
              <a:t>responses</a:t>
            </a:r>
          </a:p>
          <a:p>
            <a:endParaRPr lang="en-GB" dirty="0" smtClean="0"/>
          </a:p>
          <a:p>
            <a:r>
              <a:rPr lang="en-GB" dirty="0" smtClean="0"/>
              <a:t>Ivan Pavlov and his </a:t>
            </a:r>
            <a:r>
              <a:rPr lang="en-GB" dirty="0" smtClean="0"/>
              <a:t>dogs</a:t>
            </a:r>
          </a:p>
          <a:p>
            <a:endParaRPr lang="en-GB" dirty="0" smtClean="0"/>
          </a:p>
          <a:p>
            <a:r>
              <a:rPr lang="en-GB" dirty="0" smtClean="0"/>
              <a:t>Most basic demonstration:</a:t>
            </a:r>
          </a:p>
          <a:p>
            <a:pPr lvl="1"/>
            <a:r>
              <a:rPr lang="en-GB" dirty="0" smtClean="0"/>
              <a:t>Food as a</a:t>
            </a:r>
            <a:r>
              <a:rPr lang="en-GB" i="1" dirty="0" smtClean="0"/>
              <a:t> US </a:t>
            </a:r>
            <a:r>
              <a:rPr lang="en-GB" dirty="0" smtClean="0"/>
              <a:t>and salivation as a </a:t>
            </a:r>
            <a:r>
              <a:rPr lang="en-GB" i="1" dirty="0" smtClean="0"/>
              <a:t>UR</a:t>
            </a:r>
          </a:p>
          <a:p>
            <a:pPr lvl="1"/>
            <a:r>
              <a:rPr lang="en-GB" dirty="0" smtClean="0"/>
              <a:t>Before putting food in the dogs mouth he sounded a metronome</a:t>
            </a:r>
          </a:p>
          <a:p>
            <a:pPr lvl="1"/>
            <a:r>
              <a:rPr lang="en-GB" dirty="0" smtClean="0"/>
              <a:t>Predictive relationship between sound of metronome and the </a:t>
            </a:r>
            <a:r>
              <a:rPr lang="en-GB" i="1" dirty="0" smtClean="0"/>
              <a:t>US</a:t>
            </a:r>
            <a:r>
              <a:rPr lang="en-GB" dirty="0" smtClean="0"/>
              <a:t> (the food)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The metronome sound predicted the food because:</a:t>
            </a:r>
          </a:p>
          <a:p>
            <a:pPr lvl="1"/>
            <a:r>
              <a:rPr lang="en-GB" dirty="0" smtClean="0"/>
              <a:t>A: whenever the metronome sounded, food came soon afterward</a:t>
            </a:r>
          </a:p>
          <a:p>
            <a:pPr lvl="1"/>
            <a:r>
              <a:rPr lang="en-GB" dirty="0" smtClean="0"/>
              <a:t>B: whenever the metronome was silent, no food was delivered</a:t>
            </a:r>
          </a:p>
          <a:p>
            <a:endParaRPr lang="en-GB" dirty="0"/>
          </a:p>
          <a:p>
            <a:r>
              <a:rPr lang="en-GB" dirty="0" smtClean="0"/>
              <a:t>Once there was experience of the predictive relationship the dog began to salivate to the metronome alone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Before conditioning took place it is said that the metronome sound was a neutral stimulus (</a:t>
            </a:r>
            <a:r>
              <a:rPr lang="en-GB" i="1" dirty="0" smtClean="0"/>
              <a:t>NS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It had no effect on </a:t>
            </a:r>
            <a:r>
              <a:rPr lang="en-GB" dirty="0" smtClean="0"/>
              <a:t>salivation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After conditioning the </a:t>
            </a:r>
            <a:r>
              <a:rPr lang="en-GB" dirty="0" smtClean="0"/>
              <a:t>metronome </a:t>
            </a:r>
            <a:r>
              <a:rPr lang="en-GB" dirty="0" smtClean="0"/>
              <a:t>sound became a conditional stimulus (</a:t>
            </a:r>
            <a:r>
              <a:rPr lang="en-GB" i="1" dirty="0" smtClean="0"/>
              <a:t>CS</a:t>
            </a:r>
            <a:r>
              <a:rPr lang="en-GB" dirty="0" smtClean="0"/>
              <a:t>) for </a:t>
            </a:r>
            <a:r>
              <a:rPr lang="en-GB" dirty="0" smtClean="0"/>
              <a:t>salivation</a:t>
            </a:r>
          </a:p>
          <a:p>
            <a:endParaRPr lang="en-GB" dirty="0" smtClean="0"/>
          </a:p>
          <a:p>
            <a:r>
              <a:rPr lang="en-GB" dirty="0" smtClean="0"/>
              <a:t>The response that a </a:t>
            </a:r>
            <a:r>
              <a:rPr lang="en-GB" i="1" dirty="0" smtClean="0"/>
              <a:t>CS</a:t>
            </a:r>
            <a:r>
              <a:rPr lang="en-GB" dirty="0" smtClean="0"/>
              <a:t> elicits is a conditional response (</a:t>
            </a:r>
            <a:r>
              <a:rPr lang="en-GB" i="1" dirty="0" smtClean="0"/>
              <a:t>CR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Salivation to the metronome was the </a:t>
            </a:r>
            <a:r>
              <a:rPr lang="en-GB" i="1" dirty="0" smtClean="0"/>
              <a:t>CR</a:t>
            </a:r>
            <a:endParaRPr lang="en-GB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Basic Procedure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r>
              <a:rPr lang="en-GB" dirty="0" smtClean="0"/>
              <a:t>US </a:t>
            </a:r>
            <a:r>
              <a:rPr lang="en-GB" dirty="0" smtClean="0"/>
              <a:t>					</a:t>
            </a:r>
            <a:r>
              <a:rPr lang="en-GB" dirty="0" smtClean="0"/>
              <a:t>	                                UR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     Food					  </a:t>
            </a:r>
            <a:r>
              <a:rPr lang="en-GB" dirty="0" smtClean="0"/>
              <a:t>                     Salivation</a:t>
            </a:r>
            <a:endParaRPr lang="en-GB" dirty="0" smtClean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/>
              <a:t>			   </a:t>
            </a:r>
            <a:r>
              <a:rPr lang="en-GB" dirty="0" smtClean="0"/>
              <a:t>      Unconditional </a:t>
            </a:r>
            <a:r>
              <a:rPr lang="en-GB" dirty="0" smtClean="0"/>
              <a:t>reflex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905000" y="2362200"/>
            <a:ext cx="43577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3906042" y="3104358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</TotalTime>
  <Words>1615</Words>
  <Application>Microsoft Macintosh PowerPoint</Application>
  <PresentationFormat>On-screen Show (4:3)</PresentationFormat>
  <Paragraphs>241</Paragraphs>
  <Slides>39</Slides>
  <Notes>24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Pavlovian Conditioning </vt:lpstr>
      <vt:lpstr>Slide 2</vt:lpstr>
      <vt:lpstr>Examples of unconditional reflexes</vt:lpstr>
      <vt:lpstr>Slide 4</vt:lpstr>
      <vt:lpstr>Slide 5</vt:lpstr>
      <vt:lpstr>Pavlovian/Classical/Respondent Conditioning</vt:lpstr>
      <vt:lpstr>Slide 7</vt:lpstr>
      <vt:lpstr>Slide 8</vt:lpstr>
      <vt:lpstr>Basic Procedure</vt:lpstr>
      <vt:lpstr>Basic Procedure</vt:lpstr>
      <vt:lpstr>Basic Procedure</vt:lpstr>
      <vt:lpstr>Further Examples</vt:lpstr>
      <vt:lpstr>Slide 13</vt:lpstr>
      <vt:lpstr>Practical</vt:lpstr>
      <vt:lpstr>Slide 15</vt:lpstr>
      <vt:lpstr>Higher-Order Conditioning</vt:lpstr>
      <vt:lpstr>Higher-Order Conditioning</vt:lpstr>
      <vt:lpstr>Higher-Order Conditioning</vt:lpstr>
      <vt:lpstr>Slide 19</vt:lpstr>
      <vt:lpstr>Slide 20</vt:lpstr>
      <vt:lpstr>Staats and Staats experiment</vt:lpstr>
      <vt:lpstr>Slide 22</vt:lpstr>
      <vt:lpstr>Slide 23</vt:lpstr>
      <vt:lpstr>Slide 24</vt:lpstr>
      <vt:lpstr>So how do we measure learning?</vt:lpstr>
      <vt:lpstr>Slide 26</vt:lpstr>
      <vt:lpstr>Slide 27</vt:lpstr>
      <vt:lpstr>Variables affecting Pavlovian Conditioning</vt:lpstr>
      <vt:lpstr>Trace Conditioning</vt:lpstr>
      <vt:lpstr>Delayed Conditioning</vt:lpstr>
      <vt:lpstr>Simultaneous Conditioning</vt:lpstr>
      <vt:lpstr>Backward Conditioning</vt:lpstr>
      <vt:lpstr>CS-US contingency</vt:lpstr>
      <vt:lpstr>Prior experience with CS and US</vt:lpstr>
      <vt:lpstr>Slide 35</vt:lpstr>
      <vt:lpstr>Slide 36</vt:lpstr>
      <vt:lpstr>Extinction of Conditional Responses</vt:lpstr>
      <vt:lpstr>Slide 38</vt:lpstr>
      <vt:lpstr>Slide 39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Pavlovian Conditioning </dc:title>
  <dc:creator> </dc:creator>
  <cp:lastModifiedBy>Nichola Booth</cp:lastModifiedBy>
  <cp:revision>51</cp:revision>
  <dcterms:created xsi:type="dcterms:W3CDTF">2011-10-06T17:08:34Z</dcterms:created>
  <dcterms:modified xsi:type="dcterms:W3CDTF">2011-10-06T18:16:01Z</dcterms:modified>
</cp:coreProperties>
</file>