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2" r:id="rId4"/>
    <p:sldId id="259" r:id="rId5"/>
    <p:sldId id="257" r:id="rId6"/>
    <p:sldId id="261" r:id="rId7"/>
    <p:sldId id="275" r:id="rId8"/>
    <p:sldId id="263" r:id="rId9"/>
    <p:sldId id="264" r:id="rId10"/>
    <p:sldId id="260" r:id="rId11"/>
    <p:sldId id="265" r:id="rId12"/>
    <p:sldId id="267" r:id="rId13"/>
    <p:sldId id="266" r:id="rId14"/>
    <p:sldId id="269" r:id="rId15"/>
    <p:sldId id="271" r:id="rId16"/>
    <p:sldId id="270" r:id="rId17"/>
    <p:sldId id="273" r:id="rId18"/>
    <p:sldId id="272" r:id="rId19"/>
    <p:sldId id="274" r:id="rId20"/>
    <p:sldId id="276" r:id="rId21"/>
    <p:sldId id="281" r:id="rId22"/>
    <p:sldId id="278" r:id="rId23"/>
    <p:sldId id="280" r:id="rId24"/>
    <p:sldId id="283" r:id="rId25"/>
    <p:sldId id="284" r:id="rId26"/>
    <p:sldId id="285" r:id="rId27"/>
    <p:sldId id="282" r:id="rId28"/>
    <p:sldId id="287" r:id="rId29"/>
    <p:sldId id="291" r:id="rId30"/>
    <p:sldId id="279" r:id="rId31"/>
    <p:sldId id="288" r:id="rId32"/>
    <p:sldId id="286" r:id="rId33"/>
    <p:sldId id="289" r:id="rId34"/>
    <p:sldId id="290" r:id="rId35"/>
    <p:sldId id="293" r:id="rId36"/>
    <p:sldId id="294" r:id="rId37"/>
    <p:sldId id="295" r:id="rId38"/>
    <p:sldId id="292" r:id="rId39"/>
    <p:sldId id="301" r:id="rId40"/>
    <p:sldId id="296" r:id="rId41"/>
    <p:sldId id="304" r:id="rId42"/>
    <p:sldId id="305" r:id="rId43"/>
    <p:sldId id="307" r:id="rId44"/>
    <p:sldId id="309" r:id="rId45"/>
    <p:sldId id="306" r:id="rId46"/>
    <p:sldId id="298" r:id="rId47"/>
    <p:sldId id="308" r:id="rId48"/>
    <p:sldId id="303" r:id="rId49"/>
    <p:sldId id="299" r:id="rId50"/>
    <p:sldId id="312" r:id="rId51"/>
    <p:sldId id="313" r:id="rId52"/>
    <p:sldId id="315" r:id="rId53"/>
    <p:sldId id="316" r:id="rId54"/>
    <p:sldId id="314" r:id="rId5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1FA48C-71D5-4A43-B794-010F26E2D44F}" type="doc">
      <dgm:prSet loTypeId="urn:microsoft.com/office/officeart/2005/8/layout/gear1" loCatId="relationship" qsTypeId="urn:microsoft.com/office/officeart/2005/8/quickstyle/simple1" qsCatId="simple" csTypeId="urn:microsoft.com/office/officeart/2005/8/colors/accent1_2" csCatId="accent1" phldr="1"/>
      <dgm:spPr/>
    </dgm:pt>
    <dgm:pt modelId="{8C525FC4-A2A9-47F7-8998-9642E409BC34}">
      <dgm:prSet phldrT="[Text]"/>
      <dgm:spPr/>
      <dgm:t>
        <a:bodyPr/>
        <a:lstStyle/>
        <a:p>
          <a:r>
            <a:rPr lang="en-US" dirty="0" smtClean="0"/>
            <a:t>Overt racism</a:t>
          </a:r>
          <a:endParaRPr lang="cs-CZ" dirty="0"/>
        </a:p>
      </dgm:t>
    </dgm:pt>
    <dgm:pt modelId="{718A5E15-246B-4EE3-B671-2F87B110D001}" type="parTrans" cxnId="{97B843B2-080B-4D9A-8663-6347385124B5}">
      <dgm:prSet/>
      <dgm:spPr/>
      <dgm:t>
        <a:bodyPr/>
        <a:lstStyle/>
        <a:p>
          <a:endParaRPr lang="cs-CZ"/>
        </a:p>
      </dgm:t>
    </dgm:pt>
    <dgm:pt modelId="{0546E3F4-2BB2-4399-88B2-5E5295ACA24D}" type="sibTrans" cxnId="{97B843B2-080B-4D9A-8663-6347385124B5}">
      <dgm:prSet/>
      <dgm:spPr/>
      <dgm:t>
        <a:bodyPr/>
        <a:lstStyle/>
        <a:p>
          <a:endParaRPr lang="cs-CZ"/>
        </a:p>
      </dgm:t>
    </dgm:pt>
    <dgm:pt modelId="{8F7B2841-A516-485F-A9CE-EDAF6843D6BA}">
      <dgm:prSet phldrT="[Text]"/>
      <dgm:spPr/>
      <dgm:t>
        <a:bodyPr/>
        <a:lstStyle/>
        <a:p>
          <a:r>
            <a:rPr lang="en-US" dirty="0" smtClean="0"/>
            <a:t>legitimation</a:t>
          </a:r>
          <a:endParaRPr lang="cs-CZ" dirty="0"/>
        </a:p>
      </dgm:t>
    </dgm:pt>
    <dgm:pt modelId="{C26243E8-C398-476C-8844-B4631605796B}" type="parTrans" cxnId="{F455C556-C5CF-4E31-B506-702C21EC42D9}">
      <dgm:prSet/>
      <dgm:spPr/>
      <dgm:t>
        <a:bodyPr/>
        <a:lstStyle/>
        <a:p>
          <a:endParaRPr lang="cs-CZ"/>
        </a:p>
      </dgm:t>
    </dgm:pt>
    <dgm:pt modelId="{5D08C53D-A4C6-4576-850D-EE37F6997937}" type="sibTrans" cxnId="{F455C556-C5CF-4E31-B506-702C21EC42D9}">
      <dgm:prSet/>
      <dgm:spPr/>
      <dgm:t>
        <a:bodyPr/>
        <a:lstStyle/>
        <a:p>
          <a:endParaRPr lang="cs-CZ"/>
        </a:p>
      </dgm:t>
    </dgm:pt>
    <dgm:pt modelId="{96243782-6F73-4A77-BED7-A80328F1CE9B}">
      <dgm:prSet phldrT="[Text]"/>
      <dgm:spPr/>
      <dgm:t>
        <a:bodyPr/>
        <a:lstStyle/>
        <a:p>
          <a:r>
            <a:rPr lang="en-US" dirty="0" smtClean="0"/>
            <a:t>Liberal racism</a:t>
          </a:r>
          <a:endParaRPr lang="cs-CZ" dirty="0"/>
        </a:p>
      </dgm:t>
    </dgm:pt>
    <dgm:pt modelId="{A6A61015-771D-4F43-A7CD-4F762CE2D131}" type="parTrans" cxnId="{A3CC74D7-A097-4B1D-8DBB-2155ED81FF51}">
      <dgm:prSet/>
      <dgm:spPr/>
      <dgm:t>
        <a:bodyPr/>
        <a:lstStyle/>
        <a:p>
          <a:endParaRPr lang="cs-CZ"/>
        </a:p>
      </dgm:t>
    </dgm:pt>
    <dgm:pt modelId="{3EECAD19-68BC-4084-A8EF-6F2DC6D0BA46}" type="sibTrans" cxnId="{A3CC74D7-A097-4B1D-8DBB-2155ED81FF51}">
      <dgm:prSet/>
      <dgm:spPr/>
      <dgm:t>
        <a:bodyPr/>
        <a:lstStyle/>
        <a:p>
          <a:endParaRPr lang="cs-CZ"/>
        </a:p>
      </dgm:t>
    </dgm:pt>
    <dgm:pt modelId="{6AE01479-8DBF-4DA9-AE78-A245C79F51A3}" type="pres">
      <dgm:prSet presAssocID="{DC1FA48C-71D5-4A43-B794-010F26E2D44F}" presName="composite" presStyleCnt="0">
        <dgm:presLayoutVars>
          <dgm:chMax val="3"/>
          <dgm:animLvl val="lvl"/>
          <dgm:resizeHandles val="exact"/>
        </dgm:presLayoutVars>
      </dgm:prSet>
      <dgm:spPr/>
    </dgm:pt>
    <dgm:pt modelId="{BADBDEBF-5A94-4ABB-8129-2A0D40FCBD7F}" type="pres">
      <dgm:prSet presAssocID="{8C525FC4-A2A9-47F7-8998-9642E409BC34}" presName="gear1" presStyleLbl="node1" presStyleIdx="0" presStyleCnt="3">
        <dgm:presLayoutVars>
          <dgm:chMax val="1"/>
          <dgm:bulletEnabled val="1"/>
        </dgm:presLayoutVars>
      </dgm:prSet>
      <dgm:spPr/>
      <dgm:t>
        <a:bodyPr/>
        <a:lstStyle/>
        <a:p>
          <a:endParaRPr lang="cs-CZ"/>
        </a:p>
      </dgm:t>
    </dgm:pt>
    <dgm:pt modelId="{63FEC1FE-FF9D-47FF-BA75-545E0EF267FE}" type="pres">
      <dgm:prSet presAssocID="{8C525FC4-A2A9-47F7-8998-9642E409BC34}" presName="gear1srcNode" presStyleLbl="node1" presStyleIdx="0" presStyleCnt="3"/>
      <dgm:spPr/>
      <dgm:t>
        <a:bodyPr/>
        <a:lstStyle/>
        <a:p>
          <a:endParaRPr lang="cs-CZ"/>
        </a:p>
      </dgm:t>
    </dgm:pt>
    <dgm:pt modelId="{DFBE7698-6B76-4AC1-84C8-276297D764A8}" type="pres">
      <dgm:prSet presAssocID="{8C525FC4-A2A9-47F7-8998-9642E409BC34}" presName="gear1dstNode" presStyleLbl="node1" presStyleIdx="0" presStyleCnt="3"/>
      <dgm:spPr/>
      <dgm:t>
        <a:bodyPr/>
        <a:lstStyle/>
        <a:p>
          <a:endParaRPr lang="cs-CZ"/>
        </a:p>
      </dgm:t>
    </dgm:pt>
    <dgm:pt modelId="{07FB0881-CEC7-4106-8E48-297CF8889602}" type="pres">
      <dgm:prSet presAssocID="{8F7B2841-A516-485F-A9CE-EDAF6843D6BA}" presName="gear2" presStyleLbl="node1" presStyleIdx="1" presStyleCnt="3">
        <dgm:presLayoutVars>
          <dgm:chMax val="1"/>
          <dgm:bulletEnabled val="1"/>
        </dgm:presLayoutVars>
      </dgm:prSet>
      <dgm:spPr/>
      <dgm:t>
        <a:bodyPr/>
        <a:lstStyle/>
        <a:p>
          <a:endParaRPr lang="cs-CZ"/>
        </a:p>
      </dgm:t>
    </dgm:pt>
    <dgm:pt modelId="{4CCB1E51-173A-455E-B3E7-8C3D0E9E3BFD}" type="pres">
      <dgm:prSet presAssocID="{8F7B2841-A516-485F-A9CE-EDAF6843D6BA}" presName="gear2srcNode" presStyleLbl="node1" presStyleIdx="1" presStyleCnt="3"/>
      <dgm:spPr/>
      <dgm:t>
        <a:bodyPr/>
        <a:lstStyle/>
        <a:p>
          <a:endParaRPr lang="cs-CZ"/>
        </a:p>
      </dgm:t>
    </dgm:pt>
    <dgm:pt modelId="{B4DA85C3-3C37-48D0-8800-B3CEB8402CAE}" type="pres">
      <dgm:prSet presAssocID="{8F7B2841-A516-485F-A9CE-EDAF6843D6BA}" presName="gear2dstNode" presStyleLbl="node1" presStyleIdx="1" presStyleCnt="3"/>
      <dgm:spPr/>
      <dgm:t>
        <a:bodyPr/>
        <a:lstStyle/>
        <a:p>
          <a:endParaRPr lang="cs-CZ"/>
        </a:p>
      </dgm:t>
    </dgm:pt>
    <dgm:pt modelId="{06FBCBF0-1D84-4F07-ACAC-DDDDD2C9B0B2}" type="pres">
      <dgm:prSet presAssocID="{96243782-6F73-4A77-BED7-A80328F1CE9B}" presName="gear3" presStyleLbl="node1" presStyleIdx="2" presStyleCnt="3"/>
      <dgm:spPr/>
      <dgm:t>
        <a:bodyPr/>
        <a:lstStyle/>
        <a:p>
          <a:endParaRPr lang="cs-CZ"/>
        </a:p>
      </dgm:t>
    </dgm:pt>
    <dgm:pt modelId="{618BA4B2-E483-46DA-A861-EA3394188974}" type="pres">
      <dgm:prSet presAssocID="{96243782-6F73-4A77-BED7-A80328F1CE9B}" presName="gear3tx" presStyleLbl="node1" presStyleIdx="2" presStyleCnt="3">
        <dgm:presLayoutVars>
          <dgm:chMax val="1"/>
          <dgm:bulletEnabled val="1"/>
        </dgm:presLayoutVars>
      </dgm:prSet>
      <dgm:spPr/>
      <dgm:t>
        <a:bodyPr/>
        <a:lstStyle/>
        <a:p>
          <a:endParaRPr lang="cs-CZ"/>
        </a:p>
      </dgm:t>
    </dgm:pt>
    <dgm:pt modelId="{E25DA68D-6D5E-42F6-AC91-8CBE7F615831}" type="pres">
      <dgm:prSet presAssocID="{96243782-6F73-4A77-BED7-A80328F1CE9B}" presName="gear3srcNode" presStyleLbl="node1" presStyleIdx="2" presStyleCnt="3"/>
      <dgm:spPr/>
      <dgm:t>
        <a:bodyPr/>
        <a:lstStyle/>
        <a:p>
          <a:endParaRPr lang="cs-CZ"/>
        </a:p>
      </dgm:t>
    </dgm:pt>
    <dgm:pt modelId="{808F71DF-8406-414D-8897-155126C541C6}" type="pres">
      <dgm:prSet presAssocID="{96243782-6F73-4A77-BED7-A80328F1CE9B}" presName="gear3dstNode" presStyleLbl="node1" presStyleIdx="2" presStyleCnt="3"/>
      <dgm:spPr/>
      <dgm:t>
        <a:bodyPr/>
        <a:lstStyle/>
        <a:p>
          <a:endParaRPr lang="cs-CZ"/>
        </a:p>
      </dgm:t>
    </dgm:pt>
    <dgm:pt modelId="{8F998C83-6ED6-4E1F-8605-37D8399A1CC9}" type="pres">
      <dgm:prSet presAssocID="{0546E3F4-2BB2-4399-88B2-5E5295ACA24D}" presName="connector1" presStyleLbl="sibTrans2D1" presStyleIdx="0" presStyleCnt="3"/>
      <dgm:spPr/>
      <dgm:t>
        <a:bodyPr/>
        <a:lstStyle/>
        <a:p>
          <a:endParaRPr lang="cs-CZ"/>
        </a:p>
      </dgm:t>
    </dgm:pt>
    <dgm:pt modelId="{08899553-0109-4CBC-9AB3-1FCA5779786D}" type="pres">
      <dgm:prSet presAssocID="{5D08C53D-A4C6-4576-850D-EE37F6997937}" presName="connector2" presStyleLbl="sibTrans2D1" presStyleIdx="1" presStyleCnt="3"/>
      <dgm:spPr/>
      <dgm:t>
        <a:bodyPr/>
        <a:lstStyle/>
        <a:p>
          <a:endParaRPr lang="cs-CZ"/>
        </a:p>
      </dgm:t>
    </dgm:pt>
    <dgm:pt modelId="{89D9D40E-3B2E-4583-9C27-961A31F9B964}" type="pres">
      <dgm:prSet presAssocID="{3EECAD19-68BC-4084-A8EF-6F2DC6D0BA46}" presName="connector3" presStyleLbl="sibTrans2D1" presStyleIdx="2" presStyleCnt="3"/>
      <dgm:spPr/>
      <dgm:t>
        <a:bodyPr/>
        <a:lstStyle/>
        <a:p>
          <a:endParaRPr lang="cs-CZ"/>
        </a:p>
      </dgm:t>
    </dgm:pt>
  </dgm:ptLst>
  <dgm:cxnLst>
    <dgm:cxn modelId="{65C145D6-13EC-41FA-A24C-8AD12DC566E0}" type="presOf" srcId="{8C525FC4-A2A9-47F7-8998-9642E409BC34}" destId="{63FEC1FE-FF9D-47FF-BA75-545E0EF267FE}" srcOrd="1" destOrd="0" presId="urn:microsoft.com/office/officeart/2005/8/layout/gear1"/>
    <dgm:cxn modelId="{D668D813-E31E-4044-846F-E2B6F208A0E9}" type="presOf" srcId="{5D08C53D-A4C6-4576-850D-EE37F6997937}" destId="{08899553-0109-4CBC-9AB3-1FCA5779786D}" srcOrd="0" destOrd="0" presId="urn:microsoft.com/office/officeart/2005/8/layout/gear1"/>
    <dgm:cxn modelId="{A3CC74D7-A097-4B1D-8DBB-2155ED81FF51}" srcId="{DC1FA48C-71D5-4A43-B794-010F26E2D44F}" destId="{96243782-6F73-4A77-BED7-A80328F1CE9B}" srcOrd="2" destOrd="0" parTransId="{A6A61015-771D-4F43-A7CD-4F762CE2D131}" sibTransId="{3EECAD19-68BC-4084-A8EF-6F2DC6D0BA46}"/>
    <dgm:cxn modelId="{854A9066-A840-40D4-90E8-26D03B10D0ED}" type="presOf" srcId="{8F7B2841-A516-485F-A9CE-EDAF6843D6BA}" destId="{07FB0881-CEC7-4106-8E48-297CF8889602}" srcOrd="0" destOrd="0" presId="urn:microsoft.com/office/officeart/2005/8/layout/gear1"/>
    <dgm:cxn modelId="{97B843B2-080B-4D9A-8663-6347385124B5}" srcId="{DC1FA48C-71D5-4A43-B794-010F26E2D44F}" destId="{8C525FC4-A2A9-47F7-8998-9642E409BC34}" srcOrd="0" destOrd="0" parTransId="{718A5E15-246B-4EE3-B671-2F87B110D001}" sibTransId="{0546E3F4-2BB2-4399-88B2-5E5295ACA24D}"/>
    <dgm:cxn modelId="{9BC05293-9138-45AC-B308-7EDFDD60A432}" type="presOf" srcId="{96243782-6F73-4A77-BED7-A80328F1CE9B}" destId="{06FBCBF0-1D84-4F07-ACAC-DDDDD2C9B0B2}" srcOrd="0" destOrd="0" presId="urn:microsoft.com/office/officeart/2005/8/layout/gear1"/>
    <dgm:cxn modelId="{4229559A-662F-484D-8570-D2AECDE21C55}" type="presOf" srcId="{3EECAD19-68BC-4084-A8EF-6F2DC6D0BA46}" destId="{89D9D40E-3B2E-4583-9C27-961A31F9B964}" srcOrd="0" destOrd="0" presId="urn:microsoft.com/office/officeart/2005/8/layout/gear1"/>
    <dgm:cxn modelId="{7E362084-CDAC-4FC4-9049-9DAD56050FDD}" type="presOf" srcId="{0546E3F4-2BB2-4399-88B2-5E5295ACA24D}" destId="{8F998C83-6ED6-4E1F-8605-37D8399A1CC9}" srcOrd="0" destOrd="0" presId="urn:microsoft.com/office/officeart/2005/8/layout/gear1"/>
    <dgm:cxn modelId="{D1DC7638-F082-4236-8B98-58F961648718}" type="presOf" srcId="{96243782-6F73-4A77-BED7-A80328F1CE9B}" destId="{808F71DF-8406-414D-8897-155126C541C6}" srcOrd="3" destOrd="0" presId="urn:microsoft.com/office/officeart/2005/8/layout/gear1"/>
    <dgm:cxn modelId="{03D897E5-74B4-4668-B087-706AA741785D}" type="presOf" srcId="{DC1FA48C-71D5-4A43-B794-010F26E2D44F}" destId="{6AE01479-8DBF-4DA9-AE78-A245C79F51A3}" srcOrd="0" destOrd="0" presId="urn:microsoft.com/office/officeart/2005/8/layout/gear1"/>
    <dgm:cxn modelId="{B72813CA-D9BD-4AF2-8470-964EC1793B0C}" type="presOf" srcId="{8C525FC4-A2A9-47F7-8998-9642E409BC34}" destId="{BADBDEBF-5A94-4ABB-8129-2A0D40FCBD7F}" srcOrd="0" destOrd="0" presId="urn:microsoft.com/office/officeart/2005/8/layout/gear1"/>
    <dgm:cxn modelId="{9D7030A4-A000-4C8D-B3BD-C6A752B6712D}" type="presOf" srcId="{8C525FC4-A2A9-47F7-8998-9642E409BC34}" destId="{DFBE7698-6B76-4AC1-84C8-276297D764A8}" srcOrd="2" destOrd="0" presId="urn:microsoft.com/office/officeart/2005/8/layout/gear1"/>
    <dgm:cxn modelId="{2E0B0DFC-A566-4067-A260-006EC421E3E7}" type="presOf" srcId="{8F7B2841-A516-485F-A9CE-EDAF6843D6BA}" destId="{B4DA85C3-3C37-48D0-8800-B3CEB8402CAE}" srcOrd="2" destOrd="0" presId="urn:microsoft.com/office/officeart/2005/8/layout/gear1"/>
    <dgm:cxn modelId="{0C49CF83-4390-4161-8DEB-D3CC85737512}" type="presOf" srcId="{8F7B2841-A516-485F-A9CE-EDAF6843D6BA}" destId="{4CCB1E51-173A-455E-B3E7-8C3D0E9E3BFD}" srcOrd="1" destOrd="0" presId="urn:microsoft.com/office/officeart/2005/8/layout/gear1"/>
    <dgm:cxn modelId="{4646B9A7-AC23-4FB7-8B75-B9A34EB42A9C}" type="presOf" srcId="{96243782-6F73-4A77-BED7-A80328F1CE9B}" destId="{618BA4B2-E483-46DA-A861-EA3394188974}" srcOrd="1" destOrd="0" presId="urn:microsoft.com/office/officeart/2005/8/layout/gear1"/>
    <dgm:cxn modelId="{F455C556-C5CF-4E31-B506-702C21EC42D9}" srcId="{DC1FA48C-71D5-4A43-B794-010F26E2D44F}" destId="{8F7B2841-A516-485F-A9CE-EDAF6843D6BA}" srcOrd="1" destOrd="0" parTransId="{C26243E8-C398-476C-8844-B4631605796B}" sibTransId="{5D08C53D-A4C6-4576-850D-EE37F6997937}"/>
    <dgm:cxn modelId="{5DF1AB2C-99B4-4E2C-81D3-1889305A077B}" type="presOf" srcId="{96243782-6F73-4A77-BED7-A80328F1CE9B}" destId="{E25DA68D-6D5E-42F6-AC91-8CBE7F615831}" srcOrd="2" destOrd="0" presId="urn:microsoft.com/office/officeart/2005/8/layout/gear1"/>
    <dgm:cxn modelId="{C404C4D3-BCEF-4E9C-B8B9-5FE8A069C797}" type="presParOf" srcId="{6AE01479-8DBF-4DA9-AE78-A245C79F51A3}" destId="{BADBDEBF-5A94-4ABB-8129-2A0D40FCBD7F}" srcOrd="0" destOrd="0" presId="urn:microsoft.com/office/officeart/2005/8/layout/gear1"/>
    <dgm:cxn modelId="{25DD25DD-7B21-41CA-A429-DC3CBB2B1F8A}" type="presParOf" srcId="{6AE01479-8DBF-4DA9-AE78-A245C79F51A3}" destId="{63FEC1FE-FF9D-47FF-BA75-545E0EF267FE}" srcOrd="1" destOrd="0" presId="urn:microsoft.com/office/officeart/2005/8/layout/gear1"/>
    <dgm:cxn modelId="{93554B6E-FB72-404A-B3E5-AF4DA47AC864}" type="presParOf" srcId="{6AE01479-8DBF-4DA9-AE78-A245C79F51A3}" destId="{DFBE7698-6B76-4AC1-84C8-276297D764A8}" srcOrd="2" destOrd="0" presId="urn:microsoft.com/office/officeart/2005/8/layout/gear1"/>
    <dgm:cxn modelId="{3735F7D7-E5C0-46ED-A242-614A7E270266}" type="presParOf" srcId="{6AE01479-8DBF-4DA9-AE78-A245C79F51A3}" destId="{07FB0881-CEC7-4106-8E48-297CF8889602}" srcOrd="3" destOrd="0" presId="urn:microsoft.com/office/officeart/2005/8/layout/gear1"/>
    <dgm:cxn modelId="{7B4ED079-116B-4BC9-9F48-19012BE16AEC}" type="presParOf" srcId="{6AE01479-8DBF-4DA9-AE78-A245C79F51A3}" destId="{4CCB1E51-173A-455E-B3E7-8C3D0E9E3BFD}" srcOrd="4" destOrd="0" presId="urn:microsoft.com/office/officeart/2005/8/layout/gear1"/>
    <dgm:cxn modelId="{B4734948-B06E-4C48-8E14-AA4F9695C81C}" type="presParOf" srcId="{6AE01479-8DBF-4DA9-AE78-A245C79F51A3}" destId="{B4DA85C3-3C37-48D0-8800-B3CEB8402CAE}" srcOrd="5" destOrd="0" presId="urn:microsoft.com/office/officeart/2005/8/layout/gear1"/>
    <dgm:cxn modelId="{9BD0BB17-7E18-4B25-A5CC-5A08CD908FFC}" type="presParOf" srcId="{6AE01479-8DBF-4DA9-AE78-A245C79F51A3}" destId="{06FBCBF0-1D84-4F07-ACAC-DDDDD2C9B0B2}" srcOrd="6" destOrd="0" presId="urn:microsoft.com/office/officeart/2005/8/layout/gear1"/>
    <dgm:cxn modelId="{44F1A50D-8BB6-49DD-9ECB-BDFE82218337}" type="presParOf" srcId="{6AE01479-8DBF-4DA9-AE78-A245C79F51A3}" destId="{618BA4B2-E483-46DA-A861-EA3394188974}" srcOrd="7" destOrd="0" presId="urn:microsoft.com/office/officeart/2005/8/layout/gear1"/>
    <dgm:cxn modelId="{C29A650D-4A5E-4A5D-9654-FBFE438A7D3A}" type="presParOf" srcId="{6AE01479-8DBF-4DA9-AE78-A245C79F51A3}" destId="{E25DA68D-6D5E-42F6-AC91-8CBE7F615831}" srcOrd="8" destOrd="0" presId="urn:microsoft.com/office/officeart/2005/8/layout/gear1"/>
    <dgm:cxn modelId="{488DA68E-09A9-498A-9916-7520DFAA4C72}" type="presParOf" srcId="{6AE01479-8DBF-4DA9-AE78-A245C79F51A3}" destId="{808F71DF-8406-414D-8897-155126C541C6}" srcOrd="9" destOrd="0" presId="urn:microsoft.com/office/officeart/2005/8/layout/gear1"/>
    <dgm:cxn modelId="{8952BCDE-EE09-45D2-974E-F029B17A3B76}" type="presParOf" srcId="{6AE01479-8DBF-4DA9-AE78-A245C79F51A3}" destId="{8F998C83-6ED6-4E1F-8605-37D8399A1CC9}" srcOrd="10" destOrd="0" presId="urn:microsoft.com/office/officeart/2005/8/layout/gear1"/>
    <dgm:cxn modelId="{3B563825-E014-4A4D-A422-75E27B51740C}" type="presParOf" srcId="{6AE01479-8DBF-4DA9-AE78-A245C79F51A3}" destId="{08899553-0109-4CBC-9AB3-1FCA5779786D}" srcOrd="11" destOrd="0" presId="urn:microsoft.com/office/officeart/2005/8/layout/gear1"/>
    <dgm:cxn modelId="{7A3EFB50-FB2B-4103-B881-474568907A27}" type="presParOf" srcId="{6AE01479-8DBF-4DA9-AE78-A245C79F51A3}" destId="{89D9D40E-3B2E-4583-9C27-961A31F9B964}"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BDEBF-5A94-4ABB-8129-2A0D40FCBD7F}">
      <dsp:nvSpPr>
        <dsp:cNvPr id="0" name=""/>
        <dsp:cNvSpPr/>
      </dsp:nvSpPr>
      <dsp:spPr>
        <a:xfrm>
          <a:off x="5188635" y="2149944"/>
          <a:ext cx="2627709" cy="2627709"/>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Overt racism</a:t>
          </a:r>
          <a:endParaRPr lang="cs-CZ" sz="1400" kern="1200" dirty="0"/>
        </a:p>
      </dsp:txBody>
      <dsp:txXfrm>
        <a:off x="5716921" y="2765472"/>
        <a:ext cx="1571137" cy="1350697"/>
      </dsp:txXfrm>
    </dsp:sp>
    <dsp:sp modelId="{07FB0881-CEC7-4106-8E48-297CF8889602}">
      <dsp:nvSpPr>
        <dsp:cNvPr id="0" name=""/>
        <dsp:cNvSpPr/>
      </dsp:nvSpPr>
      <dsp:spPr>
        <a:xfrm>
          <a:off x="3659786" y="1528849"/>
          <a:ext cx="1911061" cy="1911061"/>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legitimation</a:t>
          </a:r>
          <a:endParaRPr lang="cs-CZ" sz="1400" kern="1200" dirty="0"/>
        </a:p>
      </dsp:txBody>
      <dsp:txXfrm>
        <a:off x="4140901" y="2012872"/>
        <a:ext cx="948831" cy="943015"/>
      </dsp:txXfrm>
    </dsp:sp>
    <dsp:sp modelId="{06FBCBF0-1D84-4F07-ACAC-DDDDD2C9B0B2}">
      <dsp:nvSpPr>
        <dsp:cNvPr id="0" name=""/>
        <dsp:cNvSpPr/>
      </dsp:nvSpPr>
      <dsp:spPr>
        <a:xfrm rot="20700000">
          <a:off x="4730175" y="210411"/>
          <a:ext cx="1872450" cy="1872450"/>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Liberal racism</a:t>
          </a:r>
          <a:endParaRPr lang="cs-CZ" sz="1400" kern="1200" dirty="0"/>
        </a:p>
      </dsp:txBody>
      <dsp:txXfrm rot="-20700000">
        <a:off x="5140858" y="621095"/>
        <a:ext cx="1051083" cy="1051083"/>
      </dsp:txXfrm>
    </dsp:sp>
    <dsp:sp modelId="{8F998C83-6ED6-4E1F-8605-37D8399A1CC9}">
      <dsp:nvSpPr>
        <dsp:cNvPr id="0" name=""/>
        <dsp:cNvSpPr/>
      </dsp:nvSpPr>
      <dsp:spPr>
        <a:xfrm>
          <a:off x="4993036" y="1749747"/>
          <a:ext cx="3363468" cy="3363468"/>
        </a:xfrm>
        <a:prstGeom prst="circularArrow">
          <a:avLst>
            <a:gd name="adj1" fmla="val 4687"/>
            <a:gd name="adj2" fmla="val 299029"/>
            <a:gd name="adj3" fmla="val 2528532"/>
            <a:gd name="adj4" fmla="val 15834890"/>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899553-0109-4CBC-9AB3-1FCA5779786D}">
      <dsp:nvSpPr>
        <dsp:cNvPr id="0" name=""/>
        <dsp:cNvSpPr/>
      </dsp:nvSpPr>
      <dsp:spPr>
        <a:xfrm>
          <a:off x="3321340" y="1103500"/>
          <a:ext cx="2443770" cy="244377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D9D40E-3B2E-4583-9C27-961A31F9B964}">
      <dsp:nvSpPr>
        <dsp:cNvPr id="0" name=""/>
        <dsp:cNvSpPr/>
      </dsp:nvSpPr>
      <dsp:spPr>
        <a:xfrm>
          <a:off x="4297058" y="-202228"/>
          <a:ext cx="2634876" cy="263487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06BB916B-19DD-460D-A98B-46E898C90455}" type="datetimeFigureOut">
              <a:rPr lang="cs-CZ" smtClean="0"/>
              <a:t>29.09.2017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5D76EC-1BBC-483E-8D6B-6C762844DCC6}" type="slidenum">
              <a:rPr lang="cs-CZ" smtClean="0"/>
              <a:t>‹#›</a:t>
            </a:fld>
            <a:endParaRPr lang="cs-CZ"/>
          </a:p>
        </p:txBody>
      </p:sp>
    </p:spTree>
    <p:extLst>
      <p:ext uri="{BB962C8B-B14F-4D97-AF65-F5344CB8AC3E}">
        <p14:creationId xmlns:p14="http://schemas.microsoft.com/office/powerpoint/2010/main" val="1069192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6BB916B-19DD-460D-A98B-46E898C90455}" type="datetimeFigureOut">
              <a:rPr lang="cs-CZ" smtClean="0"/>
              <a:t>29.09.2017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5D76EC-1BBC-483E-8D6B-6C762844DCC6}" type="slidenum">
              <a:rPr lang="cs-CZ" smtClean="0"/>
              <a:t>‹#›</a:t>
            </a:fld>
            <a:endParaRPr lang="cs-CZ"/>
          </a:p>
        </p:txBody>
      </p:sp>
    </p:spTree>
    <p:extLst>
      <p:ext uri="{BB962C8B-B14F-4D97-AF65-F5344CB8AC3E}">
        <p14:creationId xmlns:p14="http://schemas.microsoft.com/office/powerpoint/2010/main" val="2934475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6BB916B-19DD-460D-A98B-46E898C90455}" type="datetimeFigureOut">
              <a:rPr lang="cs-CZ" smtClean="0"/>
              <a:t>29.09.2017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5D76EC-1BBC-483E-8D6B-6C762844DCC6}" type="slidenum">
              <a:rPr lang="cs-CZ" smtClean="0"/>
              <a:t>‹#›</a:t>
            </a:fld>
            <a:endParaRPr lang="cs-CZ"/>
          </a:p>
        </p:txBody>
      </p:sp>
    </p:spTree>
    <p:extLst>
      <p:ext uri="{BB962C8B-B14F-4D97-AF65-F5344CB8AC3E}">
        <p14:creationId xmlns:p14="http://schemas.microsoft.com/office/powerpoint/2010/main" val="2493302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6BB916B-19DD-460D-A98B-46E898C90455}" type="datetimeFigureOut">
              <a:rPr lang="cs-CZ" smtClean="0"/>
              <a:t>29.09.2017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5D76EC-1BBC-483E-8D6B-6C762844DCC6}" type="slidenum">
              <a:rPr lang="cs-CZ" smtClean="0"/>
              <a:t>‹#›</a:t>
            </a:fld>
            <a:endParaRPr lang="cs-CZ"/>
          </a:p>
        </p:txBody>
      </p:sp>
    </p:spTree>
    <p:extLst>
      <p:ext uri="{BB962C8B-B14F-4D97-AF65-F5344CB8AC3E}">
        <p14:creationId xmlns:p14="http://schemas.microsoft.com/office/powerpoint/2010/main" val="193483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06BB916B-19DD-460D-A98B-46E898C90455}" type="datetimeFigureOut">
              <a:rPr lang="cs-CZ" smtClean="0"/>
              <a:t>29.09.2017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5D76EC-1BBC-483E-8D6B-6C762844DCC6}" type="slidenum">
              <a:rPr lang="cs-CZ" smtClean="0"/>
              <a:t>‹#›</a:t>
            </a:fld>
            <a:endParaRPr lang="cs-CZ"/>
          </a:p>
        </p:txBody>
      </p:sp>
    </p:spTree>
    <p:extLst>
      <p:ext uri="{BB962C8B-B14F-4D97-AF65-F5344CB8AC3E}">
        <p14:creationId xmlns:p14="http://schemas.microsoft.com/office/powerpoint/2010/main" val="3430839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06BB916B-19DD-460D-A98B-46E898C90455}" type="datetimeFigureOut">
              <a:rPr lang="cs-CZ" smtClean="0"/>
              <a:t>29.09.2017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5D76EC-1BBC-483E-8D6B-6C762844DCC6}" type="slidenum">
              <a:rPr lang="cs-CZ" smtClean="0"/>
              <a:t>‹#›</a:t>
            </a:fld>
            <a:endParaRPr lang="cs-CZ"/>
          </a:p>
        </p:txBody>
      </p:sp>
    </p:spTree>
    <p:extLst>
      <p:ext uri="{BB962C8B-B14F-4D97-AF65-F5344CB8AC3E}">
        <p14:creationId xmlns:p14="http://schemas.microsoft.com/office/powerpoint/2010/main" val="3937954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06BB916B-19DD-460D-A98B-46E898C90455}" type="datetimeFigureOut">
              <a:rPr lang="cs-CZ" smtClean="0"/>
              <a:t>29.09.2017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75D76EC-1BBC-483E-8D6B-6C762844DCC6}" type="slidenum">
              <a:rPr lang="cs-CZ" smtClean="0"/>
              <a:t>‹#›</a:t>
            </a:fld>
            <a:endParaRPr lang="cs-CZ"/>
          </a:p>
        </p:txBody>
      </p:sp>
    </p:spTree>
    <p:extLst>
      <p:ext uri="{BB962C8B-B14F-4D97-AF65-F5344CB8AC3E}">
        <p14:creationId xmlns:p14="http://schemas.microsoft.com/office/powerpoint/2010/main" val="2951206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06BB916B-19DD-460D-A98B-46E898C90455}" type="datetimeFigureOut">
              <a:rPr lang="cs-CZ" smtClean="0"/>
              <a:t>29.09.2017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75D76EC-1BBC-483E-8D6B-6C762844DCC6}" type="slidenum">
              <a:rPr lang="cs-CZ" smtClean="0"/>
              <a:t>‹#›</a:t>
            </a:fld>
            <a:endParaRPr lang="cs-CZ"/>
          </a:p>
        </p:txBody>
      </p:sp>
    </p:spTree>
    <p:extLst>
      <p:ext uri="{BB962C8B-B14F-4D97-AF65-F5344CB8AC3E}">
        <p14:creationId xmlns:p14="http://schemas.microsoft.com/office/powerpoint/2010/main" val="2109629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6BB916B-19DD-460D-A98B-46E898C90455}" type="datetimeFigureOut">
              <a:rPr lang="cs-CZ" smtClean="0"/>
              <a:t>29.09.2017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75D76EC-1BBC-483E-8D6B-6C762844DCC6}" type="slidenum">
              <a:rPr lang="cs-CZ" smtClean="0"/>
              <a:t>‹#›</a:t>
            </a:fld>
            <a:endParaRPr lang="cs-CZ"/>
          </a:p>
        </p:txBody>
      </p:sp>
    </p:spTree>
    <p:extLst>
      <p:ext uri="{BB962C8B-B14F-4D97-AF65-F5344CB8AC3E}">
        <p14:creationId xmlns:p14="http://schemas.microsoft.com/office/powerpoint/2010/main" val="2550174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06BB916B-19DD-460D-A98B-46E898C90455}" type="datetimeFigureOut">
              <a:rPr lang="cs-CZ" smtClean="0"/>
              <a:t>29.09.2017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5D76EC-1BBC-483E-8D6B-6C762844DCC6}" type="slidenum">
              <a:rPr lang="cs-CZ" smtClean="0"/>
              <a:t>‹#›</a:t>
            </a:fld>
            <a:endParaRPr lang="cs-CZ"/>
          </a:p>
        </p:txBody>
      </p:sp>
    </p:spTree>
    <p:extLst>
      <p:ext uri="{BB962C8B-B14F-4D97-AF65-F5344CB8AC3E}">
        <p14:creationId xmlns:p14="http://schemas.microsoft.com/office/powerpoint/2010/main" val="1981094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06BB916B-19DD-460D-A98B-46E898C90455}" type="datetimeFigureOut">
              <a:rPr lang="cs-CZ" smtClean="0"/>
              <a:t>29.09.2017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5D76EC-1BBC-483E-8D6B-6C762844DCC6}" type="slidenum">
              <a:rPr lang="cs-CZ" smtClean="0"/>
              <a:t>‹#›</a:t>
            </a:fld>
            <a:endParaRPr lang="cs-CZ"/>
          </a:p>
        </p:txBody>
      </p:sp>
    </p:spTree>
    <p:extLst>
      <p:ext uri="{BB962C8B-B14F-4D97-AF65-F5344CB8AC3E}">
        <p14:creationId xmlns:p14="http://schemas.microsoft.com/office/powerpoint/2010/main" val="2871138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B916B-19DD-460D-A98B-46E898C90455}" type="datetimeFigureOut">
              <a:rPr lang="cs-CZ" smtClean="0"/>
              <a:t>29.09.2017</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5D76EC-1BBC-483E-8D6B-6C762844DCC6}" type="slidenum">
              <a:rPr lang="cs-CZ" smtClean="0"/>
              <a:t>‹#›</a:t>
            </a:fld>
            <a:endParaRPr lang="cs-CZ"/>
          </a:p>
        </p:txBody>
      </p:sp>
    </p:spTree>
    <p:extLst>
      <p:ext uri="{BB962C8B-B14F-4D97-AF65-F5344CB8AC3E}">
        <p14:creationId xmlns:p14="http://schemas.microsoft.com/office/powerpoint/2010/main" val="2910857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en-US" dirty="0" smtClean="0"/>
              <a:t>Education for the Roma: surveillance </a:t>
            </a:r>
            <a:r>
              <a:rPr lang="en-US" err="1" smtClean="0"/>
              <a:t>vs</a:t>
            </a:r>
            <a:r>
              <a:rPr lang="en-US" smtClean="0"/>
              <a:t>. empowerment</a:t>
            </a:r>
            <a:endParaRPr lang="cs-CZ" dirty="0"/>
          </a:p>
        </p:txBody>
      </p:sp>
      <p:sp>
        <p:nvSpPr>
          <p:cNvPr id="3" name="Podnadpis 2"/>
          <p:cNvSpPr>
            <a:spLocks noGrp="1"/>
          </p:cNvSpPr>
          <p:nvPr>
            <p:ph type="subTitle" idx="1"/>
          </p:nvPr>
        </p:nvSpPr>
        <p:spPr/>
        <p:txBody>
          <a:bodyPr/>
          <a:lstStyle/>
          <a:p>
            <a:r>
              <a:rPr lang="en-US" dirty="0" smtClean="0"/>
              <a:t>Lecture 1 </a:t>
            </a:r>
          </a:p>
          <a:p>
            <a:r>
              <a:rPr lang="en-US" dirty="0" smtClean="0"/>
              <a:t>Education as an agent of </a:t>
            </a:r>
            <a:r>
              <a:rPr lang="en-GB" dirty="0"/>
              <a:t>racializing the Roma</a:t>
            </a:r>
            <a:endParaRPr lang="cs-CZ" dirty="0"/>
          </a:p>
        </p:txBody>
      </p:sp>
    </p:spTree>
    <p:extLst>
      <p:ext uri="{BB962C8B-B14F-4D97-AF65-F5344CB8AC3E}">
        <p14:creationId xmlns:p14="http://schemas.microsoft.com/office/powerpoint/2010/main" val="491623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Time-space compression of whiteness in the education for the Roma</a:t>
            </a:r>
            <a:endParaRPr lang="cs-CZ"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965282051"/>
              </p:ext>
            </p:extLst>
          </p:nvPr>
        </p:nvGraphicFramePr>
        <p:xfrm>
          <a:off x="838200" y="1825625"/>
          <a:ext cx="10515600" cy="356616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677100452"/>
                    </a:ext>
                  </a:extLst>
                </a:gridCol>
                <a:gridCol w="2628900">
                  <a:extLst>
                    <a:ext uri="{9D8B030D-6E8A-4147-A177-3AD203B41FA5}">
                      <a16:colId xmlns:a16="http://schemas.microsoft.com/office/drawing/2014/main" val="2790380539"/>
                    </a:ext>
                  </a:extLst>
                </a:gridCol>
                <a:gridCol w="2628900">
                  <a:extLst>
                    <a:ext uri="{9D8B030D-6E8A-4147-A177-3AD203B41FA5}">
                      <a16:colId xmlns:a16="http://schemas.microsoft.com/office/drawing/2014/main" val="3008708588"/>
                    </a:ext>
                  </a:extLst>
                </a:gridCol>
                <a:gridCol w="2628900">
                  <a:extLst>
                    <a:ext uri="{9D8B030D-6E8A-4147-A177-3AD203B41FA5}">
                      <a16:colId xmlns:a16="http://schemas.microsoft.com/office/drawing/2014/main" val="3122755618"/>
                    </a:ext>
                  </a:extLst>
                </a:gridCol>
              </a:tblGrid>
              <a:tr h="370840">
                <a:tc>
                  <a:txBody>
                    <a:bodyPr/>
                    <a:lstStyle/>
                    <a:p>
                      <a:r>
                        <a:rPr lang="en-US" dirty="0" smtClean="0"/>
                        <a:t>Modernity </a:t>
                      </a:r>
                      <a:endParaRPr lang="cs-CZ" dirty="0"/>
                    </a:p>
                  </a:txBody>
                  <a:tcPr/>
                </a:tc>
                <a:tc>
                  <a:txBody>
                    <a:bodyPr/>
                    <a:lstStyle/>
                    <a:p>
                      <a:r>
                        <a:rPr lang="en-US" dirty="0" smtClean="0"/>
                        <a:t>National Socialism / overt racism</a:t>
                      </a:r>
                      <a:endParaRPr lang="cs-CZ" dirty="0"/>
                    </a:p>
                  </a:txBody>
                  <a:tcPr/>
                </a:tc>
                <a:tc>
                  <a:txBody>
                    <a:bodyPr/>
                    <a:lstStyle/>
                    <a:p>
                      <a:r>
                        <a:rPr lang="en-US" dirty="0" smtClean="0"/>
                        <a:t>Socialist concept</a:t>
                      </a:r>
                    </a:p>
                    <a:p>
                      <a:r>
                        <a:rPr lang="en-US" dirty="0" smtClean="0"/>
                        <a:t>Liberal</a:t>
                      </a:r>
                      <a:r>
                        <a:rPr lang="en-US" baseline="0" dirty="0" smtClean="0"/>
                        <a:t> racism </a:t>
                      </a:r>
                      <a:endParaRPr lang="cs-CZ" dirty="0"/>
                    </a:p>
                  </a:txBody>
                  <a:tcPr/>
                </a:tc>
                <a:tc>
                  <a:txBody>
                    <a:bodyPr/>
                    <a:lstStyle/>
                    <a:p>
                      <a:r>
                        <a:rPr lang="en-US" dirty="0" smtClean="0"/>
                        <a:t>Human rights</a:t>
                      </a:r>
                      <a:endParaRPr lang="cs-CZ" dirty="0"/>
                    </a:p>
                  </a:txBody>
                  <a:tcPr/>
                </a:tc>
                <a:extLst>
                  <a:ext uri="{0D108BD9-81ED-4DB2-BD59-A6C34878D82A}">
                    <a16:rowId xmlns:a16="http://schemas.microsoft.com/office/drawing/2014/main" val="417520505"/>
                  </a:ext>
                </a:extLst>
              </a:tr>
              <a:tr h="370840">
                <a:tc>
                  <a:txBody>
                    <a:bodyPr/>
                    <a:lstStyle/>
                    <a:p>
                      <a:r>
                        <a:rPr lang="de-DE" sz="1800" kern="1200" dirty="0" smtClean="0">
                          <a:solidFill>
                            <a:schemeClr val="dk1"/>
                          </a:solidFill>
                          <a:effectLst/>
                          <a:latin typeface="+mn-lt"/>
                          <a:ea typeface="+mn-ea"/>
                          <a:cs typeface="+mn-cs"/>
                        </a:rPr>
                        <a:t>Grellmann </a:t>
                      </a:r>
                      <a:r>
                        <a:rPr lang="de-DE" sz="1800" kern="1200" dirty="0" err="1" smtClean="0">
                          <a:solidFill>
                            <a:schemeClr val="dk1"/>
                          </a:solidFill>
                          <a:effectLst/>
                          <a:latin typeface="+mn-lt"/>
                          <a:ea typeface="+mn-ea"/>
                          <a:cs typeface="+mn-cs"/>
                        </a:rPr>
                        <a:t>and</a:t>
                      </a:r>
                      <a:r>
                        <a:rPr lang="de-DE" sz="1800" kern="1200" dirty="0" smtClean="0">
                          <a:solidFill>
                            <a:schemeClr val="dk1"/>
                          </a:solidFill>
                          <a:effectLst/>
                          <a:latin typeface="+mn-lt"/>
                          <a:ea typeface="+mn-ea"/>
                          <a:cs typeface="+mn-cs"/>
                        </a:rPr>
                        <a:t> </a:t>
                      </a:r>
                      <a:r>
                        <a:rPr lang="en-GB" sz="1800" kern="1200" dirty="0" smtClean="0">
                          <a:solidFill>
                            <a:schemeClr val="dk1"/>
                          </a:solidFill>
                          <a:effectLst/>
                          <a:latin typeface="+mn-lt"/>
                          <a:ea typeface="+mn-ea"/>
                          <a:cs typeface="+mn-cs"/>
                        </a:rPr>
                        <a:t>Maria Theresa’s reforms </a:t>
                      </a:r>
                      <a:endParaRPr lang="cs-CZ" dirty="0"/>
                    </a:p>
                  </a:txBody>
                  <a:tcPr/>
                </a:tc>
                <a:tc>
                  <a:txBody>
                    <a:bodyPr/>
                    <a:lstStyle/>
                    <a:p>
                      <a:r>
                        <a:rPr lang="en-US" dirty="0" smtClean="0"/>
                        <a:t>Ritter/Justin and extermination of the Roma</a:t>
                      </a:r>
                      <a:endParaRPr lang="cs-CZ" dirty="0"/>
                    </a:p>
                  </a:txBody>
                  <a:tcPr/>
                </a:tc>
                <a:tc>
                  <a:txBody>
                    <a:bodyPr/>
                    <a:lstStyle/>
                    <a:p>
                      <a:r>
                        <a:rPr lang="cs-CZ" dirty="0" err="1" smtClean="0"/>
                        <a:t>Several</a:t>
                      </a:r>
                      <a:r>
                        <a:rPr lang="cs-CZ" dirty="0" smtClean="0"/>
                        <a:t> </a:t>
                      </a:r>
                      <a:r>
                        <a:rPr lang="cs-CZ" dirty="0" err="1" smtClean="0"/>
                        <a:t>generations</a:t>
                      </a:r>
                      <a:r>
                        <a:rPr lang="cs-CZ" dirty="0" smtClean="0"/>
                        <a:t> </a:t>
                      </a:r>
                      <a:r>
                        <a:rPr lang="cs-CZ" dirty="0" err="1" smtClean="0"/>
                        <a:t>of</a:t>
                      </a:r>
                      <a:r>
                        <a:rPr lang="cs-CZ" dirty="0" smtClean="0"/>
                        <a:t> </a:t>
                      </a:r>
                      <a:r>
                        <a:rPr lang="cs-CZ" dirty="0" err="1" smtClean="0"/>
                        <a:t>eugenicall</a:t>
                      </a:r>
                      <a:r>
                        <a:rPr lang="en-US" dirty="0" smtClean="0"/>
                        <a:t>y</a:t>
                      </a:r>
                      <a:r>
                        <a:rPr lang="cs-CZ" dirty="0" smtClean="0"/>
                        <a:t> </a:t>
                      </a:r>
                      <a:r>
                        <a:rPr lang="cs-CZ" dirty="0" err="1" smtClean="0"/>
                        <a:t>thinin</a:t>
                      </a:r>
                      <a:r>
                        <a:rPr lang="en-US" dirty="0" smtClean="0"/>
                        <a:t>king scholars and emancipation of</a:t>
                      </a:r>
                      <a:r>
                        <a:rPr lang="en-US" baseline="0" dirty="0" smtClean="0"/>
                        <a:t> the Roma from their community</a:t>
                      </a:r>
                      <a:endParaRPr lang="cs-CZ" dirty="0"/>
                    </a:p>
                  </a:txBody>
                  <a:tcPr/>
                </a:tc>
                <a:tc>
                  <a:txBody>
                    <a:bodyPr/>
                    <a:lstStyle/>
                    <a:p>
                      <a:r>
                        <a:rPr lang="en-US" dirty="0" smtClean="0"/>
                        <a:t>Negation of whiteness and total inclusion as the mainstream for educating the Roma</a:t>
                      </a:r>
                      <a:endParaRPr lang="cs-CZ" dirty="0"/>
                    </a:p>
                  </a:txBody>
                  <a:tcPr/>
                </a:tc>
                <a:extLst>
                  <a:ext uri="{0D108BD9-81ED-4DB2-BD59-A6C34878D82A}">
                    <a16:rowId xmlns:a16="http://schemas.microsoft.com/office/drawing/2014/main" val="4077246077"/>
                  </a:ext>
                </a:extLst>
              </a:tr>
              <a:tr h="370840">
                <a:tc>
                  <a:txBody>
                    <a:bodyPr/>
                    <a:lstStyle/>
                    <a:p>
                      <a:r>
                        <a:rPr lang="en-US" dirty="0" smtClean="0"/>
                        <a:t>Humoral vs. Racial conception of</a:t>
                      </a:r>
                      <a:r>
                        <a:rPr lang="en-US" baseline="0" dirty="0" smtClean="0"/>
                        <a:t> blackness</a:t>
                      </a:r>
                      <a:r>
                        <a:rPr lang="cs-CZ" baseline="0" dirty="0" smtClean="0"/>
                        <a:t> in </a:t>
                      </a:r>
                      <a:r>
                        <a:rPr lang="cs-CZ" baseline="0" dirty="0" err="1" smtClean="0"/>
                        <a:t>modern</a:t>
                      </a:r>
                      <a:r>
                        <a:rPr lang="cs-CZ" baseline="0" dirty="0" smtClean="0"/>
                        <a:t> </a:t>
                      </a:r>
                      <a:r>
                        <a:rPr lang="cs-CZ" baseline="0" dirty="0" err="1" smtClean="0"/>
                        <a:t>concepts</a:t>
                      </a:r>
                      <a:r>
                        <a:rPr lang="cs-CZ" baseline="0" dirty="0" smtClean="0"/>
                        <a:t> </a:t>
                      </a:r>
                      <a:r>
                        <a:rPr lang="cs-CZ" baseline="0" dirty="0" err="1" smtClean="0"/>
                        <a:t>of</a:t>
                      </a:r>
                      <a:r>
                        <a:rPr lang="cs-CZ" baseline="0" dirty="0" smtClean="0"/>
                        <a:t> non</a:t>
                      </a:r>
                      <a:r>
                        <a:rPr lang="en-US" baseline="0" dirty="0" smtClean="0"/>
                        <a:t>-</a:t>
                      </a:r>
                      <a:r>
                        <a:rPr lang="cs-CZ" baseline="0" dirty="0" err="1" smtClean="0"/>
                        <a:t>whites</a:t>
                      </a:r>
                      <a:endParaRPr lang="cs-CZ" dirty="0"/>
                    </a:p>
                  </a:txBody>
                  <a:tcPr/>
                </a:tc>
                <a:tc>
                  <a:txBody>
                    <a:bodyPr/>
                    <a:lstStyle/>
                    <a:p>
                      <a:r>
                        <a:rPr lang="en-US" dirty="0" smtClean="0"/>
                        <a:t>Eugenic white-trash</a:t>
                      </a:r>
                      <a:r>
                        <a:rPr lang="en-US" baseline="0" dirty="0" smtClean="0"/>
                        <a:t> surveys</a:t>
                      </a:r>
                      <a:endParaRPr lang="cs-CZ" dirty="0"/>
                    </a:p>
                  </a:txBody>
                  <a:tcPr/>
                </a:tc>
                <a:tc>
                  <a:txBody>
                    <a:bodyPr/>
                    <a:lstStyle/>
                    <a:p>
                      <a:r>
                        <a:rPr lang="en-US" dirty="0" smtClean="0"/>
                        <a:t>Racial </a:t>
                      </a:r>
                      <a:r>
                        <a:rPr lang="en-US" dirty="0" err="1" smtClean="0"/>
                        <a:t>assimalationism</a:t>
                      </a:r>
                      <a:r>
                        <a:rPr lang="cs-CZ" dirty="0" smtClean="0"/>
                        <a:t>, Aleš Hrdlička</a:t>
                      </a:r>
                      <a:endParaRPr lang="cs-CZ" dirty="0"/>
                    </a:p>
                  </a:txBody>
                  <a:tcPr/>
                </a:tc>
                <a:tc>
                  <a:txBody>
                    <a:bodyPr/>
                    <a:lstStyle/>
                    <a:p>
                      <a:r>
                        <a:rPr lang="en-US" dirty="0" smtClean="0"/>
                        <a:t>Eliminationism</a:t>
                      </a:r>
                      <a:r>
                        <a:rPr lang="en-US" baseline="0" dirty="0" smtClean="0"/>
                        <a:t>: Afro-Americans’ struggle for access to education</a:t>
                      </a:r>
                      <a:endParaRPr lang="cs-CZ" dirty="0"/>
                    </a:p>
                  </a:txBody>
                  <a:tcPr/>
                </a:tc>
                <a:extLst>
                  <a:ext uri="{0D108BD9-81ED-4DB2-BD59-A6C34878D82A}">
                    <a16:rowId xmlns:a16="http://schemas.microsoft.com/office/drawing/2014/main" val="3430627473"/>
                  </a:ext>
                </a:extLst>
              </a:tr>
            </a:tbl>
          </a:graphicData>
        </a:graphic>
      </p:graphicFrame>
    </p:spTree>
    <p:extLst>
      <p:ext uri="{BB962C8B-B14F-4D97-AF65-F5344CB8AC3E}">
        <p14:creationId xmlns:p14="http://schemas.microsoft.com/office/powerpoint/2010/main" val="3044067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GB" b="1" dirty="0" err="1"/>
              <a:t>Grellmannian</a:t>
            </a:r>
            <a:r>
              <a:rPr lang="en-GB" b="1" dirty="0"/>
              <a:t> approach to the Roma:</a:t>
            </a:r>
            <a:r>
              <a:rPr lang="en-GB" dirty="0"/>
              <a:t> </a:t>
            </a:r>
            <a:r>
              <a:rPr lang="en-GB" b="1" dirty="0"/>
              <a:t>the pillars of never-catch whiteness?</a:t>
            </a:r>
            <a:r>
              <a:rPr lang="cs-CZ" dirty="0"/>
              <a:t/>
            </a:r>
            <a:br>
              <a:rPr lang="cs-CZ" dirty="0"/>
            </a:br>
            <a:endParaRPr lang="cs-CZ" dirty="0"/>
          </a:p>
        </p:txBody>
      </p:sp>
      <p:sp>
        <p:nvSpPr>
          <p:cNvPr id="3" name="Zástupný symbol pro obsah 2"/>
          <p:cNvSpPr>
            <a:spLocks noGrp="1"/>
          </p:cNvSpPr>
          <p:nvPr>
            <p:ph idx="1"/>
          </p:nvPr>
        </p:nvSpPr>
        <p:spPr>
          <a:xfrm>
            <a:off x="838200" y="1690688"/>
            <a:ext cx="10515600" cy="4351338"/>
          </a:xfrm>
        </p:spPr>
        <p:txBody>
          <a:bodyPr/>
          <a:lstStyle/>
          <a:p>
            <a:pPr marL="0" indent="0">
              <a:buNone/>
            </a:pPr>
            <a:r>
              <a:rPr lang="de-DE" dirty="0"/>
              <a:t>Heinrich Moritz Gottlieb Grellmann </a:t>
            </a:r>
            <a:r>
              <a:rPr lang="en-GB" dirty="0"/>
              <a:t>(1756-1804)</a:t>
            </a:r>
            <a:endParaRPr lang="de-DE" dirty="0" smtClean="0"/>
          </a:p>
          <a:p>
            <a:pPr marL="0" indent="0">
              <a:buNone/>
            </a:pPr>
            <a:r>
              <a:rPr lang="de-DE" i="1" dirty="0"/>
              <a:t>Die Zigeuner, ein historischer Versuch über die Lebensart, Verfassung und Schicksale dieses Volkes in Europa, nebst ihrem Ursprunge</a:t>
            </a:r>
            <a:r>
              <a:rPr lang="de-DE" dirty="0"/>
              <a:t>” (1787) </a:t>
            </a:r>
            <a:endParaRPr lang="de-DE" dirty="0" smtClean="0"/>
          </a:p>
          <a:p>
            <a:pPr marL="0" indent="0">
              <a:buNone/>
            </a:pPr>
            <a:endParaRPr lang="ru-RU" dirty="0" smtClean="0"/>
          </a:p>
        </p:txBody>
      </p:sp>
    </p:spTree>
    <p:extLst>
      <p:ext uri="{BB962C8B-B14F-4D97-AF65-F5344CB8AC3E}">
        <p14:creationId xmlns:p14="http://schemas.microsoft.com/office/powerpoint/2010/main" val="1705934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Scientific method by </a:t>
            </a:r>
            <a:r>
              <a:rPr lang="en-US" dirty="0" err="1" smtClean="0"/>
              <a:t>Grellmann</a:t>
            </a:r>
            <a:endParaRPr lang="cs-CZ" dirty="0"/>
          </a:p>
        </p:txBody>
      </p:sp>
      <p:sp>
        <p:nvSpPr>
          <p:cNvPr id="3" name="Zástupný symbol pro obsah 2"/>
          <p:cNvSpPr>
            <a:spLocks noGrp="1"/>
          </p:cNvSpPr>
          <p:nvPr>
            <p:ph idx="1"/>
          </p:nvPr>
        </p:nvSpPr>
        <p:spPr/>
        <p:txBody>
          <a:bodyPr/>
          <a:lstStyle/>
          <a:p>
            <a:r>
              <a:rPr lang="en-GB" dirty="0"/>
              <a:t>the method of analogies to deconstructing the past and present of the </a:t>
            </a:r>
            <a:r>
              <a:rPr lang="en-GB" dirty="0" smtClean="0"/>
              <a:t>Gypsies</a:t>
            </a:r>
            <a:endParaRPr lang="ru-RU" dirty="0" smtClean="0"/>
          </a:p>
          <a:p>
            <a:r>
              <a:rPr lang="en-GB" dirty="0"/>
              <a:t>“the rude unpolished creatures that nature formed them, or, at most, have only advanced one degree towards humanity ”</a:t>
            </a:r>
            <a:endParaRPr lang="cs-CZ" dirty="0"/>
          </a:p>
        </p:txBody>
      </p:sp>
    </p:spTree>
    <p:extLst>
      <p:ext uri="{BB962C8B-B14F-4D97-AF65-F5344CB8AC3E}">
        <p14:creationId xmlns:p14="http://schemas.microsoft.com/office/powerpoint/2010/main" val="39801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smtClean="0"/>
              <a:t>Grellmann’s</a:t>
            </a:r>
            <a:r>
              <a:rPr lang="en-US" dirty="0" smtClean="0"/>
              <a:t> theoretical framework</a:t>
            </a:r>
            <a:endParaRPr lang="cs-CZ" dirty="0"/>
          </a:p>
        </p:txBody>
      </p:sp>
      <p:sp>
        <p:nvSpPr>
          <p:cNvPr id="3" name="Zástupný symbol pro obsah 2"/>
          <p:cNvSpPr>
            <a:spLocks noGrp="1"/>
          </p:cNvSpPr>
          <p:nvPr>
            <p:ph sz="half" idx="1"/>
          </p:nvPr>
        </p:nvSpPr>
        <p:spPr/>
        <p:txBody>
          <a:bodyPr/>
          <a:lstStyle/>
          <a:p>
            <a:r>
              <a:rPr lang="en-US" b="1" dirty="0" smtClean="0"/>
              <a:t>Humoral approach</a:t>
            </a:r>
          </a:p>
          <a:p>
            <a:r>
              <a:rPr lang="en-GB" dirty="0"/>
              <a:t>various external factors </a:t>
            </a:r>
            <a:endParaRPr lang="en-GB" dirty="0" smtClean="0"/>
          </a:p>
          <a:p>
            <a:r>
              <a:rPr lang="en-GB" dirty="0"/>
              <a:t>the change of mode of life would bring in action the change of skin </a:t>
            </a:r>
            <a:r>
              <a:rPr lang="en-GB" dirty="0" smtClean="0"/>
              <a:t>colour</a:t>
            </a:r>
            <a:endParaRPr lang="ru-RU" dirty="0" smtClean="0"/>
          </a:p>
          <a:p>
            <a:r>
              <a:rPr lang="en-GB" dirty="0"/>
              <a:t>Linnaeus’s classification from “</a:t>
            </a:r>
            <a:r>
              <a:rPr lang="en-GB" i="1" dirty="0" err="1"/>
              <a:t>Systema</a:t>
            </a:r>
            <a:r>
              <a:rPr lang="en-GB" i="1" dirty="0"/>
              <a:t> </a:t>
            </a:r>
            <a:r>
              <a:rPr lang="en-GB" i="1" dirty="0" err="1"/>
              <a:t>Naturea</a:t>
            </a:r>
            <a:r>
              <a:rPr lang="en-GB" dirty="0"/>
              <a:t>”</a:t>
            </a:r>
            <a:endParaRPr lang="cs-CZ" dirty="0"/>
          </a:p>
        </p:txBody>
      </p:sp>
      <p:sp>
        <p:nvSpPr>
          <p:cNvPr id="4" name="Zástupný symbol pro obsah 3"/>
          <p:cNvSpPr>
            <a:spLocks noGrp="1"/>
          </p:cNvSpPr>
          <p:nvPr>
            <p:ph sz="half" idx="2"/>
          </p:nvPr>
        </p:nvSpPr>
        <p:spPr/>
        <p:txBody>
          <a:bodyPr/>
          <a:lstStyle/>
          <a:p>
            <a:r>
              <a:rPr lang="en-GB" b="1" dirty="0" smtClean="0"/>
              <a:t>Racial approach</a:t>
            </a:r>
          </a:p>
          <a:p>
            <a:r>
              <a:rPr lang="en-GB" dirty="0" smtClean="0"/>
              <a:t>colours </a:t>
            </a:r>
            <a:r>
              <a:rPr lang="en-GB" dirty="0"/>
              <a:t>of skin </a:t>
            </a:r>
            <a:r>
              <a:rPr lang="en-GB" dirty="0" smtClean="0"/>
              <a:t>linked with </a:t>
            </a:r>
            <a:r>
              <a:rPr lang="en-GB" dirty="0"/>
              <a:t>different races – in favour of whiteness </a:t>
            </a:r>
            <a:r>
              <a:rPr lang="en-GB" dirty="0" smtClean="0"/>
              <a:t>supremacy</a:t>
            </a:r>
          </a:p>
          <a:p>
            <a:r>
              <a:rPr lang="en-GB" dirty="0" smtClean="0"/>
              <a:t>Interlinking race and religious affiliation</a:t>
            </a:r>
            <a:endParaRPr lang="cs-CZ" dirty="0"/>
          </a:p>
        </p:txBody>
      </p:sp>
    </p:spTree>
    <p:extLst>
      <p:ext uri="{BB962C8B-B14F-4D97-AF65-F5344CB8AC3E}">
        <p14:creationId xmlns:p14="http://schemas.microsoft.com/office/powerpoint/2010/main" val="2251808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Humoral approach</a:t>
            </a:r>
            <a:br>
              <a:rPr lang="en-US" b="1" dirty="0"/>
            </a:br>
            <a:endParaRPr lang="cs-CZ" dirty="0"/>
          </a:p>
        </p:txBody>
      </p:sp>
      <p:sp>
        <p:nvSpPr>
          <p:cNvPr id="3" name="Zástupný symbol pro obsah 2"/>
          <p:cNvSpPr>
            <a:spLocks noGrp="1"/>
          </p:cNvSpPr>
          <p:nvPr>
            <p:ph sz="half" idx="1"/>
          </p:nvPr>
        </p:nvSpPr>
        <p:spPr>
          <a:xfrm>
            <a:off x="838199" y="1825625"/>
            <a:ext cx="10162309" cy="4351338"/>
          </a:xfrm>
        </p:spPr>
        <p:txBody>
          <a:bodyPr>
            <a:normAutofit/>
          </a:bodyPr>
          <a:lstStyle/>
          <a:p>
            <a:r>
              <a:rPr lang="en-GB" dirty="0"/>
              <a:t>“the dark colour of the </a:t>
            </a:r>
            <a:r>
              <a:rPr lang="en-GB" dirty="0" smtClean="0"/>
              <a:t>Gypsies</a:t>
            </a:r>
            <a:r>
              <a:rPr lang="en-GB" dirty="0"/>
              <a:t>, which is continued from generation to generation, is more </a:t>
            </a:r>
            <a:r>
              <a:rPr lang="en-GB" b="1" i="1" dirty="0"/>
              <a:t>the effect of education</a:t>
            </a:r>
            <a:r>
              <a:rPr lang="en-GB" dirty="0"/>
              <a:t>, and </a:t>
            </a:r>
            <a:r>
              <a:rPr lang="en-GB" b="1" i="1" dirty="0"/>
              <a:t>manner of life</a:t>
            </a:r>
            <a:r>
              <a:rPr lang="en-GB" dirty="0"/>
              <a:t>, than descent</a:t>
            </a:r>
            <a:r>
              <a:rPr lang="en-GB" dirty="0" smtClean="0"/>
              <a:t>”</a:t>
            </a:r>
          </a:p>
          <a:p>
            <a:r>
              <a:rPr lang="en-GB" dirty="0"/>
              <a:t>“</a:t>
            </a:r>
            <a:r>
              <a:rPr lang="en-GB" dirty="0" smtClean="0"/>
              <a:t>Gypsy </a:t>
            </a:r>
            <a:r>
              <a:rPr lang="en-GB" dirty="0"/>
              <a:t>women… frequently smear their children over with a particular kind of ointment, and then lay them in the sun, or before the fire, in order that the skin may be more completely parched, and their black beauty thereby </a:t>
            </a:r>
            <a:r>
              <a:rPr lang="en-GB" dirty="0" smtClean="0"/>
              <a:t>increased”</a:t>
            </a:r>
            <a:endParaRPr lang="cs-CZ" dirty="0"/>
          </a:p>
        </p:txBody>
      </p:sp>
    </p:spTree>
    <p:extLst>
      <p:ext uri="{BB962C8B-B14F-4D97-AF65-F5344CB8AC3E}">
        <p14:creationId xmlns:p14="http://schemas.microsoft.com/office/powerpoint/2010/main" val="3236046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Humoral approach</a:t>
            </a:r>
            <a:endParaRPr lang="cs-CZ" dirty="0"/>
          </a:p>
        </p:txBody>
      </p:sp>
      <p:sp>
        <p:nvSpPr>
          <p:cNvPr id="3" name="Zástupný symbol pro obsah 2"/>
          <p:cNvSpPr>
            <a:spLocks noGrp="1"/>
          </p:cNvSpPr>
          <p:nvPr>
            <p:ph idx="1"/>
          </p:nvPr>
        </p:nvSpPr>
        <p:spPr/>
        <p:txBody>
          <a:bodyPr/>
          <a:lstStyle/>
          <a:p>
            <a:r>
              <a:rPr lang="en-GB" dirty="0"/>
              <a:t>“The Laplanders, </a:t>
            </a:r>
            <a:r>
              <a:rPr lang="en-GB" dirty="0" err="1"/>
              <a:t>Samoieds</a:t>
            </a:r>
            <a:r>
              <a:rPr lang="en-GB" dirty="0"/>
              <a:t>, as well as the Siberians, likewise, have brown yellow-coloured skins, in consequence of living, from their childhood, in smoke and dirt, in the same manner as the </a:t>
            </a:r>
            <a:r>
              <a:rPr lang="en-GB" dirty="0" err="1" smtClean="0"/>
              <a:t>Gypseys</a:t>
            </a:r>
            <a:r>
              <a:rPr lang="en-GB" dirty="0" smtClean="0"/>
              <a:t> </a:t>
            </a:r>
            <a:r>
              <a:rPr lang="en-GB" dirty="0"/>
              <a:t>... Only observe a </a:t>
            </a:r>
            <a:r>
              <a:rPr lang="en-GB" dirty="0" err="1" smtClean="0"/>
              <a:t>Gypsey</a:t>
            </a:r>
            <a:r>
              <a:rPr lang="en-GB" dirty="0" smtClean="0"/>
              <a:t> </a:t>
            </a:r>
            <a:r>
              <a:rPr lang="en-GB" dirty="0"/>
              <a:t>from  his birth, till he reaches man's estate; and you must he convinced that their colour is not so much owing to their descent, as to the nastiness of their bodies.”</a:t>
            </a:r>
            <a:endParaRPr lang="cs-CZ" dirty="0"/>
          </a:p>
          <a:p>
            <a:endParaRPr lang="cs-CZ" dirty="0"/>
          </a:p>
        </p:txBody>
      </p:sp>
    </p:spTree>
    <p:extLst>
      <p:ext uri="{BB962C8B-B14F-4D97-AF65-F5344CB8AC3E}">
        <p14:creationId xmlns:p14="http://schemas.microsoft.com/office/powerpoint/2010/main" val="3952327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Humoral approach</a:t>
            </a:r>
            <a:endParaRPr lang="cs-CZ" dirty="0"/>
          </a:p>
        </p:txBody>
      </p:sp>
      <p:sp>
        <p:nvSpPr>
          <p:cNvPr id="3" name="Zástupný symbol pro obsah 2"/>
          <p:cNvSpPr>
            <a:spLocks noGrp="1"/>
          </p:cNvSpPr>
          <p:nvPr>
            <p:ph idx="1"/>
          </p:nvPr>
        </p:nvSpPr>
        <p:spPr/>
        <p:txBody>
          <a:bodyPr/>
          <a:lstStyle/>
          <a:p>
            <a:r>
              <a:rPr lang="en-GB" dirty="0"/>
              <a:t>“must necessarily, when they </a:t>
            </a:r>
            <a:r>
              <a:rPr lang="en-GB" dirty="0" smtClean="0"/>
              <a:t>[Gypsies] first </a:t>
            </a:r>
            <a:r>
              <a:rPr lang="en-GB" dirty="0"/>
              <a:t>adopted a different mode of life, have borne the marks of the dirt contracted during this period. How much less, then, should we be able to distinguish a </a:t>
            </a:r>
            <a:r>
              <a:rPr lang="en-GB" dirty="0" err="1" smtClean="0"/>
              <a:t>Gypsey</a:t>
            </a:r>
            <a:r>
              <a:rPr lang="en-GB" dirty="0" smtClean="0"/>
              <a:t> </a:t>
            </a:r>
            <a:r>
              <a:rPr lang="en-GB" dirty="0"/>
              <a:t>if taken when a child from its sluttish mother, and brought up under some cleanly person!”</a:t>
            </a:r>
            <a:endParaRPr lang="cs-CZ" dirty="0"/>
          </a:p>
        </p:txBody>
      </p:sp>
    </p:spTree>
    <p:extLst>
      <p:ext uri="{BB962C8B-B14F-4D97-AF65-F5344CB8AC3E}">
        <p14:creationId xmlns:p14="http://schemas.microsoft.com/office/powerpoint/2010/main" val="835938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Racial approach: </a:t>
            </a:r>
            <a:r>
              <a:rPr lang="en-US" dirty="0" err="1" smtClean="0"/>
              <a:t>civilised</a:t>
            </a:r>
            <a:r>
              <a:rPr lang="en-US" dirty="0" smtClean="0"/>
              <a:t> West vs. savage East</a:t>
            </a:r>
            <a:endParaRPr lang="cs-CZ" dirty="0"/>
          </a:p>
        </p:txBody>
      </p:sp>
      <p:sp>
        <p:nvSpPr>
          <p:cNvPr id="3" name="Zástupný symbol pro obsah 2"/>
          <p:cNvSpPr>
            <a:spLocks noGrp="1"/>
          </p:cNvSpPr>
          <p:nvPr>
            <p:ph idx="1"/>
          </p:nvPr>
        </p:nvSpPr>
        <p:spPr>
          <a:xfrm>
            <a:off x="200891" y="1825625"/>
            <a:ext cx="4537364" cy="4351338"/>
          </a:xfrm>
        </p:spPr>
        <p:txBody>
          <a:bodyPr/>
          <a:lstStyle/>
          <a:p>
            <a:r>
              <a:rPr lang="en-GB" dirty="0"/>
              <a:t>The countries of Western world were defined as “ripe for further instruction: then came the great Sower —Christ scattered the seed, and it prospered”</a:t>
            </a:r>
            <a:endParaRPr lang="cs-CZ" dirty="0"/>
          </a:p>
        </p:txBody>
      </p:sp>
      <p:sp>
        <p:nvSpPr>
          <p:cNvPr id="4" name="Obdélník 3"/>
          <p:cNvSpPr/>
          <p:nvPr/>
        </p:nvSpPr>
        <p:spPr>
          <a:xfrm>
            <a:off x="5874327" y="1729077"/>
            <a:ext cx="6096000" cy="4832092"/>
          </a:xfrm>
          <a:prstGeom prst="rect">
            <a:avLst/>
          </a:prstGeom>
        </p:spPr>
        <p:txBody>
          <a:bodyPr>
            <a:spAutoFit/>
          </a:bodyPr>
          <a:lstStyle/>
          <a:p>
            <a:r>
              <a:rPr lang="en-GB" sz="2800" dirty="0">
                <a:latin typeface="Calibri" panose="020F0502020204030204" pitchFamily="34" charset="0"/>
                <a:ea typeface="Calibri" panose="020F0502020204030204" pitchFamily="34" charset="0"/>
                <a:cs typeface="DejaVuSans"/>
              </a:rPr>
              <a:t>Oriental people including Gypsies were seen as entirely infantile and also leading by the Mahomet , who recognized it and abused it: </a:t>
            </a:r>
            <a:r>
              <a:rPr lang="en-GB" sz="2800" dirty="0">
                <a:latin typeface="Calibri" panose="020F0502020204030204" pitchFamily="34" charset="0"/>
                <a:ea typeface="Calibri" panose="020F0502020204030204" pitchFamily="34" charset="0"/>
              </a:rPr>
              <a:t>“Mahomet, on the contrary, before he became strong enough to enforce conviction with the sword, brought about his purpose by art: knowing that the weak side of his countrymen was their veneration for every thing handed down from their forefathers</a:t>
            </a:r>
            <a:r>
              <a:rPr lang="en-GB" sz="2800" dirty="0" smtClean="0">
                <a:latin typeface="Calibri" panose="020F0502020204030204" pitchFamily="34" charset="0"/>
                <a:ea typeface="Calibri" panose="020F0502020204030204" pitchFamily="34" charset="0"/>
              </a:rPr>
              <a:t>.”</a:t>
            </a:r>
            <a:endParaRPr lang="cs-CZ" sz="2800" dirty="0"/>
          </a:p>
        </p:txBody>
      </p:sp>
    </p:spTree>
    <p:extLst>
      <p:ext uri="{BB962C8B-B14F-4D97-AF65-F5344CB8AC3E}">
        <p14:creationId xmlns:p14="http://schemas.microsoft.com/office/powerpoint/2010/main" val="2902722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Gypsy parenting as genetically unfit with moral obligations</a:t>
            </a:r>
            <a:endParaRPr lang="cs-CZ" dirty="0"/>
          </a:p>
        </p:txBody>
      </p:sp>
      <p:sp>
        <p:nvSpPr>
          <p:cNvPr id="3" name="Zástupný symbol pro obsah 2"/>
          <p:cNvSpPr>
            <a:spLocks noGrp="1"/>
          </p:cNvSpPr>
          <p:nvPr>
            <p:ph idx="1"/>
          </p:nvPr>
        </p:nvSpPr>
        <p:spPr/>
        <p:txBody>
          <a:bodyPr/>
          <a:lstStyle/>
          <a:p>
            <a:r>
              <a:rPr lang="en-GB" b="1" dirty="0"/>
              <a:t>“</a:t>
            </a:r>
            <a:r>
              <a:rPr lang="en-GB" dirty="0"/>
              <a:t>Their dancing is the most disgusting that can be conceived, always ending with fulsome grimaces, or the most lascivious attitudes and gestures … They are trained up to this impudence from their earliest years, never suffering a passenger to pass their parents' hut, without endeavouring to obtain something by frisking about naked before him.”</a:t>
            </a:r>
            <a:endParaRPr lang="cs-CZ" dirty="0"/>
          </a:p>
        </p:txBody>
      </p:sp>
    </p:spTree>
    <p:extLst>
      <p:ext uri="{BB962C8B-B14F-4D97-AF65-F5344CB8AC3E}">
        <p14:creationId xmlns:p14="http://schemas.microsoft.com/office/powerpoint/2010/main" val="2958824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smtClean="0"/>
              <a:t>Genderising</a:t>
            </a:r>
            <a:r>
              <a:rPr lang="en-US" dirty="0" smtClean="0"/>
              <a:t> the whiteness</a:t>
            </a:r>
            <a:endParaRPr lang="cs-CZ" dirty="0"/>
          </a:p>
        </p:txBody>
      </p:sp>
      <p:sp>
        <p:nvSpPr>
          <p:cNvPr id="3" name="Zástupný symbol pro obsah 2"/>
          <p:cNvSpPr>
            <a:spLocks noGrp="1"/>
          </p:cNvSpPr>
          <p:nvPr>
            <p:ph idx="1"/>
          </p:nvPr>
        </p:nvSpPr>
        <p:spPr/>
        <p:txBody>
          <a:bodyPr>
            <a:normAutofit lnSpcReduction="10000"/>
          </a:bodyPr>
          <a:lstStyle/>
          <a:p>
            <a:r>
              <a:rPr lang="en-GB" dirty="0"/>
              <a:t>the parents and majority of girls were defined as “the old stock, on whom no efforts will have effect</a:t>
            </a:r>
            <a:r>
              <a:rPr lang="en-GB" dirty="0" smtClean="0"/>
              <a:t>”</a:t>
            </a:r>
            <a:endParaRPr lang="ru-RU" dirty="0" smtClean="0"/>
          </a:p>
          <a:p>
            <a:pPr algn="just"/>
            <a:r>
              <a:rPr lang="en-GB" dirty="0"/>
              <a:t>“At </a:t>
            </a:r>
            <a:r>
              <a:rPr lang="en-GB" dirty="0" err="1"/>
              <a:t>Fahlendorfin</a:t>
            </a:r>
            <a:r>
              <a:rPr lang="en-GB" dirty="0"/>
              <a:t> </a:t>
            </a:r>
            <a:r>
              <a:rPr lang="en-GB" dirty="0" err="1"/>
              <a:t>Schiitt</a:t>
            </a:r>
            <a:r>
              <a:rPr lang="en-GB" dirty="0"/>
              <a:t>, and in the district of </a:t>
            </a:r>
            <a:r>
              <a:rPr lang="en-GB" dirty="0" err="1"/>
              <a:t>Pressburg</a:t>
            </a:r>
            <a:r>
              <a:rPr lang="en-GB" dirty="0"/>
              <a:t>, all the children of the </a:t>
            </a:r>
            <a:r>
              <a:rPr lang="en-GB" dirty="0" err="1"/>
              <a:t>Gipseys</a:t>
            </a:r>
            <a:r>
              <a:rPr lang="en-GB" dirty="0"/>
              <a:t> were carried away in wagons during the night of the 21st of December, 1773; in order that, at a distance from their parents or relations, they might be more usefully educated, and become accustomed to work. Among the children taken away on this occasion, was a girl fourteen years old, who was forced to submit to be carried off in her bridal state. She tore her hair for grief and rage, and was quite beside herself with agitation: but she recovered a composed state of mind; and, in 1776, in </a:t>
            </a:r>
            <a:r>
              <a:rPr lang="en-GB" dirty="0" err="1"/>
              <a:t>Fasching</a:t>
            </a:r>
            <a:r>
              <a:rPr lang="en-GB" dirty="0"/>
              <a:t>, obtained permission to accomplish her marriage.”</a:t>
            </a:r>
            <a:endParaRPr lang="cs-CZ" dirty="0"/>
          </a:p>
        </p:txBody>
      </p:sp>
    </p:spTree>
    <p:extLst>
      <p:ext uri="{BB962C8B-B14F-4D97-AF65-F5344CB8AC3E}">
        <p14:creationId xmlns:p14="http://schemas.microsoft.com/office/powerpoint/2010/main" val="4226029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Aims and objects:</a:t>
            </a:r>
            <a:endParaRPr lang="cs-CZ" dirty="0"/>
          </a:p>
        </p:txBody>
      </p:sp>
      <p:sp>
        <p:nvSpPr>
          <p:cNvPr id="3" name="Zástupný symbol pro obsah 2"/>
          <p:cNvSpPr>
            <a:spLocks noGrp="1"/>
          </p:cNvSpPr>
          <p:nvPr>
            <p:ph idx="1"/>
          </p:nvPr>
        </p:nvSpPr>
        <p:spPr/>
        <p:txBody>
          <a:bodyPr/>
          <a:lstStyle/>
          <a:p>
            <a:r>
              <a:rPr lang="en-GB" dirty="0" smtClean="0"/>
              <a:t>Explore </a:t>
            </a:r>
            <a:r>
              <a:rPr lang="en-GB" dirty="0"/>
              <a:t>different approaches to theorizing the (in)educability of the Roma </a:t>
            </a:r>
            <a:r>
              <a:rPr lang="en-GB" dirty="0" smtClean="0"/>
              <a:t> </a:t>
            </a:r>
          </a:p>
          <a:p>
            <a:r>
              <a:rPr lang="en-GB" dirty="0" smtClean="0"/>
              <a:t>Introduce suitable theoretical concepts for deconstructing the  education for the Roma</a:t>
            </a:r>
          </a:p>
          <a:p>
            <a:r>
              <a:rPr lang="en-GB" dirty="0" smtClean="0"/>
              <a:t>Practice whiteness as  a possible framework for interlinking theoretical and applied approaches to education for the Roma</a:t>
            </a:r>
          </a:p>
          <a:p>
            <a:endParaRPr lang="cs-CZ" dirty="0"/>
          </a:p>
        </p:txBody>
      </p:sp>
    </p:spTree>
    <p:extLst>
      <p:ext uri="{BB962C8B-B14F-4D97-AF65-F5344CB8AC3E}">
        <p14:creationId xmlns:p14="http://schemas.microsoft.com/office/powerpoint/2010/main" val="4093618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Optimistic hypothesis?</a:t>
            </a:r>
            <a:endParaRPr lang="cs-CZ" dirty="0"/>
          </a:p>
        </p:txBody>
      </p:sp>
      <p:sp>
        <p:nvSpPr>
          <p:cNvPr id="3" name="Zástupný symbol pro obsah 2"/>
          <p:cNvSpPr>
            <a:spLocks noGrp="1"/>
          </p:cNvSpPr>
          <p:nvPr>
            <p:ph idx="1"/>
          </p:nvPr>
        </p:nvSpPr>
        <p:spPr/>
        <p:txBody>
          <a:bodyPr/>
          <a:lstStyle/>
          <a:p>
            <a:r>
              <a:rPr lang="en-GB" dirty="0"/>
              <a:t>“If we except soldiers, who are kept in order by the discipline of the corporal, with some of the Transylvanian gold washers, who apply to music —and, living separate from their own caste, in constant habits of inter course with people of a better sort, have thereby acquired more civilised manners, and learned the distinction, if not between right and wrong, at least between social honour and disgrace —the remainder are, in the most unlimited sense, arrant thieves”</a:t>
            </a:r>
            <a:endParaRPr lang="cs-CZ" dirty="0"/>
          </a:p>
        </p:txBody>
      </p:sp>
    </p:spTree>
    <p:extLst>
      <p:ext uri="{BB962C8B-B14F-4D97-AF65-F5344CB8AC3E}">
        <p14:creationId xmlns:p14="http://schemas.microsoft.com/office/powerpoint/2010/main" val="3138318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Driving force of educability</a:t>
            </a:r>
            <a:endParaRPr lang="cs-CZ" dirty="0"/>
          </a:p>
        </p:txBody>
      </p:sp>
      <p:sp>
        <p:nvSpPr>
          <p:cNvPr id="3" name="Zástupný symbol pro obsah 2"/>
          <p:cNvSpPr>
            <a:spLocks noGrp="1"/>
          </p:cNvSpPr>
          <p:nvPr>
            <p:ph idx="1"/>
          </p:nvPr>
        </p:nvSpPr>
        <p:spPr/>
        <p:txBody>
          <a:bodyPr/>
          <a:lstStyle/>
          <a:p>
            <a:r>
              <a:rPr lang="en-GB" dirty="0"/>
              <a:t>“It may be hoped, that while we are endeavouring to ameliorate the condition of our African brethren, the civilisation of the </a:t>
            </a:r>
            <a:r>
              <a:rPr lang="en-GB" dirty="0" smtClean="0"/>
              <a:t>Gypsies</a:t>
            </a:r>
            <a:r>
              <a:rPr lang="en-GB" dirty="0"/>
              <a:t>, who form so large a portion of humanity, will not be overlooked</a:t>
            </a:r>
            <a:r>
              <a:rPr lang="en-GB" dirty="0" smtClean="0"/>
              <a:t>”</a:t>
            </a:r>
          </a:p>
          <a:p>
            <a:endParaRPr lang="en-GB" dirty="0"/>
          </a:p>
          <a:p>
            <a:r>
              <a:rPr lang="en-GB" dirty="0"/>
              <a:t>“Banishment was not the proper method to be adopted; it would  have been no advisable to make them penitentiaries or galley-slaves: but care should have been taken to enlighten their under standings, and to mend their </a:t>
            </a:r>
            <a:r>
              <a:rPr lang="en-GB" dirty="0" smtClean="0"/>
              <a:t>hearts”</a:t>
            </a:r>
            <a:endParaRPr lang="cs-CZ" dirty="0"/>
          </a:p>
        </p:txBody>
      </p:sp>
    </p:spTree>
    <p:extLst>
      <p:ext uri="{BB962C8B-B14F-4D97-AF65-F5344CB8AC3E}">
        <p14:creationId xmlns:p14="http://schemas.microsoft.com/office/powerpoint/2010/main" val="2266558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GB" b="1" dirty="0"/>
              <a:t>Nazi eugenics: the obstructive existence of the ‘little Gypsies’ </a:t>
            </a:r>
            <a:r>
              <a:rPr lang="cs-CZ" dirty="0"/>
              <a:t/>
            </a:r>
            <a:br>
              <a:rPr lang="cs-CZ" dirty="0"/>
            </a:br>
            <a:endParaRPr lang="cs-CZ" dirty="0"/>
          </a:p>
        </p:txBody>
      </p:sp>
      <p:sp>
        <p:nvSpPr>
          <p:cNvPr id="3" name="Zástupný symbol pro obsah 2"/>
          <p:cNvSpPr>
            <a:spLocks noGrp="1"/>
          </p:cNvSpPr>
          <p:nvPr>
            <p:ph idx="1"/>
          </p:nvPr>
        </p:nvSpPr>
        <p:spPr>
          <a:xfrm>
            <a:off x="838200" y="1537855"/>
            <a:ext cx="10515600" cy="4680672"/>
          </a:xfrm>
        </p:spPr>
        <p:txBody>
          <a:bodyPr>
            <a:normAutofit/>
          </a:bodyPr>
          <a:lstStyle/>
          <a:p>
            <a:pPr marL="0" indent="0">
              <a:buNone/>
            </a:pPr>
            <a:r>
              <a:rPr lang="en-GB" dirty="0" smtClean="0"/>
              <a:t>Robert Ritter: </a:t>
            </a:r>
          </a:p>
          <a:p>
            <a:pPr marL="0" indent="0">
              <a:buNone/>
            </a:pPr>
            <a:r>
              <a:rPr lang="en-GB" dirty="0" smtClean="0"/>
              <a:t>“Gypsies </a:t>
            </a:r>
            <a:r>
              <a:rPr lang="en-GB" dirty="0"/>
              <a:t>never grew out of childhood, so it  wasn’t all that illogical for a child psychiatrist to occupy himself intensively with them</a:t>
            </a:r>
            <a:r>
              <a:rPr lang="en-GB" dirty="0" smtClean="0"/>
              <a:t>”</a:t>
            </a:r>
          </a:p>
          <a:p>
            <a:pPr marL="0" indent="0">
              <a:buNone/>
            </a:pPr>
            <a:r>
              <a:rPr lang="en-GB" dirty="0" smtClean="0"/>
              <a:t>“an </a:t>
            </a:r>
            <a:r>
              <a:rPr lang="en-GB" dirty="0"/>
              <a:t>exotic primitive people who ever since prehistoric times had wandered about, lacking the capacity to adapt  to changing social circumstances</a:t>
            </a:r>
            <a:r>
              <a:rPr lang="en-GB" dirty="0" smtClean="0"/>
              <a:t>”</a:t>
            </a:r>
          </a:p>
          <a:p>
            <a:pPr marL="0" indent="0">
              <a:buNone/>
            </a:pPr>
            <a:endParaRPr lang="cs-CZ" dirty="0"/>
          </a:p>
        </p:txBody>
      </p:sp>
    </p:spTree>
    <p:extLst>
      <p:ext uri="{BB962C8B-B14F-4D97-AF65-F5344CB8AC3E}">
        <p14:creationId xmlns:p14="http://schemas.microsoft.com/office/powerpoint/2010/main" val="2098202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The impact of American eugenics</a:t>
            </a:r>
            <a:endParaRPr lang="cs-CZ" dirty="0"/>
          </a:p>
        </p:txBody>
      </p:sp>
      <p:pic>
        <p:nvPicPr>
          <p:cNvPr id="5" name="Zástupný symbol pro obsah 4"/>
          <p:cNvPicPr>
            <a:picLocks noGrp="1" noChangeAspect="1"/>
          </p:cNvPicPr>
          <p:nvPr>
            <p:ph sz="half" idx="1"/>
          </p:nvPr>
        </p:nvPicPr>
        <p:blipFill>
          <a:blip r:embed="rId2"/>
          <a:stretch>
            <a:fillRect/>
          </a:stretch>
        </p:blipFill>
        <p:spPr>
          <a:xfrm>
            <a:off x="749986" y="1690688"/>
            <a:ext cx="2932902" cy="4486275"/>
          </a:xfrm>
          <a:prstGeom prst="rect">
            <a:avLst/>
          </a:prstGeom>
        </p:spPr>
      </p:pic>
      <p:pic>
        <p:nvPicPr>
          <p:cNvPr id="6" name="Obrázek 5"/>
          <p:cNvPicPr>
            <a:picLocks noChangeAspect="1"/>
          </p:cNvPicPr>
          <p:nvPr/>
        </p:nvPicPr>
        <p:blipFill>
          <a:blip r:embed="rId3"/>
          <a:stretch>
            <a:fillRect/>
          </a:stretch>
        </p:blipFill>
        <p:spPr>
          <a:xfrm>
            <a:off x="6833321" y="1690688"/>
            <a:ext cx="3152775" cy="4714875"/>
          </a:xfrm>
          <a:prstGeom prst="rect">
            <a:avLst/>
          </a:prstGeom>
        </p:spPr>
      </p:pic>
    </p:spTree>
    <p:extLst>
      <p:ext uri="{BB962C8B-B14F-4D97-AF65-F5344CB8AC3E}">
        <p14:creationId xmlns:p14="http://schemas.microsoft.com/office/powerpoint/2010/main" val="4199034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Main concept</a:t>
            </a:r>
            <a:endParaRPr lang="cs-CZ" dirty="0"/>
          </a:p>
        </p:txBody>
      </p:sp>
      <p:sp>
        <p:nvSpPr>
          <p:cNvPr id="3" name="Zástupný symbol pro obsah 2"/>
          <p:cNvSpPr>
            <a:spLocks noGrp="1"/>
          </p:cNvSpPr>
          <p:nvPr>
            <p:ph sz="half" idx="1"/>
          </p:nvPr>
        </p:nvSpPr>
        <p:spPr>
          <a:xfrm>
            <a:off x="838200" y="1825625"/>
            <a:ext cx="4149436" cy="4351338"/>
          </a:xfrm>
        </p:spPr>
        <p:txBody>
          <a:bodyPr>
            <a:normAutofit lnSpcReduction="10000"/>
          </a:bodyPr>
          <a:lstStyle/>
          <a:p>
            <a:r>
              <a:rPr lang="en-GB" dirty="0"/>
              <a:t>“white trash” </a:t>
            </a:r>
            <a:r>
              <a:rPr lang="en-GB" dirty="0" smtClean="0"/>
              <a:t>those rural </a:t>
            </a:r>
            <a:r>
              <a:rPr lang="en-GB" dirty="0"/>
              <a:t>poor </a:t>
            </a:r>
            <a:r>
              <a:rPr lang="en-GB" dirty="0" smtClean="0"/>
              <a:t>whites who </a:t>
            </a:r>
            <a:r>
              <a:rPr lang="en-GB" dirty="0"/>
              <a:t>were genetic defective. </a:t>
            </a:r>
            <a:endParaRPr lang="en-GB" dirty="0" smtClean="0"/>
          </a:p>
          <a:p>
            <a:r>
              <a:rPr lang="en-GB" dirty="0"/>
              <a:t>“infectious and sexually promiscuous, violent, alcoholic, lazy</a:t>
            </a:r>
            <a:endParaRPr lang="cs-CZ" dirty="0"/>
          </a:p>
        </p:txBody>
      </p:sp>
      <p:sp>
        <p:nvSpPr>
          <p:cNvPr id="4" name="Zástupný symbol pro obsah 3"/>
          <p:cNvSpPr>
            <a:spLocks noGrp="1"/>
          </p:cNvSpPr>
          <p:nvPr>
            <p:ph sz="half" idx="2"/>
          </p:nvPr>
        </p:nvSpPr>
        <p:spPr>
          <a:xfrm>
            <a:off x="5347855" y="1825625"/>
            <a:ext cx="6005945" cy="4351338"/>
          </a:xfrm>
        </p:spPr>
        <p:txBody>
          <a:bodyPr>
            <a:normAutofit lnSpcReduction="10000"/>
          </a:bodyPr>
          <a:lstStyle/>
          <a:p>
            <a:r>
              <a:rPr lang="en-GB" dirty="0"/>
              <a:t>“</a:t>
            </a:r>
            <a:r>
              <a:rPr lang="en-GB" dirty="0" err="1"/>
              <a:t>Jenischen</a:t>
            </a:r>
            <a:r>
              <a:rPr lang="en-GB" dirty="0"/>
              <a:t>” –   those who “made into a relic of a prehistorical population but ethnically related to a backward segment  of the German people whose most important characteristic was  their itinerant way of life the infusion of sedentary German blood”. </a:t>
            </a:r>
            <a:endParaRPr lang="en-GB" dirty="0" smtClean="0"/>
          </a:p>
          <a:p>
            <a:r>
              <a:rPr lang="en-GB" dirty="0"/>
              <a:t>“The whole society does not want to continue more than one-hundred years dangerous state policy, and we all claim right now “No Gypsy trash! (</a:t>
            </a:r>
            <a:r>
              <a:rPr lang="en-GB" i="1" dirty="0" err="1"/>
              <a:t>Nicht-Zigeuner-Gesindel</a:t>
            </a:r>
            <a:r>
              <a:rPr lang="en-GB" dirty="0"/>
              <a:t>)”</a:t>
            </a:r>
            <a:endParaRPr lang="cs-CZ" dirty="0"/>
          </a:p>
          <a:p>
            <a:endParaRPr lang="cs-CZ" dirty="0"/>
          </a:p>
          <a:p>
            <a:endParaRPr lang="cs-CZ" dirty="0"/>
          </a:p>
        </p:txBody>
      </p:sp>
    </p:spTree>
    <p:extLst>
      <p:ext uri="{BB962C8B-B14F-4D97-AF65-F5344CB8AC3E}">
        <p14:creationId xmlns:p14="http://schemas.microsoft.com/office/powerpoint/2010/main" val="3027130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Taxonomy by Ritter</a:t>
            </a:r>
            <a:endParaRPr lang="cs-CZ" dirty="0"/>
          </a:p>
        </p:txBody>
      </p:sp>
      <p:sp>
        <p:nvSpPr>
          <p:cNvPr id="3" name="Zástupný symbol pro obsah 2"/>
          <p:cNvSpPr>
            <a:spLocks noGrp="1"/>
          </p:cNvSpPr>
          <p:nvPr>
            <p:ph idx="1"/>
          </p:nvPr>
        </p:nvSpPr>
        <p:spPr/>
        <p:txBody>
          <a:bodyPr/>
          <a:lstStyle/>
          <a:p>
            <a:endParaRPr lang="en-GB" dirty="0" smtClean="0"/>
          </a:p>
          <a:p>
            <a:r>
              <a:rPr lang="en-GB" dirty="0" smtClean="0"/>
              <a:t>pure </a:t>
            </a:r>
            <a:r>
              <a:rPr lang="en-GB" dirty="0"/>
              <a:t>Gypsies or Gypsies; </a:t>
            </a:r>
            <a:endParaRPr lang="en-GB" dirty="0" smtClean="0"/>
          </a:p>
          <a:p>
            <a:r>
              <a:rPr lang="en-GB" dirty="0" smtClean="0"/>
              <a:t>two </a:t>
            </a:r>
            <a:r>
              <a:rPr lang="en-GB" dirty="0"/>
              <a:t>mixed or a Gypsy half-cast groups, first and second grades; </a:t>
            </a:r>
            <a:endParaRPr lang="en-GB" dirty="0" smtClean="0"/>
          </a:p>
          <a:p>
            <a:r>
              <a:rPr lang="en-GB" dirty="0" smtClean="0"/>
              <a:t>and </a:t>
            </a:r>
            <a:r>
              <a:rPr lang="en-GB" dirty="0"/>
              <a:t>non-Gypsy</a:t>
            </a:r>
            <a:endParaRPr lang="cs-CZ" dirty="0"/>
          </a:p>
        </p:txBody>
      </p:sp>
    </p:spTree>
    <p:extLst>
      <p:ext uri="{BB962C8B-B14F-4D97-AF65-F5344CB8AC3E}">
        <p14:creationId xmlns:p14="http://schemas.microsoft.com/office/powerpoint/2010/main" val="3939646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The doctoral Thesis by Eva Justin</a:t>
            </a:r>
            <a:endParaRPr lang="cs-CZ" dirty="0"/>
          </a:p>
        </p:txBody>
      </p:sp>
      <p:sp>
        <p:nvSpPr>
          <p:cNvPr id="3" name="Zástupný symbol pro obsah 2"/>
          <p:cNvSpPr>
            <a:spLocks noGrp="1"/>
          </p:cNvSpPr>
          <p:nvPr>
            <p:ph idx="1"/>
          </p:nvPr>
        </p:nvSpPr>
        <p:spPr>
          <a:xfrm>
            <a:off x="7259782" y="2008909"/>
            <a:ext cx="4094018" cy="4168054"/>
          </a:xfrm>
        </p:spPr>
        <p:txBody>
          <a:bodyPr/>
          <a:lstStyle/>
          <a:p>
            <a:pPr marL="0" indent="0">
              <a:buNone/>
            </a:pPr>
            <a:r>
              <a:rPr lang="en-GB" dirty="0" smtClean="0"/>
              <a:t> “</a:t>
            </a:r>
            <a:r>
              <a:rPr lang="en-GB" dirty="0"/>
              <a:t>The destiny of Gypsy children brought up out of families and observation under them” (“</a:t>
            </a:r>
            <a:r>
              <a:rPr lang="en-GB" dirty="0" err="1"/>
              <a:t>Lebensschicksale</a:t>
            </a:r>
            <a:r>
              <a:rPr lang="en-GB" dirty="0"/>
              <a:t> </a:t>
            </a:r>
            <a:r>
              <a:rPr lang="en-GB" dirty="0" err="1"/>
              <a:t>artfremd</a:t>
            </a:r>
            <a:r>
              <a:rPr lang="en-GB" dirty="0"/>
              <a:t> </a:t>
            </a:r>
            <a:r>
              <a:rPr lang="en-GB" dirty="0" err="1"/>
              <a:t>erzogener</a:t>
            </a:r>
            <a:r>
              <a:rPr lang="en-GB" dirty="0"/>
              <a:t> </a:t>
            </a:r>
            <a:r>
              <a:rPr lang="en-GB" dirty="0" err="1"/>
              <a:t>Zigeunerkinder</a:t>
            </a:r>
            <a:r>
              <a:rPr lang="en-GB" dirty="0"/>
              <a:t> und </a:t>
            </a:r>
            <a:r>
              <a:rPr lang="en-GB" dirty="0" err="1"/>
              <a:t>ihrer</a:t>
            </a:r>
            <a:r>
              <a:rPr lang="en-GB" dirty="0"/>
              <a:t> </a:t>
            </a:r>
            <a:r>
              <a:rPr lang="en-GB" dirty="0" err="1"/>
              <a:t>Nachkommen</a:t>
            </a:r>
            <a:r>
              <a:rPr lang="en-GB" dirty="0" smtClean="0"/>
              <a:t>”)</a:t>
            </a:r>
          </a:p>
          <a:p>
            <a:pPr marL="0" indent="0">
              <a:buNone/>
            </a:pPr>
            <a:endParaRPr lang="en-GB" dirty="0" smtClean="0"/>
          </a:p>
          <a:p>
            <a:pPr marL="0" indent="0">
              <a:buNone/>
            </a:pPr>
            <a:endParaRPr lang="en-GB" dirty="0"/>
          </a:p>
        </p:txBody>
      </p:sp>
      <p:pic>
        <p:nvPicPr>
          <p:cNvPr id="3074" name="Picture 2" descr="Výsledek obrázku pro eva jus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939" y="1690688"/>
            <a:ext cx="5497079" cy="456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853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Family tree method </a:t>
            </a:r>
            <a:endParaRPr lang="cs-CZ" dirty="0"/>
          </a:p>
        </p:txBody>
      </p:sp>
      <p:pic>
        <p:nvPicPr>
          <p:cNvPr id="5" name="Zástupný symbol pro obsah 4"/>
          <p:cNvPicPr>
            <a:picLocks noGrp="1" noChangeAspect="1"/>
          </p:cNvPicPr>
          <p:nvPr>
            <p:ph sz="half" idx="2"/>
          </p:nvPr>
        </p:nvPicPr>
        <p:blipFill>
          <a:blip r:embed="rId2"/>
          <a:stretch>
            <a:fillRect/>
          </a:stretch>
        </p:blipFill>
        <p:spPr>
          <a:xfrm>
            <a:off x="6172200" y="2435883"/>
            <a:ext cx="5181600" cy="3130821"/>
          </a:xfrm>
          <a:prstGeom prst="rect">
            <a:avLst/>
          </a:prstGeom>
        </p:spPr>
      </p:pic>
      <p:pic>
        <p:nvPicPr>
          <p:cNvPr id="1026" name="Picture 2" descr="Výsledek obrázku pro the Jukes and Kallikak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56767" y="2435883"/>
            <a:ext cx="4070897" cy="3108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474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Physical anthropology </a:t>
            </a:r>
            <a:endParaRPr lang="cs-CZ" dirty="0"/>
          </a:p>
        </p:txBody>
      </p:sp>
      <p:pic>
        <p:nvPicPr>
          <p:cNvPr id="6" name="Zástupný symbol pro obsah 5"/>
          <p:cNvPicPr>
            <a:picLocks noGrp="1" noChangeAspect="1"/>
          </p:cNvPicPr>
          <p:nvPr>
            <p:ph sz="half" idx="1"/>
          </p:nvPr>
        </p:nvPicPr>
        <p:blipFill>
          <a:blip r:embed="rId2"/>
          <a:stretch>
            <a:fillRect/>
          </a:stretch>
        </p:blipFill>
        <p:spPr>
          <a:xfrm>
            <a:off x="1524000" y="2053431"/>
            <a:ext cx="3810000" cy="3895725"/>
          </a:xfrm>
          <a:prstGeom prst="rect">
            <a:avLst/>
          </a:prstGeom>
        </p:spPr>
      </p:pic>
      <p:pic>
        <p:nvPicPr>
          <p:cNvPr id="5" name="Zástupný symbol pro obsah 4"/>
          <p:cNvPicPr>
            <a:picLocks noGrp="1" noChangeAspect="1"/>
          </p:cNvPicPr>
          <p:nvPr>
            <p:ph sz="half" idx="2"/>
          </p:nvPr>
        </p:nvPicPr>
        <p:blipFill>
          <a:blip r:embed="rId3"/>
          <a:stretch>
            <a:fillRect/>
          </a:stretch>
        </p:blipFill>
        <p:spPr>
          <a:xfrm>
            <a:off x="6306144" y="2431661"/>
            <a:ext cx="4913711" cy="3139266"/>
          </a:xfrm>
          <a:prstGeom prst="rect">
            <a:avLst/>
          </a:prstGeom>
        </p:spPr>
      </p:pic>
    </p:spTree>
    <p:extLst>
      <p:ext uri="{BB962C8B-B14F-4D97-AF65-F5344CB8AC3E}">
        <p14:creationId xmlns:p14="http://schemas.microsoft.com/office/powerpoint/2010/main" val="2949923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In-depth psychological assessment </a:t>
            </a:r>
            <a:endParaRPr lang="cs-CZ" dirty="0"/>
          </a:p>
        </p:txBody>
      </p:sp>
      <p:sp>
        <p:nvSpPr>
          <p:cNvPr id="3" name="Zástupný symbol pro obsah 2"/>
          <p:cNvSpPr>
            <a:spLocks noGrp="1"/>
          </p:cNvSpPr>
          <p:nvPr>
            <p:ph sz="half" idx="1"/>
          </p:nvPr>
        </p:nvSpPr>
        <p:spPr/>
        <p:txBody>
          <a:bodyPr/>
          <a:lstStyle/>
          <a:p>
            <a:r>
              <a:rPr lang="en-US" dirty="0" smtClean="0"/>
              <a:t>Women and adolescents in correctional institutions </a:t>
            </a:r>
            <a:endParaRPr lang="cs-CZ" dirty="0"/>
          </a:p>
        </p:txBody>
      </p:sp>
      <p:sp>
        <p:nvSpPr>
          <p:cNvPr id="4" name="Zástupný symbol pro obsah 3"/>
          <p:cNvSpPr>
            <a:spLocks noGrp="1"/>
          </p:cNvSpPr>
          <p:nvPr>
            <p:ph sz="half" idx="2"/>
          </p:nvPr>
        </p:nvSpPr>
        <p:spPr/>
        <p:txBody>
          <a:bodyPr/>
          <a:lstStyle/>
          <a:p>
            <a:r>
              <a:rPr lang="en-US" dirty="0" smtClean="0"/>
              <a:t>The Roma children in residential care settings and from mixed families</a:t>
            </a:r>
            <a:endParaRPr lang="cs-CZ" dirty="0"/>
          </a:p>
        </p:txBody>
      </p:sp>
    </p:spTree>
    <p:extLst>
      <p:ext uri="{BB962C8B-B14F-4D97-AF65-F5344CB8AC3E}">
        <p14:creationId xmlns:p14="http://schemas.microsoft.com/office/powerpoint/2010/main" val="3189931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Strategic litigation of the educational rights for the Roma</a:t>
            </a:r>
            <a:endParaRPr lang="cs-CZ" dirty="0"/>
          </a:p>
        </p:txBody>
      </p:sp>
      <p:sp>
        <p:nvSpPr>
          <p:cNvPr id="3" name="Zástupný symbol pro obsah 2"/>
          <p:cNvSpPr>
            <a:spLocks noGrp="1"/>
          </p:cNvSpPr>
          <p:nvPr>
            <p:ph idx="1"/>
          </p:nvPr>
        </p:nvSpPr>
        <p:spPr>
          <a:xfrm>
            <a:off x="838200" y="1825625"/>
            <a:ext cx="4592782" cy="4351338"/>
          </a:xfrm>
        </p:spPr>
        <p:txBody>
          <a:bodyPr/>
          <a:lstStyle/>
          <a:p>
            <a:r>
              <a:rPr lang="en-GB" dirty="0"/>
              <a:t>D.H. and Others vs. the Czech Republic (2007) </a:t>
            </a:r>
            <a:endParaRPr lang="en-US" dirty="0" smtClean="0"/>
          </a:p>
          <a:p>
            <a:r>
              <a:rPr lang="en-US" dirty="0" smtClean="0"/>
              <a:t>the </a:t>
            </a:r>
            <a:r>
              <a:rPr lang="en-US" dirty="0" err="1"/>
              <a:t>Sampanis</a:t>
            </a:r>
            <a:r>
              <a:rPr lang="en-US" dirty="0"/>
              <a:t> and Others v. Greece (2008); </a:t>
            </a:r>
            <a:endParaRPr lang="en-US" dirty="0" smtClean="0"/>
          </a:p>
          <a:p>
            <a:r>
              <a:rPr lang="cs-CZ" dirty="0" err="1" smtClean="0"/>
              <a:t>Oršuš</a:t>
            </a:r>
            <a:r>
              <a:rPr lang="cs-CZ" dirty="0" smtClean="0"/>
              <a:t> </a:t>
            </a:r>
            <a:r>
              <a:rPr lang="cs-CZ" dirty="0"/>
              <a:t>and </a:t>
            </a:r>
            <a:r>
              <a:rPr lang="cs-CZ" dirty="0" err="1"/>
              <a:t>Others</a:t>
            </a:r>
            <a:r>
              <a:rPr lang="cs-CZ" dirty="0"/>
              <a:t> v. </a:t>
            </a:r>
            <a:r>
              <a:rPr lang="cs-CZ" dirty="0" err="1"/>
              <a:t>Croatia</a:t>
            </a:r>
            <a:r>
              <a:rPr lang="cs-CZ" dirty="0"/>
              <a:t> (2010); </a:t>
            </a:r>
            <a:endParaRPr lang="en-US" dirty="0" smtClean="0"/>
          </a:p>
          <a:p>
            <a:r>
              <a:rPr lang="en-US" dirty="0" smtClean="0"/>
              <a:t>case </a:t>
            </a:r>
            <a:r>
              <a:rPr lang="en-US" dirty="0"/>
              <a:t>of Horvath and Kiss v. Hungary (2013)</a:t>
            </a:r>
            <a:endParaRPr lang="cs-CZ" dirty="0"/>
          </a:p>
        </p:txBody>
      </p:sp>
      <p:sp>
        <p:nvSpPr>
          <p:cNvPr id="4" name="Obdélník 3"/>
          <p:cNvSpPr/>
          <p:nvPr/>
        </p:nvSpPr>
        <p:spPr>
          <a:xfrm>
            <a:off x="6608619" y="1825625"/>
            <a:ext cx="4996881" cy="461665"/>
          </a:xfrm>
          <a:prstGeom prst="rect">
            <a:avLst/>
          </a:prstGeom>
        </p:spPr>
        <p:txBody>
          <a:bodyPr wrap="none">
            <a:spAutoFit/>
          </a:bodyPr>
          <a:lstStyle/>
          <a:p>
            <a:r>
              <a:rPr lang="en-US" sz="2400" dirty="0" smtClean="0">
                <a:solidFill>
                  <a:srgbClr val="444444"/>
                </a:solidFill>
                <a:latin typeface="Arial" panose="020B0604020202020204" pitchFamily="34" charset="0"/>
              </a:rPr>
              <a:t>the misdiagnosis of Roma children</a:t>
            </a:r>
            <a:endParaRPr lang="cs-CZ" sz="2400" dirty="0"/>
          </a:p>
        </p:txBody>
      </p:sp>
      <p:sp>
        <p:nvSpPr>
          <p:cNvPr id="5" name="Obdélník 4"/>
          <p:cNvSpPr/>
          <p:nvPr/>
        </p:nvSpPr>
        <p:spPr>
          <a:xfrm>
            <a:off x="6608619" y="2596248"/>
            <a:ext cx="3902030" cy="830997"/>
          </a:xfrm>
          <a:prstGeom prst="rect">
            <a:avLst/>
          </a:prstGeom>
        </p:spPr>
        <p:txBody>
          <a:bodyPr wrap="none">
            <a:spAutoFit/>
          </a:bodyPr>
          <a:lstStyle/>
          <a:p>
            <a:r>
              <a:rPr lang="en-US" sz="2400" dirty="0">
                <a:solidFill>
                  <a:srgbClr val="444444"/>
                </a:solidFill>
                <a:latin typeface="Arial" panose="020B0604020202020204" pitchFamily="34" charset="0"/>
              </a:rPr>
              <a:t>subsequent placement in </a:t>
            </a:r>
            <a:endParaRPr lang="en-US" sz="2400" dirty="0" smtClean="0">
              <a:solidFill>
                <a:srgbClr val="444444"/>
              </a:solidFill>
              <a:latin typeface="Arial" panose="020B0604020202020204" pitchFamily="34" charset="0"/>
            </a:endParaRPr>
          </a:p>
          <a:p>
            <a:r>
              <a:rPr lang="en-US" sz="2400" dirty="0" smtClean="0">
                <a:solidFill>
                  <a:srgbClr val="444444"/>
                </a:solidFill>
                <a:latin typeface="Arial" panose="020B0604020202020204" pitchFamily="34" charset="0"/>
              </a:rPr>
              <a:t>segregated </a:t>
            </a:r>
            <a:r>
              <a:rPr lang="en-US" sz="2400" dirty="0">
                <a:solidFill>
                  <a:srgbClr val="444444"/>
                </a:solidFill>
                <a:latin typeface="Arial" panose="020B0604020202020204" pitchFamily="34" charset="0"/>
              </a:rPr>
              <a:t>special schools</a:t>
            </a:r>
            <a:endParaRPr lang="cs-CZ" sz="2400" dirty="0"/>
          </a:p>
        </p:txBody>
      </p:sp>
      <p:sp>
        <p:nvSpPr>
          <p:cNvPr id="6" name="Obdélník 5"/>
          <p:cNvSpPr/>
          <p:nvPr/>
        </p:nvSpPr>
        <p:spPr>
          <a:xfrm>
            <a:off x="6608619" y="3717824"/>
            <a:ext cx="3078087" cy="830997"/>
          </a:xfrm>
          <a:prstGeom prst="rect">
            <a:avLst/>
          </a:prstGeom>
        </p:spPr>
        <p:txBody>
          <a:bodyPr wrap="none">
            <a:spAutoFit/>
          </a:bodyPr>
          <a:lstStyle/>
          <a:p>
            <a:r>
              <a:rPr lang="en-US" sz="2400" dirty="0">
                <a:solidFill>
                  <a:srgbClr val="444444"/>
                </a:solidFill>
                <a:latin typeface="Arial" panose="020B0604020202020204" pitchFamily="34" charset="0"/>
              </a:rPr>
              <a:t>the dubious concept </a:t>
            </a:r>
            <a:endParaRPr lang="en-US" sz="2400" dirty="0" smtClean="0">
              <a:solidFill>
                <a:srgbClr val="444444"/>
              </a:solidFill>
              <a:latin typeface="Arial" panose="020B0604020202020204" pitchFamily="34" charset="0"/>
            </a:endParaRPr>
          </a:p>
          <a:p>
            <a:r>
              <a:rPr lang="en-US" sz="2400" dirty="0" smtClean="0">
                <a:solidFill>
                  <a:srgbClr val="444444"/>
                </a:solidFill>
                <a:latin typeface="Arial" panose="020B0604020202020204" pitchFamily="34" charset="0"/>
              </a:rPr>
              <a:t>of </a:t>
            </a:r>
            <a:r>
              <a:rPr lang="en-US" sz="2400" dirty="0">
                <a:solidFill>
                  <a:srgbClr val="444444"/>
                </a:solidFill>
                <a:latin typeface="Arial" panose="020B0604020202020204" pitchFamily="34" charset="0"/>
              </a:rPr>
              <a:t>“familiar disability” </a:t>
            </a:r>
            <a:endParaRPr lang="cs-CZ" sz="2400" dirty="0"/>
          </a:p>
        </p:txBody>
      </p:sp>
    </p:spTree>
    <p:extLst>
      <p:ext uri="{BB962C8B-B14F-4D97-AF65-F5344CB8AC3E}">
        <p14:creationId xmlns:p14="http://schemas.microsoft.com/office/powerpoint/2010/main" val="3017180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a:t>Ineducability</a:t>
            </a:r>
            <a:r>
              <a:rPr lang="en-US" dirty="0"/>
              <a:t> of the Roma for </a:t>
            </a:r>
            <a:r>
              <a:rPr lang="en-GB" dirty="0"/>
              <a:t>their complete dehumanization</a:t>
            </a:r>
            <a:endParaRPr lang="cs-CZ" dirty="0"/>
          </a:p>
        </p:txBody>
      </p:sp>
      <p:sp>
        <p:nvSpPr>
          <p:cNvPr id="3" name="Obdélník 2"/>
          <p:cNvSpPr/>
          <p:nvPr/>
        </p:nvSpPr>
        <p:spPr>
          <a:xfrm>
            <a:off x="1227219" y="6147213"/>
            <a:ext cx="9211561" cy="523220"/>
          </a:xfrm>
          <a:prstGeom prst="rect">
            <a:avLst/>
          </a:prstGeom>
        </p:spPr>
        <p:txBody>
          <a:bodyPr wrap="none">
            <a:spAutoFit/>
          </a:bodyPr>
          <a:lstStyle/>
          <a:p>
            <a:r>
              <a:rPr lang="en-GB" sz="2800" dirty="0"/>
              <a:t>„little strange creatures” (</a:t>
            </a:r>
            <a:r>
              <a:rPr lang="en-GB" sz="2800" i="1" dirty="0"/>
              <a:t>die </a:t>
            </a:r>
            <a:r>
              <a:rPr lang="en-GB" sz="2800" i="1" dirty="0" err="1"/>
              <a:t>kleinen</a:t>
            </a:r>
            <a:r>
              <a:rPr lang="en-GB" sz="2800" i="1" dirty="0"/>
              <a:t> </a:t>
            </a:r>
            <a:r>
              <a:rPr lang="en-GB" sz="2800" i="1" dirty="0" err="1"/>
              <a:t>fremdartigen</a:t>
            </a:r>
            <a:r>
              <a:rPr lang="en-GB" sz="2800" i="1" dirty="0"/>
              <a:t> </a:t>
            </a:r>
            <a:r>
              <a:rPr lang="en-GB" sz="2800" i="1" dirty="0" err="1"/>
              <a:t>Geschopfe</a:t>
            </a:r>
            <a:r>
              <a:rPr lang="en-GB" sz="2800" i="1" dirty="0"/>
              <a:t>)</a:t>
            </a:r>
            <a:endParaRPr lang="cs-CZ" sz="2800" dirty="0"/>
          </a:p>
        </p:txBody>
      </p:sp>
      <p:pic>
        <p:nvPicPr>
          <p:cNvPr id="4" name="Obrázek 3"/>
          <p:cNvPicPr>
            <a:picLocks noChangeAspect="1"/>
          </p:cNvPicPr>
          <p:nvPr/>
        </p:nvPicPr>
        <p:blipFill>
          <a:blip r:embed="rId2"/>
          <a:stretch>
            <a:fillRect/>
          </a:stretch>
        </p:blipFill>
        <p:spPr>
          <a:xfrm>
            <a:off x="2515032" y="2260930"/>
            <a:ext cx="2417186" cy="3419434"/>
          </a:xfrm>
          <a:prstGeom prst="rect">
            <a:avLst/>
          </a:prstGeom>
        </p:spPr>
      </p:pic>
      <p:pic>
        <p:nvPicPr>
          <p:cNvPr id="7" name="Obrázek 6"/>
          <p:cNvPicPr>
            <a:picLocks noChangeAspect="1"/>
          </p:cNvPicPr>
          <p:nvPr/>
        </p:nvPicPr>
        <p:blipFill>
          <a:blip r:embed="rId3"/>
          <a:stretch>
            <a:fillRect/>
          </a:stretch>
        </p:blipFill>
        <p:spPr>
          <a:xfrm>
            <a:off x="6777037" y="2260930"/>
            <a:ext cx="2726853" cy="3383108"/>
          </a:xfrm>
          <a:prstGeom prst="rect">
            <a:avLst/>
          </a:prstGeom>
        </p:spPr>
      </p:pic>
    </p:spTree>
    <p:extLst>
      <p:ext uri="{BB962C8B-B14F-4D97-AF65-F5344CB8AC3E}">
        <p14:creationId xmlns:p14="http://schemas.microsoft.com/office/powerpoint/2010/main" val="2387033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smtClean="0"/>
              <a:t>The </a:t>
            </a:r>
            <a:r>
              <a:rPr lang="en-GB" dirty="0"/>
              <a:t>mask of trained pet (</a:t>
            </a:r>
            <a:r>
              <a:rPr lang="en-GB" i="1" dirty="0" err="1"/>
              <a:t>dressierten</a:t>
            </a:r>
            <a:r>
              <a:rPr lang="en-GB" i="1" dirty="0"/>
              <a:t> </a:t>
            </a:r>
            <a:r>
              <a:rPr lang="en-GB" i="1" dirty="0" err="1"/>
              <a:t>Zöglings</a:t>
            </a:r>
            <a:r>
              <a:rPr lang="en-GB" dirty="0"/>
              <a:t>)</a:t>
            </a:r>
            <a:r>
              <a:rPr lang="cs-CZ" dirty="0"/>
              <a:t/>
            </a:r>
            <a:br>
              <a:rPr lang="cs-CZ" dirty="0"/>
            </a:br>
            <a:endParaRPr lang="cs-CZ" dirty="0"/>
          </a:p>
        </p:txBody>
      </p:sp>
      <p:pic>
        <p:nvPicPr>
          <p:cNvPr id="4" name="Obrázek 3"/>
          <p:cNvPicPr>
            <a:picLocks noChangeAspect="1"/>
          </p:cNvPicPr>
          <p:nvPr/>
        </p:nvPicPr>
        <p:blipFill>
          <a:blip r:embed="rId2"/>
          <a:stretch>
            <a:fillRect/>
          </a:stretch>
        </p:blipFill>
        <p:spPr>
          <a:xfrm>
            <a:off x="1401473" y="2193349"/>
            <a:ext cx="2560927" cy="3591674"/>
          </a:xfrm>
          <a:prstGeom prst="rect">
            <a:avLst/>
          </a:prstGeom>
        </p:spPr>
      </p:pic>
      <p:sp>
        <p:nvSpPr>
          <p:cNvPr id="5" name="Obdélník 4"/>
          <p:cNvSpPr/>
          <p:nvPr/>
        </p:nvSpPr>
        <p:spPr>
          <a:xfrm>
            <a:off x="5486399" y="2330026"/>
            <a:ext cx="6096000" cy="2554545"/>
          </a:xfrm>
          <a:prstGeom prst="rect">
            <a:avLst/>
          </a:prstGeom>
        </p:spPr>
        <p:txBody>
          <a:bodyPr>
            <a:spAutoFit/>
          </a:bodyPr>
          <a:lstStyle/>
          <a:p>
            <a:pPr algn="just"/>
            <a:r>
              <a:rPr lang="en-GB" sz="3200" dirty="0">
                <a:latin typeface="Calibri" panose="020F0502020204030204" pitchFamily="34" charset="0"/>
                <a:ea typeface="Calibri" panose="020F0502020204030204" pitchFamily="34" charset="0"/>
              </a:rPr>
              <a:t>Because normally the Gypsies are not feeble-minded, thus, by being placed into the schools for such children, they become totally impudent and disobedient</a:t>
            </a:r>
            <a:endParaRPr lang="cs-CZ" sz="3200" dirty="0"/>
          </a:p>
        </p:txBody>
      </p:sp>
    </p:spTree>
    <p:extLst>
      <p:ext uri="{BB962C8B-B14F-4D97-AF65-F5344CB8AC3E}">
        <p14:creationId xmlns:p14="http://schemas.microsoft.com/office/powerpoint/2010/main" val="1189684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Multilevel </a:t>
            </a:r>
            <a:r>
              <a:rPr lang="en-US" dirty="0" err="1" smtClean="0"/>
              <a:t>ineducabilty</a:t>
            </a:r>
            <a:r>
              <a:rPr lang="en-US" dirty="0" smtClean="0"/>
              <a:t> </a:t>
            </a:r>
            <a:endParaRPr lang="cs-CZ" dirty="0"/>
          </a:p>
        </p:txBody>
      </p:sp>
      <p:pic>
        <p:nvPicPr>
          <p:cNvPr id="4" name="Zástupný symbol pro obsah 3"/>
          <p:cNvPicPr>
            <a:picLocks noGrp="1" noChangeAspect="1"/>
          </p:cNvPicPr>
          <p:nvPr>
            <p:ph idx="1"/>
          </p:nvPr>
        </p:nvPicPr>
        <p:blipFill>
          <a:blip r:embed="rId2"/>
          <a:stretch>
            <a:fillRect/>
          </a:stretch>
        </p:blipFill>
        <p:spPr>
          <a:xfrm>
            <a:off x="975628" y="2036618"/>
            <a:ext cx="9279742" cy="3560617"/>
          </a:xfrm>
          <a:prstGeom prst="rect">
            <a:avLst/>
          </a:prstGeom>
        </p:spPr>
      </p:pic>
    </p:spTree>
    <p:extLst>
      <p:ext uri="{BB962C8B-B14F-4D97-AF65-F5344CB8AC3E}">
        <p14:creationId xmlns:p14="http://schemas.microsoft.com/office/powerpoint/2010/main" val="3408524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a:t>Multilevel </a:t>
            </a:r>
            <a:r>
              <a:rPr lang="en-US" dirty="0" err="1"/>
              <a:t>ineducabilty</a:t>
            </a:r>
            <a:r>
              <a:rPr lang="en-US" dirty="0"/>
              <a:t> </a:t>
            </a:r>
            <a:endParaRPr lang="cs-CZ" dirty="0"/>
          </a:p>
        </p:txBody>
      </p:sp>
      <p:pic>
        <p:nvPicPr>
          <p:cNvPr id="4" name="Zástupný symbol pro obsah 3"/>
          <p:cNvPicPr>
            <a:picLocks noGrp="1" noChangeAspect="1"/>
          </p:cNvPicPr>
          <p:nvPr>
            <p:ph idx="1"/>
          </p:nvPr>
        </p:nvPicPr>
        <p:blipFill>
          <a:blip r:embed="rId2"/>
          <a:stretch>
            <a:fillRect/>
          </a:stretch>
        </p:blipFill>
        <p:spPr>
          <a:xfrm>
            <a:off x="3250314" y="1371600"/>
            <a:ext cx="5667163" cy="5237018"/>
          </a:xfrm>
          <a:prstGeom prst="rect">
            <a:avLst/>
          </a:prstGeom>
        </p:spPr>
      </p:pic>
    </p:spTree>
    <p:extLst>
      <p:ext uri="{BB962C8B-B14F-4D97-AF65-F5344CB8AC3E}">
        <p14:creationId xmlns:p14="http://schemas.microsoft.com/office/powerpoint/2010/main" val="327871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GB" b="1" dirty="0"/>
              <a:t>Racial </a:t>
            </a:r>
            <a:r>
              <a:rPr lang="en-GB" b="1" dirty="0" err="1"/>
              <a:t>assimilationism</a:t>
            </a:r>
            <a:r>
              <a:rPr lang="en-GB" b="1" dirty="0"/>
              <a:t> and education for the Roma in the Czech lands</a:t>
            </a:r>
            <a:r>
              <a:rPr lang="en-GB" dirty="0"/>
              <a:t> </a:t>
            </a:r>
            <a:r>
              <a:rPr lang="cs-CZ" dirty="0"/>
              <a:t/>
            </a:r>
            <a:br>
              <a:rPr lang="cs-CZ" dirty="0"/>
            </a:br>
            <a:endParaRPr lang="cs-CZ" dirty="0"/>
          </a:p>
        </p:txBody>
      </p:sp>
      <p:sp>
        <p:nvSpPr>
          <p:cNvPr id="3" name="Zástupný symbol pro obsah 2"/>
          <p:cNvSpPr>
            <a:spLocks noGrp="1"/>
          </p:cNvSpPr>
          <p:nvPr>
            <p:ph idx="1"/>
          </p:nvPr>
        </p:nvSpPr>
        <p:spPr>
          <a:xfrm>
            <a:off x="838200" y="1453356"/>
            <a:ext cx="4384964" cy="5095875"/>
          </a:xfrm>
        </p:spPr>
        <p:txBody>
          <a:bodyPr/>
          <a:lstStyle/>
          <a:p>
            <a:r>
              <a:rPr lang="en-GB" dirty="0" smtClean="0"/>
              <a:t>Environment mapped </a:t>
            </a:r>
            <a:r>
              <a:rPr lang="en-GB" dirty="0"/>
              <a:t>by the dichotomy of primitivism vs. civilization: “Racial factors determined by heredity are very few, main differences are environmental factors</a:t>
            </a:r>
            <a:r>
              <a:rPr lang="en-GB" dirty="0" smtClean="0"/>
              <a:t>“</a:t>
            </a:r>
          </a:p>
          <a:p>
            <a:pPr marL="0" indent="0" algn="r">
              <a:buNone/>
            </a:pPr>
            <a:r>
              <a:rPr lang="en-GB" dirty="0" err="1"/>
              <a:t>Aleš</a:t>
            </a:r>
            <a:r>
              <a:rPr lang="en-GB" dirty="0"/>
              <a:t> </a:t>
            </a:r>
            <a:r>
              <a:rPr lang="en-GB" dirty="0" err="1"/>
              <a:t>Hrdlička</a:t>
            </a:r>
            <a:endParaRPr lang="cs-CZ" dirty="0"/>
          </a:p>
        </p:txBody>
      </p:sp>
      <p:pic>
        <p:nvPicPr>
          <p:cNvPr id="4" name="Obrázek 3" descr="Výsledek obrázku pro ales hrdlicka"/>
          <p:cNvPicPr/>
          <p:nvPr/>
        </p:nvPicPr>
        <p:blipFill>
          <a:blip r:embed="rId2">
            <a:extLst>
              <a:ext uri="{28A0092B-C50C-407E-A947-70E740481C1C}">
                <a14:useLocalDpi xmlns:a14="http://schemas.microsoft.com/office/drawing/2010/main" val="0"/>
              </a:ext>
            </a:extLst>
          </a:blip>
          <a:srcRect/>
          <a:stretch>
            <a:fillRect/>
          </a:stretch>
        </p:blipFill>
        <p:spPr bwMode="auto">
          <a:xfrm>
            <a:off x="5861858" y="1453356"/>
            <a:ext cx="5760720" cy="5095875"/>
          </a:xfrm>
          <a:prstGeom prst="rect">
            <a:avLst/>
          </a:prstGeom>
          <a:noFill/>
          <a:ln>
            <a:noFill/>
          </a:ln>
        </p:spPr>
      </p:pic>
    </p:spTree>
    <p:extLst>
      <p:ext uri="{BB962C8B-B14F-4D97-AF65-F5344CB8AC3E}">
        <p14:creationId xmlns:p14="http://schemas.microsoft.com/office/powerpoint/2010/main" val="920206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325563"/>
          </a:xfrm>
        </p:spPr>
        <p:txBody>
          <a:bodyPr/>
          <a:lstStyle/>
          <a:p>
            <a:pPr algn="ctr"/>
            <a:r>
              <a:rPr lang="en-US" dirty="0" err="1" smtClean="0"/>
              <a:t>Rusyns</a:t>
            </a:r>
            <a:r>
              <a:rPr lang="en-US" dirty="0" smtClean="0"/>
              <a:t>: ‘not enough Slavs’</a:t>
            </a:r>
            <a:endParaRPr lang="ru-RU" dirty="0"/>
          </a:p>
        </p:txBody>
      </p:sp>
      <p:pic>
        <p:nvPicPr>
          <p:cNvPr id="4" name="Zástupný symbol pro obsah 3"/>
          <p:cNvPicPr>
            <a:picLocks noGrp="1" noChangeAspect="1"/>
          </p:cNvPicPr>
          <p:nvPr>
            <p:ph idx="1"/>
          </p:nvPr>
        </p:nvPicPr>
        <p:blipFill>
          <a:blip r:embed="rId2"/>
          <a:stretch>
            <a:fillRect/>
          </a:stretch>
        </p:blipFill>
        <p:spPr>
          <a:xfrm>
            <a:off x="353070" y="1649619"/>
            <a:ext cx="5742930" cy="3706689"/>
          </a:xfrm>
          <a:prstGeom prst="rect">
            <a:avLst/>
          </a:prstGeom>
        </p:spPr>
      </p:pic>
      <p:sp>
        <p:nvSpPr>
          <p:cNvPr id="5" name="Obdélník 4"/>
          <p:cNvSpPr/>
          <p:nvPr/>
        </p:nvSpPr>
        <p:spPr>
          <a:xfrm>
            <a:off x="6757665" y="1690688"/>
            <a:ext cx="4876800" cy="4401205"/>
          </a:xfrm>
          <a:prstGeom prst="rect">
            <a:avLst/>
          </a:prstGeom>
        </p:spPr>
        <p:txBody>
          <a:bodyPr wrap="square">
            <a:spAutoFit/>
          </a:bodyPr>
          <a:lstStyle/>
          <a:p>
            <a:pPr algn="just"/>
            <a:r>
              <a:rPr lang="en-GB" sz="2800" dirty="0">
                <a:latin typeface="Calibri" panose="020F0502020204030204" pitchFamily="34" charset="0"/>
                <a:ea typeface="Calibri" panose="020F0502020204030204" pitchFamily="34" charset="0"/>
              </a:rPr>
              <a:t>While the </a:t>
            </a:r>
            <a:r>
              <a:rPr lang="en-GB" sz="2800" dirty="0" err="1">
                <a:latin typeface="Calibri" panose="020F0502020204030204" pitchFamily="34" charset="0"/>
                <a:ea typeface="Calibri" panose="020F0502020204030204" pitchFamily="34" charset="0"/>
              </a:rPr>
              <a:t>Rusyns</a:t>
            </a:r>
            <a:r>
              <a:rPr lang="en-GB" sz="2800" dirty="0">
                <a:latin typeface="Calibri" panose="020F0502020204030204" pitchFamily="34" charset="0"/>
                <a:ea typeface="Calibri" panose="020F0502020204030204" pitchFamily="34" charset="0"/>
              </a:rPr>
              <a:t> whose historical development according to Suk was inseparable from Slavic, European part of lands belonged to the Dinaric type, the </a:t>
            </a:r>
            <a:r>
              <a:rPr lang="en-GB" sz="2800" dirty="0" err="1">
                <a:latin typeface="Calibri" panose="020F0502020204030204" pitchFamily="34" charset="0"/>
                <a:ea typeface="Calibri" panose="020F0502020204030204" pitchFamily="34" charset="0"/>
              </a:rPr>
              <a:t>Rusyns</a:t>
            </a:r>
            <a:r>
              <a:rPr lang="en-GB" sz="2800" dirty="0">
                <a:latin typeface="Calibri" panose="020F0502020204030204" pitchFamily="34" charset="0"/>
                <a:ea typeface="Calibri" panose="020F0502020204030204" pitchFamily="34" charset="0"/>
              </a:rPr>
              <a:t> from non-historical Northern part reproduced  according to Suk’s outputs </a:t>
            </a:r>
            <a:r>
              <a:rPr lang="en-GB" sz="2800" dirty="0" err="1">
                <a:latin typeface="Calibri" panose="020F0502020204030204" pitchFamily="34" charset="0"/>
                <a:ea typeface="Calibri" panose="020F0502020204030204" pitchFamily="34" charset="0"/>
              </a:rPr>
              <a:t>Lapponoid</a:t>
            </a:r>
            <a:r>
              <a:rPr lang="en-GB" sz="2800" dirty="0">
                <a:latin typeface="Calibri" panose="020F0502020204030204" pitchFamily="34" charset="0"/>
                <a:ea typeface="Calibri" panose="020F0502020204030204" pitchFamily="34" charset="0"/>
              </a:rPr>
              <a:t> type</a:t>
            </a:r>
            <a:endParaRPr lang="ru-RU" sz="2800" dirty="0"/>
          </a:p>
        </p:txBody>
      </p:sp>
      <p:sp>
        <p:nvSpPr>
          <p:cNvPr id="3" name="Obdélník 2"/>
          <p:cNvSpPr/>
          <p:nvPr/>
        </p:nvSpPr>
        <p:spPr>
          <a:xfrm>
            <a:off x="176535" y="5657671"/>
            <a:ext cx="6096000" cy="1200329"/>
          </a:xfrm>
          <a:prstGeom prst="rect">
            <a:avLst/>
          </a:prstGeom>
        </p:spPr>
        <p:txBody>
          <a:bodyPr>
            <a:spAutoFit/>
          </a:bodyPr>
          <a:lstStyle/>
          <a:p>
            <a:r>
              <a:rPr lang="ru-RU" dirty="0" err="1">
                <a:latin typeface="Calibri" panose="020F0502020204030204" pitchFamily="34" charset="0"/>
                <a:ea typeface="Calibri" panose="020F0502020204030204" pitchFamily="34" charset="0"/>
                <a:cs typeface="Times New Roman" panose="02020603050405020304" pitchFamily="18" charset="0"/>
              </a:rPr>
              <a:t>Vojtěch</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Suk</a:t>
            </a:r>
            <a:r>
              <a:rPr lang="cs-CZ" dirty="0">
                <a:latin typeface="Calibri" panose="020F0502020204030204" pitchFamily="34" charset="0"/>
                <a:ea typeface="Calibri" panose="020F0502020204030204" pitchFamily="34" charset="0"/>
                <a:cs typeface="Times New Roman" panose="02020603050405020304" pitchFamily="18" charset="0"/>
              </a:rPr>
              <a:t>:</a:t>
            </a:r>
            <a:r>
              <a:rPr lang="ru-RU"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rPr>
              <a:t>Antropological</a:t>
            </a:r>
            <a:r>
              <a:rPr lang="en-US" dirty="0">
                <a:latin typeface="Calibri" panose="020F0502020204030204" pitchFamily="34" charset="0"/>
                <a:ea typeface="Calibri" panose="020F0502020204030204" pitchFamily="34" charset="0"/>
              </a:rPr>
              <a:t> notes on the peoples of Carpathian Ruthenia with remarks on races in general and on some new methods in anthropology</a:t>
            </a:r>
            <a:r>
              <a:rPr lang="cs-CZ" dirty="0">
                <a:latin typeface="Calibri" panose="020F0502020204030204" pitchFamily="34" charset="0"/>
                <a:ea typeface="Calibri" panose="020F0502020204030204" pitchFamily="34" charset="0"/>
              </a:rPr>
              <a:t>.</a:t>
            </a:r>
            <a:r>
              <a:rPr lang="en-US" dirty="0">
                <a:latin typeface="Calibri" panose="020F0502020204030204" pitchFamily="34" charset="0"/>
                <a:ea typeface="Calibri" panose="020F0502020204030204" pitchFamily="34" charset="0"/>
              </a:rPr>
              <a:t> Preliminary report</a:t>
            </a:r>
            <a:r>
              <a:rPr lang="cs-CZ" dirty="0">
                <a:latin typeface="Calibri" panose="020F0502020204030204" pitchFamily="34" charset="0"/>
                <a:ea typeface="Calibri" panose="020F0502020204030204" pitchFamily="34" charset="0"/>
              </a:rPr>
              <a:t>,</a:t>
            </a:r>
            <a:r>
              <a:rPr lang="en-US" dirty="0">
                <a:latin typeface="Calibri" panose="020F0502020204030204" pitchFamily="34" charset="0"/>
                <a:ea typeface="Calibri" panose="020F0502020204030204" pitchFamily="34" charset="0"/>
              </a:rPr>
              <a:t> </a:t>
            </a:r>
            <a:r>
              <a:rPr lang="en-US" dirty="0" err="1">
                <a:latin typeface="Calibri" panose="020F0502020204030204" pitchFamily="34" charset="0"/>
                <a:ea typeface="Calibri" panose="020F0502020204030204" pitchFamily="34" charset="0"/>
              </a:rPr>
              <a:t>Přírodovědecká</a:t>
            </a:r>
            <a:r>
              <a:rPr lang="en-US" dirty="0">
                <a:latin typeface="Calibri" panose="020F0502020204030204" pitchFamily="34" charset="0"/>
                <a:ea typeface="Calibri" panose="020F0502020204030204" pitchFamily="34" charset="0"/>
              </a:rPr>
              <a:t> </a:t>
            </a:r>
            <a:r>
              <a:rPr lang="en-US" dirty="0" err="1">
                <a:latin typeface="Calibri" panose="020F0502020204030204" pitchFamily="34" charset="0"/>
                <a:ea typeface="Calibri" panose="020F0502020204030204" pitchFamily="34" charset="0"/>
              </a:rPr>
              <a:t>fakulta</a:t>
            </a:r>
            <a:r>
              <a:rPr lang="en-US" dirty="0">
                <a:latin typeface="Calibri" panose="020F0502020204030204" pitchFamily="34" charset="0"/>
                <a:ea typeface="Calibri" panose="020F0502020204030204" pitchFamily="34" charset="0"/>
              </a:rPr>
              <a:t> </a:t>
            </a:r>
            <a:r>
              <a:rPr lang="en-US" dirty="0" err="1">
                <a:latin typeface="Calibri" panose="020F0502020204030204" pitchFamily="34" charset="0"/>
                <a:ea typeface="Calibri" panose="020F0502020204030204" pitchFamily="34" charset="0"/>
              </a:rPr>
              <a:t>Masarykova</a:t>
            </a:r>
            <a:r>
              <a:rPr lang="en-US" dirty="0">
                <a:latin typeface="Calibri" panose="020F0502020204030204" pitchFamily="34" charset="0"/>
                <a:ea typeface="Calibri" panose="020F0502020204030204" pitchFamily="34" charset="0"/>
              </a:rPr>
              <a:t> </a:t>
            </a:r>
            <a:r>
              <a:rPr lang="en-US" dirty="0" err="1">
                <a:latin typeface="Calibri" panose="020F0502020204030204" pitchFamily="34" charset="0"/>
                <a:ea typeface="Calibri" panose="020F0502020204030204" pitchFamily="34" charset="0"/>
              </a:rPr>
              <a:t>univerzita</a:t>
            </a:r>
            <a:r>
              <a:rPr lang="en-US" dirty="0">
                <a:latin typeface="Calibri" panose="020F0502020204030204" pitchFamily="34" charset="0"/>
                <a:ea typeface="Calibri" panose="020F0502020204030204" pitchFamily="34" charset="0"/>
              </a:rPr>
              <a:t> Brno 1932</a:t>
            </a:r>
            <a:endParaRPr lang="ru-RU" dirty="0"/>
          </a:p>
        </p:txBody>
      </p:sp>
    </p:spTree>
    <p:extLst>
      <p:ext uri="{BB962C8B-B14F-4D97-AF65-F5344CB8AC3E}">
        <p14:creationId xmlns:p14="http://schemas.microsoft.com/office/powerpoint/2010/main" val="25058295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smtClean="0"/>
              <a:t>The</a:t>
            </a:r>
            <a:r>
              <a:rPr lang="cs-CZ" dirty="0" smtClean="0"/>
              <a:t> </a:t>
            </a:r>
            <a:r>
              <a:rPr lang="cs-CZ" dirty="0" err="1" smtClean="0"/>
              <a:t>bodies</a:t>
            </a:r>
            <a:r>
              <a:rPr lang="cs-CZ" dirty="0" smtClean="0"/>
              <a:t> </a:t>
            </a:r>
            <a:r>
              <a:rPr lang="cs-CZ" dirty="0" err="1" smtClean="0"/>
              <a:t>lost</a:t>
            </a:r>
            <a:r>
              <a:rPr lang="cs-CZ" dirty="0" smtClean="0"/>
              <a:t> </a:t>
            </a:r>
            <a:r>
              <a:rPr lang="cs-CZ" dirty="0" err="1" smtClean="0"/>
              <a:t>for</a:t>
            </a:r>
            <a:r>
              <a:rPr lang="cs-CZ" dirty="0" smtClean="0"/>
              <a:t> </a:t>
            </a:r>
            <a:r>
              <a:rPr lang="cs-CZ" dirty="0" err="1" smtClean="0"/>
              <a:t>the</a:t>
            </a:r>
            <a:r>
              <a:rPr lang="cs-CZ" dirty="0" smtClean="0"/>
              <a:t> </a:t>
            </a:r>
            <a:r>
              <a:rPr lang="cs-CZ" dirty="0" err="1" smtClean="0"/>
              <a:t>nation</a:t>
            </a:r>
            <a:endParaRPr lang="ru-RU" dirty="0"/>
          </a:p>
        </p:txBody>
      </p:sp>
      <p:pic>
        <p:nvPicPr>
          <p:cNvPr id="6" name="Zástupný symbol pro obsah 5"/>
          <p:cNvPicPr>
            <a:picLocks noGrp="1" noChangeAspect="1"/>
          </p:cNvPicPr>
          <p:nvPr>
            <p:ph sz="half" idx="1"/>
          </p:nvPr>
        </p:nvPicPr>
        <p:blipFill>
          <a:blip r:embed="rId2"/>
          <a:stretch>
            <a:fillRect/>
          </a:stretch>
        </p:blipFill>
        <p:spPr>
          <a:xfrm>
            <a:off x="1059628" y="1893495"/>
            <a:ext cx="2334735" cy="3558987"/>
          </a:xfrm>
          <a:prstGeom prst="rect">
            <a:avLst/>
          </a:prstGeom>
        </p:spPr>
      </p:pic>
      <p:pic>
        <p:nvPicPr>
          <p:cNvPr id="5" name="Zástupný symbol pro obsah 4"/>
          <p:cNvPicPr>
            <a:picLocks noGrp="1" noChangeAspect="1"/>
          </p:cNvPicPr>
          <p:nvPr>
            <p:ph sz="half" idx="2"/>
          </p:nvPr>
        </p:nvPicPr>
        <p:blipFill>
          <a:blip r:embed="rId3"/>
          <a:stretch>
            <a:fillRect/>
          </a:stretch>
        </p:blipFill>
        <p:spPr>
          <a:xfrm>
            <a:off x="5494657" y="1838931"/>
            <a:ext cx="5859143" cy="3382616"/>
          </a:xfrm>
          <a:prstGeom prst="rect">
            <a:avLst/>
          </a:prstGeom>
        </p:spPr>
      </p:pic>
      <p:sp>
        <p:nvSpPr>
          <p:cNvPr id="3" name="Obdélník 2"/>
          <p:cNvSpPr/>
          <p:nvPr/>
        </p:nvSpPr>
        <p:spPr>
          <a:xfrm>
            <a:off x="5375563" y="5378290"/>
            <a:ext cx="6816437" cy="738664"/>
          </a:xfrm>
          <a:prstGeom prst="rect">
            <a:avLst/>
          </a:prstGeom>
        </p:spPr>
        <p:txBody>
          <a:bodyPr wrap="square">
            <a:spAutoFit/>
          </a:bodyPr>
          <a:lstStyle/>
          <a:p>
            <a:r>
              <a:rPr lang="ru-RU" sz="1400" dirty="0" err="1">
                <a:latin typeface="Calibri" panose="020F0502020204030204" pitchFamily="34" charset="0"/>
                <a:ea typeface="Calibri" panose="020F0502020204030204" pitchFamily="34" charset="0"/>
                <a:cs typeface="Times New Roman" panose="02020603050405020304" pitchFamily="18" charset="0"/>
              </a:rPr>
              <a:t>Vojtěch</a:t>
            </a:r>
            <a:r>
              <a:rPr lang="ru-RU" sz="1400" dirty="0">
                <a:latin typeface="Calibri" panose="020F0502020204030204" pitchFamily="34" charset="0"/>
                <a:ea typeface="Calibri" panose="020F0502020204030204" pitchFamily="34" charset="0"/>
                <a:cs typeface="Times New Roman" panose="02020603050405020304" pitchFamily="18" charset="0"/>
              </a:rPr>
              <a:t> </a:t>
            </a:r>
            <a:r>
              <a:rPr lang="ru-RU" sz="1400" dirty="0" err="1" smtClean="0">
                <a:latin typeface="Calibri" panose="020F0502020204030204" pitchFamily="34" charset="0"/>
                <a:ea typeface="Calibri" panose="020F0502020204030204" pitchFamily="34" charset="0"/>
                <a:cs typeface="Times New Roman" panose="02020603050405020304" pitchFamily="18" charset="0"/>
              </a:rPr>
              <a:t>Suk</a:t>
            </a:r>
            <a:r>
              <a:rPr lang="cs-CZ" sz="1400" dirty="0">
                <a:latin typeface="Calibri" panose="020F0502020204030204" pitchFamily="34" charset="0"/>
                <a:ea typeface="Calibri" panose="020F0502020204030204" pitchFamily="34" charset="0"/>
                <a:cs typeface="Times New Roman" panose="02020603050405020304" pitchFamily="18" charset="0"/>
              </a:rPr>
              <a:t>:</a:t>
            </a:r>
            <a:r>
              <a:rPr lang="ru-RU" sz="1400" dirty="0" smtClean="0">
                <a:latin typeface="Calibri" panose="020F0502020204030204" pitchFamily="34" charset="0"/>
                <a:ea typeface="Calibri" panose="020F0502020204030204" pitchFamily="34" charset="0"/>
                <a:cs typeface="Times New Roman" panose="02020603050405020304" pitchFamily="18" charset="0"/>
              </a:rPr>
              <a:t> </a:t>
            </a:r>
            <a:r>
              <a:rPr lang="en-US" sz="1400" dirty="0" err="1" smtClean="0">
                <a:latin typeface="Calibri" panose="020F0502020204030204" pitchFamily="34" charset="0"/>
                <a:ea typeface="Calibri" panose="020F0502020204030204" pitchFamily="34" charset="0"/>
              </a:rPr>
              <a:t>Antropological</a:t>
            </a:r>
            <a:r>
              <a:rPr lang="en-US" sz="1400" dirty="0" smtClean="0">
                <a:latin typeface="Calibri" panose="020F0502020204030204" pitchFamily="34" charset="0"/>
                <a:ea typeface="Calibri" panose="020F0502020204030204" pitchFamily="34" charset="0"/>
              </a:rPr>
              <a:t> </a:t>
            </a:r>
            <a:r>
              <a:rPr lang="en-US" sz="1400" dirty="0">
                <a:latin typeface="Calibri" panose="020F0502020204030204" pitchFamily="34" charset="0"/>
                <a:ea typeface="Calibri" panose="020F0502020204030204" pitchFamily="34" charset="0"/>
              </a:rPr>
              <a:t>notes on the peoples of Carpathian Ruthenia with remarks on races in general and on some new methods in </a:t>
            </a:r>
            <a:r>
              <a:rPr lang="en-US" sz="1400" dirty="0" smtClean="0">
                <a:latin typeface="Calibri" panose="020F0502020204030204" pitchFamily="34" charset="0"/>
                <a:ea typeface="Calibri" panose="020F0502020204030204" pitchFamily="34" charset="0"/>
              </a:rPr>
              <a:t>anthropology</a:t>
            </a:r>
            <a:r>
              <a:rPr lang="cs-CZ" sz="1400" dirty="0" smtClean="0">
                <a:latin typeface="Calibri" panose="020F0502020204030204" pitchFamily="34" charset="0"/>
                <a:ea typeface="Calibri" panose="020F0502020204030204" pitchFamily="34" charset="0"/>
              </a:rPr>
              <a:t>.</a:t>
            </a:r>
            <a:r>
              <a:rPr lang="en-US" sz="1400" dirty="0" smtClean="0">
                <a:latin typeface="Calibri" panose="020F0502020204030204" pitchFamily="34" charset="0"/>
                <a:ea typeface="Calibri" panose="020F0502020204030204" pitchFamily="34" charset="0"/>
              </a:rPr>
              <a:t> </a:t>
            </a:r>
            <a:r>
              <a:rPr lang="en-US" sz="1400" dirty="0">
                <a:latin typeface="Calibri" panose="020F0502020204030204" pitchFamily="34" charset="0"/>
                <a:ea typeface="Calibri" panose="020F0502020204030204" pitchFamily="34" charset="0"/>
              </a:rPr>
              <a:t>Preliminary </a:t>
            </a:r>
            <a:r>
              <a:rPr lang="en-US" sz="1400" dirty="0" smtClean="0">
                <a:latin typeface="Calibri" panose="020F0502020204030204" pitchFamily="34" charset="0"/>
                <a:ea typeface="Calibri" panose="020F0502020204030204" pitchFamily="34" charset="0"/>
              </a:rPr>
              <a:t>report</a:t>
            </a:r>
            <a:r>
              <a:rPr lang="cs-CZ" sz="1400" dirty="0" smtClean="0">
                <a:latin typeface="Calibri" panose="020F0502020204030204" pitchFamily="34" charset="0"/>
                <a:ea typeface="Calibri" panose="020F0502020204030204" pitchFamily="34" charset="0"/>
              </a:rPr>
              <a:t>,</a:t>
            </a:r>
            <a:r>
              <a:rPr lang="en-US" sz="1400" dirty="0" smtClean="0">
                <a:latin typeface="Calibri" panose="020F0502020204030204" pitchFamily="34" charset="0"/>
                <a:ea typeface="Calibri" panose="020F0502020204030204" pitchFamily="34" charset="0"/>
              </a:rPr>
              <a:t> </a:t>
            </a:r>
            <a:r>
              <a:rPr lang="en-US" sz="1400" dirty="0" err="1">
                <a:latin typeface="Calibri" panose="020F0502020204030204" pitchFamily="34" charset="0"/>
                <a:ea typeface="Calibri" panose="020F0502020204030204" pitchFamily="34" charset="0"/>
              </a:rPr>
              <a:t>Přírodovědecká</a:t>
            </a:r>
            <a:r>
              <a:rPr lang="en-US" sz="1400" dirty="0">
                <a:latin typeface="Calibri" panose="020F0502020204030204" pitchFamily="34" charset="0"/>
                <a:ea typeface="Calibri" panose="020F0502020204030204" pitchFamily="34" charset="0"/>
              </a:rPr>
              <a:t> </a:t>
            </a:r>
            <a:r>
              <a:rPr lang="en-US" sz="1400" dirty="0" err="1">
                <a:latin typeface="Calibri" panose="020F0502020204030204" pitchFamily="34" charset="0"/>
                <a:ea typeface="Calibri" panose="020F0502020204030204" pitchFamily="34" charset="0"/>
              </a:rPr>
              <a:t>fakulta</a:t>
            </a:r>
            <a:r>
              <a:rPr lang="en-US" sz="1400" dirty="0">
                <a:latin typeface="Calibri" panose="020F0502020204030204" pitchFamily="34" charset="0"/>
                <a:ea typeface="Calibri" panose="020F0502020204030204" pitchFamily="34" charset="0"/>
              </a:rPr>
              <a:t> </a:t>
            </a:r>
            <a:r>
              <a:rPr lang="en-US" sz="1400" dirty="0" err="1">
                <a:latin typeface="Calibri" panose="020F0502020204030204" pitchFamily="34" charset="0"/>
                <a:ea typeface="Calibri" panose="020F0502020204030204" pitchFamily="34" charset="0"/>
              </a:rPr>
              <a:t>Masarykova</a:t>
            </a:r>
            <a:r>
              <a:rPr lang="en-US" sz="1400" dirty="0">
                <a:latin typeface="Calibri" panose="020F0502020204030204" pitchFamily="34" charset="0"/>
                <a:ea typeface="Calibri" panose="020F0502020204030204" pitchFamily="34" charset="0"/>
              </a:rPr>
              <a:t> </a:t>
            </a:r>
            <a:r>
              <a:rPr lang="en-US" sz="1400" dirty="0" err="1">
                <a:latin typeface="Calibri" panose="020F0502020204030204" pitchFamily="34" charset="0"/>
                <a:ea typeface="Calibri" panose="020F0502020204030204" pitchFamily="34" charset="0"/>
              </a:rPr>
              <a:t>univerzita</a:t>
            </a:r>
            <a:r>
              <a:rPr lang="en-US" sz="1400" dirty="0">
                <a:latin typeface="Calibri" panose="020F0502020204030204" pitchFamily="34" charset="0"/>
                <a:ea typeface="Calibri" panose="020F0502020204030204" pitchFamily="34" charset="0"/>
              </a:rPr>
              <a:t> Brno 1932</a:t>
            </a:r>
            <a:endParaRPr lang="ru-RU" sz="1400" dirty="0"/>
          </a:p>
        </p:txBody>
      </p:sp>
      <p:sp>
        <p:nvSpPr>
          <p:cNvPr id="4" name="Obdélník 3"/>
          <p:cNvSpPr/>
          <p:nvPr/>
        </p:nvSpPr>
        <p:spPr>
          <a:xfrm>
            <a:off x="838200" y="5655289"/>
            <a:ext cx="4175727" cy="923330"/>
          </a:xfrm>
          <a:prstGeom prst="rect">
            <a:avLst/>
          </a:prstGeom>
        </p:spPr>
        <p:txBody>
          <a:bodyPr wrap="square">
            <a:spAutoFit/>
          </a:bodyPr>
          <a:lstStyle/>
          <a:p>
            <a:r>
              <a:rPr lang="ru-RU" dirty="0" err="1">
                <a:latin typeface="Calibri" panose="020F0502020204030204" pitchFamily="34" charset="0"/>
                <a:ea typeface="Calibri" panose="020F0502020204030204" pitchFamily="34" charset="0"/>
                <a:cs typeface="Times New Roman" panose="02020603050405020304" pitchFamily="18" charset="0"/>
              </a:rPr>
              <a:t>Vojtěch</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smtClean="0">
                <a:latin typeface="Calibri" panose="020F0502020204030204" pitchFamily="34" charset="0"/>
                <a:ea typeface="Calibri" panose="020F0502020204030204" pitchFamily="34" charset="0"/>
                <a:cs typeface="Times New Roman" panose="02020603050405020304" pitchFamily="18" charset="0"/>
              </a:rPr>
              <a:t>Suk</a:t>
            </a:r>
            <a:r>
              <a:rPr lang="cs-CZ" dirty="0">
                <a:latin typeface="Calibri" panose="020F0502020204030204" pitchFamily="34" charset="0"/>
                <a:ea typeface="Calibri" panose="020F0502020204030204" pitchFamily="34" charset="0"/>
                <a:cs typeface="Times New Roman" panose="02020603050405020304" pitchFamily="18" charset="0"/>
              </a:rPr>
              <a:t>:</a:t>
            </a:r>
            <a:r>
              <a:rPr lang="ru-RU" dirty="0" smtClean="0">
                <a:latin typeface="Calibri" panose="020F0502020204030204" pitchFamily="34" charset="0"/>
                <a:ea typeface="Calibri" panose="020F0502020204030204" pitchFamily="34" charset="0"/>
                <a:cs typeface="Times New Roman" panose="02020603050405020304" pitchFamily="18" charset="0"/>
              </a:rPr>
              <a:t> </a:t>
            </a:r>
            <a:r>
              <a:rPr lang="en-US" dirty="0" smtClean="0">
                <a:latin typeface="Calibri" panose="020F0502020204030204" pitchFamily="34" charset="0"/>
                <a:ea typeface="Calibri" panose="020F0502020204030204" pitchFamily="34" charset="0"/>
              </a:rPr>
              <a:t>Racial </a:t>
            </a:r>
            <a:r>
              <a:rPr lang="en-US" dirty="0">
                <a:latin typeface="Calibri" panose="020F0502020204030204" pitchFamily="34" charset="0"/>
                <a:ea typeface="Calibri" panose="020F0502020204030204" pitchFamily="34" charset="0"/>
              </a:rPr>
              <a:t>Herd. </a:t>
            </a:r>
            <a:r>
              <a:rPr lang="en-US" dirty="0" smtClean="0">
                <a:latin typeface="Calibri" panose="020F0502020204030204" pitchFamily="34" charset="0"/>
                <a:ea typeface="Calibri" panose="020F0502020204030204" pitchFamily="34" charset="0"/>
              </a:rPr>
              <a:t>Immunity</a:t>
            </a:r>
            <a:r>
              <a:rPr lang="en-US" i="1" dirty="0"/>
              <a:t> Lancet, </a:t>
            </a:r>
            <a:r>
              <a:rPr lang="en-US" dirty="0"/>
              <a:t>London November 1931, N 5646, Vol. CCXXI</a:t>
            </a:r>
            <a:r>
              <a:rPr lang="en-US" b="1" dirty="0"/>
              <a:t> </a:t>
            </a:r>
            <a:endParaRPr lang="ru-RU" dirty="0"/>
          </a:p>
        </p:txBody>
      </p:sp>
    </p:spTree>
    <p:extLst>
      <p:ext uri="{BB962C8B-B14F-4D97-AF65-F5344CB8AC3E}">
        <p14:creationId xmlns:p14="http://schemas.microsoft.com/office/powerpoint/2010/main" val="15319244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en-US" dirty="0" smtClean="0"/>
              <a:t>Potential bodies of the nation</a:t>
            </a:r>
            <a:br>
              <a:rPr lang="en-US" dirty="0" smtClean="0"/>
            </a:br>
            <a:endParaRPr lang="ru-RU" dirty="0"/>
          </a:p>
        </p:txBody>
      </p:sp>
      <p:pic>
        <p:nvPicPr>
          <p:cNvPr id="5" name="Zástupný symbol pro obsah 4"/>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700772" y="1482870"/>
            <a:ext cx="3289337" cy="3878839"/>
          </a:xfrm>
          <a:prstGeom prst="rect">
            <a:avLst/>
          </a:prstGeom>
          <a:noFill/>
          <a:ln>
            <a:noFill/>
          </a:ln>
        </p:spPr>
      </p:pic>
      <p:pic>
        <p:nvPicPr>
          <p:cNvPr id="6" name="Zástupný symbol pro obsah 5"/>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666509" y="1482870"/>
            <a:ext cx="5611091" cy="3878839"/>
          </a:xfrm>
          <a:prstGeom prst="rect">
            <a:avLst/>
          </a:prstGeom>
          <a:noFill/>
          <a:ln>
            <a:noFill/>
          </a:ln>
        </p:spPr>
      </p:pic>
      <p:sp>
        <p:nvSpPr>
          <p:cNvPr id="7" name="Obdélník 6"/>
          <p:cNvSpPr/>
          <p:nvPr/>
        </p:nvSpPr>
        <p:spPr>
          <a:xfrm>
            <a:off x="450272" y="5527964"/>
            <a:ext cx="4426527" cy="1200329"/>
          </a:xfrm>
          <a:prstGeom prst="rect">
            <a:avLst/>
          </a:prstGeom>
        </p:spPr>
        <p:txBody>
          <a:bodyPr wrap="square">
            <a:spAutoFit/>
          </a:bodyPr>
          <a:lstStyle/>
          <a:p>
            <a:r>
              <a:rPr lang="en-US" dirty="0"/>
              <a:t>Source: </a:t>
            </a:r>
            <a:r>
              <a:rPr lang="en-US" dirty="0" smtClean="0"/>
              <a:t>The Photographs for presenting the Czechoslovak Rep. during the International Exhibition of Hygiene, Dresden</a:t>
            </a:r>
            <a:r>
              <a:rPr lang="cs-CZ" dirty="0" smtClean="0"/>
              <a:t>, </a:t>
            </a:r>
            <a:r>
              <a:rPr lang="en-US" dirty="0" smtClean="0"/>
              <a:t>1930. </a:t>
            </a:r>
            <a:r>
              <a:rPr lang="en-US" dirty="0"/>
              <a:t>National Archive, Sig. MZD1, box 44, Prague</a:t>
            </a:r>
            <a:endParaRPr lang="ru-RU" dirty="0"/>
          </a:p>
        </p:txBody>
      </p:sp>
      <p:sp>
        <p:nvSpPr>
          <p:cNvPr id="8" name="Obdélník 7"/>
          <p:cNvSpPr/>
          <p:nvPr/>
        </p:nvSpPr>
        <p:spPr>
          <a:xfrm>
            <a:off x="5666508" y="5527963"/>
            <a:ext cx="5611091" cy="1200329"/>
          </a:xfrm>
          <a:prstGeom prst="rect">
            <a:avLst/>
          </a:prstGeom>
        </p:spPr>
        <p:txBody>
          <a:bodyPr wrap="square">
            <a:spAutoFit/>
          </a:bodyPr>
          <a:lstStyle/>
          <a:p>
            <a:r>
              <a:rPr lang="en-US" dirty="0" smtClean="0"/>
              <a:t>Source: Annual Report of the Local Board of Child Protection and Other Charity Unions in</a:t>
            </a:r>
            <a:r>
              <a:rPr lang="cs-CZ" dirty="0" smtClean="0"/>
              <a:t> Holešov</a:t>
            </a:r>
            <a:r>
              <a:rPr lang="en-US" dirty="0" smtClean="0"/>
              <a:t>, 1931</a:t>
            </a:r>
            <a:endParaRPr lang="ru-RU" dirty="0"/>
          </a:p>
          <a:p>
            <a:r>
              <a:rPr lang="cs-CZ" dirty="0"/>
              <a:t>Okresní péče o mládež A - 25 (1911-1949) Okresní </a:t>
            </a:r>
            <a:r>
              <a:rPr lang="cs-CZ" dirty="0" smtClean="0"/>
              <a:t>archiv</a:t>
            </a:r>
            <a:r>
              <a:rPr lang="en-US" dirty="0" smtClean="0"/>
              <a:t>, </a:t>
            </a:r>
            <a:r>
              <a:rPr lang="cs-CZ" dirty="0" smtClean="0"/>
              <a:t> </a:t>
            </a:r>
            <a:r>
              <a:rPr lang="cs-CZ" dirty="0"/>
              <a:t>Kroměříž </a:t>
            </a:r>
            <a:endParaRPr lang="ru-RU" dirty="0"/>
          </a:p>
        </p:txBody>
      </p:sp>
    </p:spTree>
    <p:extLst>
      <p:ext uri="{BB962C8B-B14F-4D97-AF65-F5344CB8AC3E}">
        <p14:creationId xmlns:p14="http://schemas.microsoft.com/office/powerpoint/2010/main" val="22800687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Health as an indispensable part of whiteness</a:t>
            </a:r>
            <a:endParaRPr lang="cs-CZ" dirty="0"/>
          </a:p>
        </p:txBody>
      </p:sp>
      <p:sp>
        <p:nvSpPr>
          <p:cNvPr id="3" name="Zástupný symbol pro obsah 2"/>
          <p:cNvSpPr>
            <a:spLocks noGrp="1"/>
          </p:cNvSpPr>
          <p:nvPr>
            <p:ph idx="1"/>
          </p:nvPr>
        </p:nvSpPr>
        <p:spPr/>
        <p:txBody>
          <a:bodyPr/>
          <a:lstStyle/>
          <a:p>
            <a:r>
              <a:rPr lang="en-GB" dirty="0"/>
              <a:t>generalized concept of primitives as healthy only in their potential to become </a:t>
            </a:r>
            <a:r>
              <a:rPr lang="en-GB" dirty="0" smtClean="0"/>
              <a:t>White: nutrition, mode of life, level of education</a:t>
            </a:r>
          </a:p>
          <a:p>
            <a:r>
              <a:rPr lang="en-GB" dirty="0" smtClean="0"/>
              <a:t>Hierarchies: not </a:t>
            </a:r>
            <a:r>
              <a:rPr lang="en-GB" dirty="0"/>
              <a:t>all Eskimo, </a:t>
            </a:r>
            <a:r>
              <a:rPr lang="en-GB" dirty="0" err="1"/>
              <a:t>Rusyns</a:t>
            </a:r>
            <a:r>
              <a:rPr lang="en-GB" dirty="0"/>
              <a:t> or the Roma were inferior but only those who remained totally isolated from the civilized or ‘White’ majority</a:t>
            </a:r>
            <a:endParaRPr lang="cs-CZ" dirty="0"/>
          </a:p>
        </p:txBody>
      </p:sp>
    </p:spTree>
    <p:extLst>
      <p:ext uri="{BB962C8B-B14F-4D97-AF65-F5344CB8AC3E}">
        <p14:creationId xmlns:p14="http://schemas.microsoft.com/office/powerpoint/2010/main" val="2289619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err="1" smtClean="0"/>
              <a:t>Intersectionism</a:t>
            </a:r>
            <a:r>
              <a:rPr lang="en-US" dirty="0" smtClean="0"/>
              <a:t> of disability and race</a:t>
            </a:r>
            <a:endParaRPr lang="cs-CZ" dirty="0"/>
          </a:p>
        </p:txBody>
      </p:sp>
      <p:sp>
        <p:nvSpPr>
          <p:cNvPr id="3" name="Zástupný symbol pro obsah 2"/>
          <p:cNvSpPr>
            <a:spLocks noGrp="1"/>
          </p:cNvSpPr>
          <p:nvPr>
            <p:ph sz="half" idx="1"/>
          </p:nvPr>
        </p:nvSpPr>
        <p:spPr>
          <a:xfrm>
            <a:off x="187036" y="1825625"/>
            <a:ext cx="5181600" cy="4351338"/>
          </a:xfrm>
        </p:spPr>
        <p:txBody>
          <a:bodyPr/>
          <a:lstStyle/>
          <a:p>
            <a:r>
              <a:rPr lang="en-US" dirty="0" err="1"/>
              <a:t>Aleš</a:t>
            </a:r>
            <a:r>
              <a:rPr lang="en-US" dirty="0"/>
              <a:t> </a:t>
            </a:r>
            <a:r>
              <a:rPr lang="en-US" dirty="0" err="1"/>
              <a:t>Hrdlička</a:t>
            </a:r>
            <a:r>
              <a:rPr lang="en-US" dirty="0"/>
              <a:t>   </a:t>
            </a:r>
            <a:r>
              <a:rPr lang="en-US" i="1" dirty="0"/>
              <a:t>Anthropological Investigations on One Thousand White and Colored Children of Both Sexes, the Inmates of the New York Juvenile Asylum, with Additional Notes on One Hundred Colored Children of the New York Colored Asylum</a:t>
            </a:r>
            <a:r>
              <a:rPr lang="en-US" dirty="0"/>
              <a:t> ( New York 1899)</a:t>
            </a:r>
            <a:endParaRPr lang="cs-CZ" dirty="0"/>
          </a:p>
        </p:txBody>
      </p:sp>
      <p:sp>
        <p:nvSpPr>
          <p:cNvPr id="4" name="Zástupný symbol pro obsah 3"/>
          <p:cNvSpPr>
            <a:spLocks noGrp="1"/>
          </p:cNvSpPr>
          <p:nvPr>
            <p:ph sz="half" idx="2"/>
          </p:nvPr>
        </p:nvSpPr>
        <p:spPr>
          <a:xfrm>
            <a:off x="6643255" y="1794741"/>
            <a:ext cx="5181600" cy="4351338"/>
          </a:xfrm>
        </p:spPr>
        <p:txBody>
          <a:bodyPr/>
          <a:lstStyle/>
          <a:p>
            <a:r>
              <a:rPr lang="en-GB" dirty="0"/>
              <a:t>“The white children of both sexes possess on an average a decidedly larger proportion of inborn abnormalities. On the other hand, the negro children acquire in early life a larger percentage of irregularities than the white children”</a:t>
            </a:r>
            <a:endParaRPr lang="cs-CZ" dirty="0"/>
          </a:p>
        </p:txBody>
      </p:sp>
    </p:spTree>
    <p:extLst>
      <p:ext uri="{BB962C8B-B14F-4D97-AF65-F5344CB8AC3E}">
        <p14:creationId xmlns:p14="http://schemas.microsoft.com/office/powerpoint/2010/main" val="4076815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Introductory task  </a:t>
            </a:r>
            <a:endParaRPr lang="cs-CZ" dirty="0"/>
          </a:p>
        </p:txBody>
      </p:sp>
      <p:sp>
        <p:nvSpPr>
          <p:cNvPr id="3" name="Zástupný symbol pro obsah 2"/>
          <p:cNvSpPr>
            <a:spLocks noGrp="1"/>
          </p:cNvSpPr>
          <p:nvPr>
            <p:ph idx="1"/>
          </p:nvPr>
        </p:nvSpPr>
        <p:spPr/>
        <p:txBody>
          <a:bodyPr/>
          <a:lstStyle/>
          <a:p>
            <a:r>
              <a:rPr lang="en-US" dirty="0" smtClean="0"/>
              <a:t>Does </a:t>
            </a:r>
            <a:r>
              <a:rPr lang="en-GB" dirty="0" smtClean="0"/>
              <a:t>the </a:t>
            </a:r>
            <a:r>
              <a:rPr lang="en-GB" dirty="0"/>
              <a:t>decision passed by the Great Chamber of the European Court of the Human Rights on the </a:t>
            </a:r>
            <a:r>
              <a:rPr lang="en-GB" dirty="0" smtClean="0"/>
              <a:t>Case D.H. and Others vs. the Czech Republic </a:t>
            </a:r>
            <a:r>
              <a:rPr lang="en-GB" dirty="0"/>
              <a:t>(</a:t>
            </a:r>
            <a:r>
              <a:rPr lang="en-GB" dirty="0" smtClean="0"/>
              <a:t>2007) establish the options for overcoming segregation against the Roma in educational system?</a:t>
            </a:r>
            <a:endParaRPr lang="cs-CZ" dirty="0"/>
          </a:p>
        </p:txBody>
      </p:sp>
    </p:spTree>
    <p:extLst>
      <p:ext uri="{BB962C8B-B14F-4D97-AF65-F5344CB8AC3E}">
        <p14:creationId xmlns:p14="http://schemas.microsoft.com/office/powerpoint/2010/main" val="580540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1049000" cy="1325563"/>
          </a:xfrm>
        </p:spPr>
        <p:txBody>
          <a:bodyPr/>
          <a:lstStyle/>
          <a:p>
            <a:r>
              <a:rPr lang="en-US" dirty="0" err="1" smtClean="0"/>
              <a:t>Invalidization</a:t>
            </a:r>
            <a:r>
              <a:rPr lang="en-US" dirty="0" smtClean="0"/>
              <a:t> of the Roma during the First Republic: functional health</a:t>
            </a:r>
            <a:endParaRPr lang="cs-CZ" dirty="0"/>
          </a:p>
        </p:txBody>
      </p:sp>
      <p:sp>
        <p:nvSpPr>
          <p:cNvPr id="3" name="Zástupný symbol pro obsah 2"/>
          <p:cNvSpPr>
            <a:spLocks noGrp="1"/>
          </p:cNvSpPr>
          <p:nvPr>
            <p:ph idx="1"/>
          </p:nvPr>
        </p:nvSpPr>
        <p:spPr>
          <a:xfrm>
            <a:off x="6477000" y="1894898"/>
            <a:ext cx="5285509" cy="4351338"/>
          </a:xfrm>
        </p:spPr>
        <p:txBody>
          <a:bodyPr/>
          <a:lstStyle/>
          <a:p>
            <a:pPr marL="0" indent="0">
              <a:buNone/>
            </a:pPr>
            <a:r>
              <a:rPr lang="en-GB" dirty="0"/>
              <a:t>“Gypsy contagion” (</a:t>
            </a:r>
            <a:r>
              <a:rPr lang="en-GB" i="1" dirty="0" err="1"/>
              <a:t>cikánská</a:t>
            </a:r>
            <a:r>
              <a:rPr lang="en-GB" i="1" dirty="0"/>
              <a:t> </a:t>
            </a:r>
            <a:r>
              <a:rPr lang="en-GB" i="1" dirty="0" err="1"/>
              <a:t>nákaza</a:t>
            </a:r>
            <a:r>
              <a:rPr lang="en-GB" dirty="0" smtClean="0"/>
              <a:t>):</a:t>
            </a:r>
          </a:p>
          <a:p>
            <a:pPr marL="0" indent="0">
              <a:buNone/>
            </a:pPr>
            <a:r>
              <a:rPr lang="en-GB" dirty="0"/>
              <a:t>“They [Roma] contaminate by their moral devastation future generations, e.g. their own generations”</a:t>
            </a:r>
            <a:endParaRPr lang="cs-CZ" dirty="0"/>
          </a:p>
        </p:txBody>
      </p:sp>
      <p:sp>
        <p:nvSpPr>
          <p:cNvPr id="4" name="Obdélník 3"/>
          <p:cNvSpPr/>
          <p:nvPr/>
        </p:nvSpPr>
        <p:spPr>
          <a:xfrm>
            <a:off x="644237" y="1687513"/>
            <a:ext cx="5008418" cy="5016758"/>
          </a:xfrm>
          <a:prstGeom prst="rect">
            <a:avLst/>
          </a:prstGeom>
        </p:spPr>
        <p:txBody>
          <a:bodyPr wrap="square">
            <a:spAutoFit/>
          </a:bodyPr>
          <a:lstStyle/>
          <a:p>
            <a:r>
              <a:rPr lang="en-GB" sz="3200" dirty="0">
                <a:latin typeface="Calibri" panose="020F0502020204030204" pitchFamily="34" charset="0"/>
                <a:ea typeface="Calibri" panose="020F0502020204030204" pitchFamily="34" charset="0"/>
              </a:rPr>
              <a:t>„Even that individual either adult or child who has a permanent or unrecoverable physical disability cannot be labelled as impaired until his or her disability remains not such hard that the individual’s ability to work would be significantly reduced“</a:t>
            </a:r>
            <a:endParaRPr lang="cs-CZ" sz="3200" dirty="0"/>
          </a:p>
        </p:txBody>
      </p:sp>
    </p:spTree>
    <p:extLst>
      <p:ext uri="{BB962C8B-B14F-4D97-AF65-F5344CB8AC3E}">
        <p14:creationId xmlns:p14="http://schemas.microsoft.com/office/powerpoint/2010/main" val="35398927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Eugenic approach to the Roma</a:t>
            </a:r>
            <a:endParaRPr lang="cs-CZ" dirty="0"/>
          </a:p>
        </p:txBody>
      </p:sp>
      <p:sp>
        <p:nvSpPr>
          <p:cNvPr id="3" name="Zástupný symbol pro obsah 2"/>
          <p:cNvSpPr>
            <a:spLocks noGrp="1"/>
          </p:cNvSpPr>
          <p:nvPr>
            <p:ph idx="1"/>
          </p:nvPr>
        </p:nvSpPr>
        <p:spPr/>
        <p:txBody>
          <a:bodyPr/>
          <a:lstStyle/>
          <a:p>
            <a:pPr marL="0" indent="0">
              <a:buNone/>
            </a:pPr>
            <a:r>
              <a:rPr lang="en-GB" dirty="0" err="1"/>
              <a:t>František</a:t>
            </a:r>
            <a:r>
              <a:rPr lang="en-GB" dirty="0"/>
              <a:t> </a:t>
            </a:r>
            <a:r>
              <a:rPr lang="en-GB" dirty="0" err="1"/>
              <a:t>Štampach</a:t>
            </a:r>
            <a:r>
              <a:rPr lang="en-GB" dirty="0"/>
              <a:t> (1895 -1967</a:t>
            </a:r>
            <a:r>
              <a:rPr lang="en-GB" dirty="0" smtClean="0"/>
              <a:t>) </a:t>
            </a:r>
            <a:r>
              <a:rPr lang="en-US" dirty="0" smtClean="0"/>
              <a:t>  </a:t>
            </a:r>
          </a:p>
          <a:p>
            <a:pPr marL="0" indent="0">
              <a:buNone/>
            </a:pPr>
            <a:r>
              <a:rPr lang="cs-CZ" dirty="0" smtClean="0"/>
              <a:t>Sociologický </a:t>
            </a:r>
            <a:r>
              <a:rPr lang="cs-CZ" dirty="0"/>
              <a:t>výzkum cikánů v </a:t>
            </a:r>
            <a:r>
              <a:rPr lang="cs-CZ" cap="all" dirty="0" err="1"/>
              <a:t>čsr</a:t>
            </a:r>
            <a:r>
              <a:rPr lang="cs-CZ" dirty="0"/>
              <a:t> [</a:t>
            </a:r>
            <a:r>
              <a:rPr lang="cs-CZ" dirty="0" err="1"/>
              <a:t>Sociological</a:t>
            </a:r>
            <a:r>
              <a:rPr lang="cs-CZ" dirty="0"/>
              <a:t> </a:t>
            </a:r>
            <a:r>
              <a:rPr lang="cs-CZ" dirty="0" err="1"/>
              <a:t>research</a:t>
            </a:r>
            <a:r>
              <a:rPr lang="cs-CZ" dirty="0"/>
              <a:t> </a:t>
            </a:r>
            <a:r>
              <a:rPr lang="cs-CZ" dirty="0" err="1"/>
              <a:t>of</a:t>
            </a:r>
            <a:r>
              <a:rPr lang="cs-CZ" dirty="0"/>
              <a:t> </a:t>
            </a:r>
            <a:r>
              <a:rPr lang="cs-CZ" dirty="0" err="1"/>
              <a:t>Gypsies</a:t>
            </a:r>
            <a:r>
              <a:rPr lang="cs-CZ" dirty="0"/>
              <a:t> in </a:t>
            </a:r>
            <a:r>
              <a:rPr lang="cs-CZ" dirty="0" err="1"/>
              <a:t>Czechoslovakia</a:t>
            </a:r>
            <a:r>
              <a:rPr lang="cs-CZ" dirty="0" smtClean="0"/>
              <a:t>]</a:t>
            </a:r>
            <a:r>
              <a:rPr lang="en-US" dirty="0" smtClean="0"/>
              <a:t>, 1932</a:t>
            </a:r>
          </a:p>
          <a:p>
            <a:pPr marL="0" indent="0">
              <a:buNone/>
            </a:pPr>
            <a:r>
              <a:rPr lang="en-GB" dirty="0"/>
              <a:t>“there is no other way to define the Roma sociologically than as a dispersed nation </a:t>
            </a:r>
            <a:r>
              <a:rPr lang="en-GB" b="1" dirty="0"/>
              <a:t>with common characteristics</a:t>
            </a:r>
            <a:r>
              <a:rPr lang="en-GB" dirty="0"/>
              <a:t> as origins, language, the past, customs, folk art   and also the racial characteristics which differentiate consistently, but missing </a:t>
            </a:r>
            <a:r>
              <a:rPr lang="en-GB" b="1" dirty="0"/>
              <a:t>characteristics</a:t>
            </a:r>
            <a:r>
              <a:rPr lang="en-GB" dirty="0"/>
              <a:t> such as national identity and options for being united within particular area”</a:t>
            </a:r>
            <a:endParaRPr lang="cs-CZ" dirty="0"/>
          </a:p>
        </p:txBody>
      </p:sp>
    </p:spTree>
    <p:extLst>
      <p:ext uri="{BB962C8B-B14F-4D97-AF65-F5344CB8AC3E}">
        <p14:creationId xmlns:p14="http://schemas.microsoft.com/office/powerpoint/2010/main" val="1386322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604692"/>
          </a:xfrm>
        </p:spPr>
        <p:txBody>
          <a:bodyPr>
            <a:normAutofit fontScale="90000"/>
          </a:bodyPr>
          <a:lstStyle/>
          <a:p>
            <a:r>
              <a:rPr lang="en-US" dirty="0" smtClean="0"/>
              <a:t>Racist analogies during the interwar period</a:t>
            </a:r>
            <a:endParaRPr lang="cs-CZ" dirty="0"/>
          </a:p>
        </p:txBody>
      </p:sp>
      <p:sp>
        <p:nvSpPr>
          <p:cNvPr id="3" name="Zástupný symbol pro obsah 2"/>
          <p:cNvSpPr>
            <a:spLocks noGrp="1"/>
          </p:cNvSpPr>
          <p:nvPr>
            <p:ph idx="1"/>
          </p:nvPr>
        </p:nvSpPr>
        <p:spPr>
          <a:xfrm>
            <a:off x="838200" y="969818"/>
            <a:ext cx="10515600" cy="5207145"/>
          </a:xfrm>
        </p:spPr>
        <p:txBody>
          <a:bodyPr>
            <a:normAutofit fontScale="92500" lnSpcReduction="10000"/>
          </a:bodyPr>
          <a:lstStyle/>
          <a:p>
            <a:r>
              <a:rPr lang="en-GB" dirty="0"/>
              <a:t>„there is the analogy with primitive society in which the women take responsibility for feeding the family and community while their men have fun going to hunt – we could compare Gypsy’s obsession to steal with this archaic love to hunt.” </a:t>
            </a:r>
            <a:endParaRPr lang="en-GB" dirty="0" smtClean="0"/>
          </a:p>
          <a:p>
            <a:r>
              <a:rPr lang="en-GB" dirty="0"/>
              <a:t>“the Gypsies were so comparable with the Jews in their otherness that they shared their destiny</a:t>
            </a:r>
            <a:r>
              <a:rPr lang="en-GB" dirty="0" smtClean="0"/>
              <a:t>“</a:t>
            </a:r>
          </a:p>
          <a:p>
            <a:r>
              <a:rPr lang="en-GB" dirty="0"/>
              <a:t>The vagrant Gypsies are on the level of primitive foraging, on the level of parasitic economy similar to that of nomadic tribes in Eastern Indies Northern Africa “ </a:t>
            </a:r>
            <a:endParaRPr lang="en-GB" dirty="0" smtClean="0"/>
          </a:p>
          <a:p>
            <a:r>
              <a:rPr lang="en-GB" dirty="0"/>
              <a:t>“We could compare the Gypsies in their proudness for the art of stealing with the feeling of Fijians for whom a murder is a matter of ambitiousness” </a:t>
            </a:r>
            <a:endParaRPr lang="en-GB" dirty="0" smtClean="0"/>
          </a:p>
          <a:p>
            <a:r>
              <a:rPr lang="en-GB" dirty="0"/>
              <a:t>“The isolation of the Gypsies  also can be determined by the practice of incest – which is solved by the Gypsies in quite different ways than by other primitives who strongly forbid incest”</a:t>
            </a:r>
            <a:endParaRPr lang="cs-CZ" dirty="0"/>
          </a:p>
        </p:txBody>
      </p:sp>
    </p:spTree>
    <p:extLst>
      <p:ext uri="{BB962C8B-B14F-4D97-AF65-F5344CB8AC3E}">
        <p14:creationId xmlns:p14="http://schemas.microsoft.com/office/powerpoint/2010/main" val="4185726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Racist </a:t>
            </a:r>
            <a:r>
              <a:rPr lang="en-US" dirty="0" smtClean="0"/>
              <a:t>analogies: socialist supplementation</a:t>
            </a:r>
            <a:endParaRPr lang="cs-CZ" dirty="0"/>
          </a:p>
        </p:txBody>
      </p:sp>
      <p:sp>
        <p:nvSpPr>
          <p:cNvPr id="3" name="Zástupný symbol pro obsah 2"/>
          <p:cNvSpPr>
            <a:spLocks noGrp="1"/>
          </p:cNvSpPr>
          <p:nvPr>
            <p:ph idx="1"/>
          </p:nvPr>
        </p:nvSpPr>
        <p:spPr/>
        <p:txBody>
          <a:bodyPr>
            <a:normAutofit lnSpcReduction="10000"/>
          </a:bodyPr>
          <a:lstStyle/>
          <a:p>
            <a:r>
              <a:rPr lang="en-GB" dirty="0"/>
              <a:t>“The gypsies are the odd social group extremely different in terms of the process in classes’ relations, different ethnic group which significantly retards in social development due to its specific isolation as well as the isolation of society from Gypsies. The process of classes differentiation is determined by these specific traits, and their development in terms of class relation is extremely backward</a:t>
            </a:r>
            <a:r>
              <a:rPr lang="en-GB" dirty="0" smtClean="0"/>
              <a:t>” (</a:t>
            </a:r>
            <a:r>
              <a:rPr lang="en-GB" dirty="0" err="1" smtClean="0"/>
              <a:t>Nováček</a:t>
            </a:r>
            <a:r>
              <a:rPr lang="en-GB" dirty="0" smtClean="0"/>
              <a:t> 1968)</a:t>
            </a:r>
          </a:p>
          <a:p>
            <a:r>
              <a:rPr lang="en-GB" dirty="0"/>
              <a:t>“They [Gypsies] practiced the reproduction within their own groups, the pattern of  self-contained isolated group operated as a dominant scenario of their development. This practice fixed controversial anthropological features which remain inseparable part of their [the Roma‘s] social development” (</a:t>
            </a:r>
            <a:r>
              <a:rPr lang="en-GB" dirty="0" err="1"/>
              <a:t>Malá</a:t>
            </a:r>
            <a:r>
              <a:rPr lang="en-GB" dirty="0"/>
              <a:t> </a:t>
            </a:r>
            <a:r>
              <a:rPr lang="en-GB" dirty="0" smtClean="0"/>
              <a:t>1974)</a:t>
            </a:r>
          </a:p>
          <a:p>
            <a:endParaRPr lang="cs-CZ" dirty="0"/>
          </a:p>
        </p:txBody>
      </p:sp>
    </p:spTree>
    <p:extLst>
      <p:ext uri="{BB962C8B-B14F-4D97-AF65-F5344CB8AC3E}">
        <p14:creationId xmlns:p14="http://schemas.microsoft.com/office/powerpoint/2010/main" val="899780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GB" b="1" dirty="0"/>
              <a:t>Linguistic assimilation: invalidating the Roma language</a:t>
            </a:r>
            <a:r>
              <a:rPr lang="cs-CZ" dirty="0"/>
              <a:t/>
            </a:r>
            <a:br>
              <a:rPr lang="cs-CZ" dirty="0"/>
            </a:br>
            <a:endParaRPr lang="cs-CZ" dirty="0"/>
          </a:p>
        </p:txBody>
      </p:sp>
      <p:sp>
        <p:nvSpPr>
          <p:cNvPr id="3" name="Zástupný symbol pro obsah 2"/>
          <p:cNvSpPr>
            <a:spLocks noGrp="1"/>
          </p:cNvSpPr>
          <p:nvPr>
            <p:ph idx="1"/>
          </p:nvPr>
        </p:nvSpPr>
        <p:spPr/>
        <p:txBody>
          <a:bodyPr/>
          <a:lstStyle/>
          <a:p>
            <a:r>
              <a:rPr lang="en-GB" dirty="0"/>
              <a:t>“Gypsy language is cultural phenomena transformed by the pressure of various social factors, communication with the most diverse languages, cultures and nations resonating with social and ethnic isolation</a:t>
            </a:r>
            <a:r>
              <a:rPr lang="en-GB" dirty="0" smtClean="0"/>
              <a:t>”</a:t>
            </a:r>
            <a:r>
              <a:rPr lang="cs-CZ" dirty="0"/>
              <a:t> František</a:t>
            </a:r>
            <a:r>
              <a:rPr lang="en-US" dirty="0"/>
              <a:t> </a:t>
            </a:r>
            <a:r>
              <a:rPr lang="en-US" dirty="0" err="1"/>
              <a:t>Štampach</a:t>
            </a:r>
            <a:r>
              <a:rPr lang="en-US" dirty="0"/>
              <a:t> </a:t>
            </a:r>
            <a:r>
              <a:rPr lang="en-US" i="1" dirty="0" err="1"/>
              <a:t>Cikání</a:t>
            </a:r>
            <a:r>
              <a:rPr lang="en-US" i="1" dirty="0"/>
              <a:t> v </a:t>
            </a:r>
            <a:r>
              <a:rPr lang="en-US" i="1" cap="all" dirty="0" err="1"/>
              <a:t>č</a:t>
            </a:r>
            <a:r>
              <a:rPr lang="en-US" i="1" dirty="0" err="1"/>
              <a:t>eskoslovenské</a:t>
            </a:r>
            <a:r>
              <a:rPr lang="en-US" i="1" dirty="0"/>
              <a:t> </a:t>
            </a:r>
            <a:r>
              <a:rPr lang="en-US" i="1" dirty="0" err="1"/>
              <a:t>republice</a:t>
            </a:r>
            <a:r>
              <a:rPr lang="en-US" i="1" dirty="0"/>
              <a:t> [Gypsies in Czechoslovak Republic]  </a:t>
            </a:r>
            <a:r>
              <a:rPr lang="en-US" dirty="0"/>
              <a:t> </a:t>
            </a:r>
            <a:r>
              <a:rPr lang="en-US" dirty="0" err="1"/>
              <a:t>Prahe</a:t>
            </a:r>
            <a:r>
              <a:rPr lang="en-US" dirty="0"/>
              <a:t>: </a:t>
            </a:r>
            <a:r>
              <a:rPr lang="en-US" dirty="0" err="1"/>
              <a:t>Akademie</a:t>
            </a:r>
            <a:r>
              <a:rPr lang="en-US" dirty="0"/>
              <a:t> </a:t>
            </a:r>
            <a:r>
              <a:rPr lang="en-US" dirty="0" err="1"/>
              <a:t>věd</a:t>
            </a:r>
            <a:r>
              <a:rPr lang="en-US" dirty="0"/>
              <a:t> 1929) </a:t>
            </a:r>
            <a:endParaRPr lang="en-US" dirty="0" smtClean="0"/>
          </a:p>
          <a:p>
            <a:r>
              <a:rPr lang="en-GB" dirty="0"/>
              <a:t>“the </a:t>
            </a:r>
            <a:r>
              <a:rPr lang="en-GB" dirty="0" err="1"/>
              <a:t>oligophrenic</a:t>
            </a:r>
            <a:r>
              <a:rPr lang="en-GB" dirty="0"/>
              <a:t> Roma child who speaks the Roma and meets other languages during later periods of his ontogenesis is in a disadvantage situation …[and] needs more time for understanding foreign language</a:t>
            </a:r>
            <a:r>
              <a:rPr lang="en-GB" dirty="0" smtClean="0"/>
              <a:t>” Josef </a:t>
            </a:r>
            <a:r>
              <a:rPr lang="en-GB" cap="all" dirty="0" err="1" smtClean="0"/>
              <a:t>Š</a:t>
            </a:r>
            <a:r>
              <a:rPr lang="en-GB" dirty="0" err="1" smtClean="0"/>
              <a:t>těpán</a:t>
            </a:r>
            <a:r>
              <a:rPr lang="en-GB" dirty="0" smtClean="0"/>
              <a:t>, </a:t>
            </a:r>
            <a:r>
              <a:rPr lang="en-GB" dirty="0"/>
              <a:t>“About the current situation with language among mentally retarded Roma” </a:t>
            </a:r>
            <a:r>
              <a:rPr lang="en-GB" dirty="0" smtClean="0"/>
              <a:t>1975 </a:t>
            </a:r>
            <a:endParaRPr lang="en-US" dirty="0" smtClean="0"/>
          </a:p>
          <a:p>
            <a:endParaRPr lang="cs-CZ" dirty="0"/>
          </a:p>
        </p:txBody>
      </p:sp>
    </p:spTree>
    <p:extLst>
      <p:ext uri="{BB962C8B-B14F-4D97-AF65-F5344CB8AC3E}">
        <p14:creationId xmlns:p14="http://schemas.microsoft.com/office/powerpoint/2010/main" val="2387223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b="1" dirty="0"/>
              <a:t>Bad parenting &amp; deficient childhood: the  negation of the Roma family </a:t>
            </a:r>
            <a:endParaRPr lang="cs-CZ" dirty="0"/>
          </a:p>
        </p:txBody>
      </p:sp>
      <p:sp>
        <p:nvSpPr>
          <p:cNvPr id="3" name="Zástupný symbol pro obsah 2"/>
          <p:cNvSpPr>
            <a:spLocks noGrp="1"/>
          </p:cNvSpPr>
          <p:nvPr>
            <p:ph idx="1"/>
          </p:nvPr>
        </p:nvSpPr>
        <p:spPr/>
        <p:txBody>
          <a:bodyPr>
            <a:normAutofit fontScale="92500" lnSpcReduction="20000"/>
          </a:bodyPr>
          <a:lstStyle/>
          <a:p>
            <a:r>
              <a:rPr lang="en-GB" dirty="0"/>
              <a:t>„The Gypsy child who would be not hungry, raggedly dressed, forced to beg but on the contrary would attend school, and will grow up to  become  a hardworking and capable </a:t>
            </a:r>
            <a:r>
              <a:rPr lang="en-GB" dirty="0" smtClean="0"/>
              <a:t>citizen“</a:t>
            </a:r>
            <a:r>
              <a:rPr lang="cs-CZ" dirty="0"/>
              <a:t>František</a:t>
            </a:r>
            <a:r>
              <a:rPr lang="en-US" dirty="0"/>
              <a:t> </a:t>
            </a:r>
            <a:r>
              <a:rPr lang="en-US" dirty="0" err="1"/>
              <a:t>Štampach</a:t>
            </a:r>
            <a:r>
              <a:rPr lang="en-US" dirty="0"/>
              <a:t> </a:t>
            </a:r>
            <a:r>
              <a:rPr lang="en-US" dirty="0" smtClean="0"/>
              <a:t>1929</a:t>
            </a:r>
            <a:endParaRPr lang="en-GB" dirty="0" smtClean="0"/>
          </a:p>
          <a:p>
            <a:r>
              <a:rPr lang="en-GB" dirty="0"/>
              <a:t>“Living on the skirt of towns and cities supports unlimited development of left handedness among mentally retarded Roma children. Small dwelling normally consisting of one room for living in the Gypsy settlements does not operate for daily life, thus   the Roma child spends his life mainly outside or on the skirts of old parts of the cities. There within his quasi-wild military games, when he is either scattering stones or gathering sticks the </a:t>
            </a:r>
            <a:r>
              <a:rPr lang="en-GB" dirty="0" err="1"/>
              <a:t>oligophrenic</a:t>
            </a:r>
            <a:r>
              <a:rPr lang="en-GB" dirty="0"/>
              <a:t> Roma child  prefers that hand which is relevant to genotype  laterality. Tellingly, he is not forced to re-learn to use right hand</a:t>
            </a:r>
            <a:r>
              <a:rPr lang="en-GB" dirty="0" smtClean="0"/>
              <a:t>” </a:t>
            </a:r>
          </a:p>
          <a:p>
            <a:pPr marL="0" indent="0">
              <a:buNone/>
            </a:pPr>
            <a:r>
              <a:rPr lang="en-GB" dirty="0" smtClean="0"/>
              <a:t>Josef </a:t>
            </a:r>
            <a:r>
              <a:rPr lang="en-GB" cap="all" dirty="0" err="1" smtClean="0"/>
              <a:t>Š</a:t>
            </a:r>
            <a:r>
              <a:rPr lang="en-GB" dirty="0" err="1" smtClean="0"/>
              <a:t>těpán</a:t>
            </a:r>
            <a:r>
              <a:rPr lang="cs-CZ" cap="all" dirty="0"/>
              <a:t> </a:t>
            </a:r>
            <a:r>
              <a:rPr lang="cs-CZ" dirty="0" smtClean="0"/>
              <a:t>‚</a:t>
            </a:r>
            <a:r>
              <a:rPr lang="cs-CZ" dirty="0"/>
              <a:t>K lateralitě mentální retardovaných žáků cikánského původu‘ [</a:t>
            </a:r>
            <a:r>
              <a:rPr lang="en-GB" dirty="0"/>
              <a:t>About the Laterality of Mentally Retarded Students of Gypsy Origin</a:t>
            </a:r>
            <a:r>
              <a:rPr lang="cs-CZ" dirty="0"/>
              <a:t>].</a:t>
            </a:r>
            <a:r>
              <a:rPr lang="cs-CZ" i="1" dirty="0"/>
              <a:t> Otázky defektologie</a:t>
            </a:r>
            <a:r>
              <a:rPr lang="cs-CZ" dirty="0"/>
              <a:t>   8 (1976): 316-20</a:t>
            </a:r>
          </a:p>
        </p:txBody>
      </p:sp>
    </p:spTree>
    <p:extLst>
      <p:ext uri="{BB962C8B-B14F-4D97-AF65-F5344CB8AC3E}">
        <p14:creationId xmlns:p14="http://schemas.microsoft.com/office/powerpoint/2010/main" val="1229029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b="1" dirty="0"/>
              <a:t>Bad parenting &amp; deficient childhood: the  negation of the Roma family </a:t>
            </a:r>
            <a:endParaRPr lang="cs-CZ" dirty="0"/>
          </a:p>
        </p:txBody>
      </p:sp>
      <p:sp>
        <p:nvSpPr>
          <p:cNvPr id="3" name="Zástupný symbol pro text 2"/>
          <p:cNvSpPr>
            <a:spLocks noGrp="1"/>
          </p:cNvSpPr>
          <p:nvPr>
            <p:ph type="body" idx="1"/>
          </p:nvPr>
        </p:nvSpPr>
        <p:spPr/>
        <p:txBody>
          <a:bodyPr>
            <a:normAutofit fontScale="92500" lnSpcReduction="20000"/>
          </a:bodyPr>
          <a:lstStyle/>
          <a:p>
            <a:r>
              <a:rPr lang="en-US" dirty="0" smtClean="0"/>
              <a:t>The Roma mother who adopted two Roma girls placed into institution in their early age</a:t>
            </a:r>
            <a:endParaRPr lang="ru-RU" dirty="0"/>
          </a:p>
        </p:txBody>
      </p:sp>
      <p:pic>
        <p:nvPicPr>
          <p:cNvPr id="7" name="Zástupný symbol pro obsah 6"/>
          <p:cNvPicPr>
            <a:picLocks noGrp="1" noChangeAspect="1"/>
          </p:cNvPicPr>
          <p:nvPr>
            <p:ph sz="half" idx="2"/>
          </p:nvPr>
        </p:nvPicPr>
        <p:blipFill>
          <a:blip r:embed="rId2"/>
          <a:stretch>
            <a:fillRect/>
          </a:stretch>
        </p:blipFill>
        <p:spPr>
          <a:xfrm>
            <a:off x="893191" y="2505075"/>
            <a:ext cx="5050980" cy="3684588"/>
          </a:xfrm>
          <a:prstGeom prst="rect">
            <a:avLst/>
          </a:prstGeom>
        </p:spPr>
      </p:pic>
      <p:sp>
        <p:nvSpPr>
          <p:cNvPr id="5" name="Zástupný symbol pro text 4"/>
          <p:cNvSpPr>
            <a:spLocks noGrp="1"/>
          </p:cNvSpPr>
          <p:nvPr>
            <p:ph type="body" sz="quarter" idx="3"/>
          </p:nvPr>
        </p:nvSpPr>
        <p:spPr/>
        <p:txBody>
          <a:bodyPr/>
          <a:lstStyle/>
          <a:p>
            <a:r>
              <a:rPr lang="en-US" dirty="0" smtClean="0"/>
              <a:t>The brothers who were placed into boarding school after 7 years old</a:t>
            </a:r>
            <a:endParaRPr lang="ru-RU" dirty="0"/>
          </a:p>
        </p:txBody>
      </p:sp>
      <p:pic>
        <p:nvPicPr>
          <p:cNvPr id="8" name="Zástupný symbol pro obsah 7"/>
          <p:cNvPicPr>
            <a:picLocks noGrp="1" noChangeAspect="1"/>
          </p:cNvPicPr>
          <p:nvPr>
            <p:ph sz="quarter" idx="4"/>
          </p:nvPr>
        </p:nvPicPr>
        <p:blipFill>
          <a:blip r:embed="rId3"/>
          <a:stretch>
            <a:fillRect/>
          </a:stretch>
        </p:blipFill>
        <p:spPr>
          <a:xfrm>
            <a:off x="6261717" y="2505075"/>
            <a:ext cx="5004154" cy="3684588"/>
          </a:xfrm>
          <a:prstGeom prst="rect">
            <a:avLst/>
          </a:prstGeom>
        </p:spPr>
      </p:pic>
    </p:spTree>
    <p:extLst>
      <p:ext uri="{BB962C8B-B14F-4D97-AF65-F5344CB8AC3E}">
        <p14:creationId xmlns:p14="http://schemas.microsoft.com/office/powerpoint/2010/main" val="11839505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The only way of assimilation </a:t>
            </a:r>
            <a:endParaRPr lang="cs-CZ" dirty="0"/>
          </a:p>
        </p:txBody>
      </p:sp>
      <p:sp>
        <p:nvSpPr>
          <p:cNvPr id="3" name="Zástupný symbol pro obsah 2"/>
          <p:cNvSpPr>
            <a:spLocks noGrp="1"/>
          </p:cNvSpPr>
          <p:nvPr>
            <p:ph idx="1"/>
          </p:nvPr>
        </p:nvSpPr>
        <p:spPr/>
        <p:txBody>
          <a:bodyPr/>
          <a:lstStyle/>
          <a:p>
            <a:r>
              <a:rPr lang="en-GB" i="1" dirty="0" err="1"/>
              <a:t>schoolarization</a:t>
            </a:r>
            <a:r>
              <a:rPr lang="en-GB" dirty="0"/>
              <a:t> (</a:t>
            </a:r>
            <a:r>
              <a:rPr lang="en-GB" dirty="0" err="1"/>
              <a:t>školarizace</a:t>
            </a:r>
            <a:r>
              <a:rPr lang="en-GB" dirty="0"/>
              <a:t>) as the only one even possible strategy “for</a:t>
            </a:r>
            <a:r>
              <a:rPr lang="en-GB" b="1" dirty="0"/>
              <a:t> </a:t>
            </a:r>
            <a:r>
              <a:rPr lang="en-GB" dirty="0"/>
              <a:t>interaction of genetic grounds  with the social factors of external environment</a:t>
            </a:r>
            <a:r>
              <a:rPr lang="en-GB" dirty="0" smtClean="0"/>
              <a:t>”</a:t>
            </a:r>
          </a:p>
          <a:p>
            <a:r>
              <a:rPr lang="en-GB" dirty="0" smtClean="0"/>
              <a:t>“The </a:t>
            </a:r>
            <a:r>
              <a:rPr lang="en-GB" dirty="0"/>
              <a:t>gradual dissolution of Roma among the major Czechoslovak ethnic </a:t>
            </a:r>
            <a:r>
              <a:rPr lang="en-GB" dirty="0" smtClean="0"/>
              <a:t>groups </a:t>
            </a:r>
            <a:r>
              <a:rPr lang="en-GB" dirty="0"/>
              <a:t>should be </a:t>
            </a:r>
            <a:r>
              <a:rPr lang="en-GB" dirty="0" smtClean="0"/>
              <a:t>achieved </a:t>
            </a:r>
            <a:r>
              <a:rPr lang="en-GB" dirty="0"/>
              <a:t>by mutual social and gradually elaborated biological contact“(</a:t>
            </a:r>
            <a:r>
              <a:rPr lang="en-GB" dirty="0" err="1"/>
              <a:t>Malá</a:t>
            </a:r>
            <a:r>
              <a:rPr lang="en-GB" dirty="0"/>
              <a:t> </a:t>
            </a:r>
            <a:r>
              <a:rPr lang="en-GB" dirty="0" smtClean="0"/>
              <a:t>1984)</a:t>
            </a:r>
            <a:endParaRPr lang="cs-CZ" dirty="0"/>
          </a:p>
        </p:txBody>
      </p:sp>
    </p:spTree>
    <p:extLst>
      <p:ext uri="{BB962C8B-B14F-4D97-AF65-F5344CB8AC3E}">
        <p14:creationId xmlns:p14="http://schemas.microsoft.com/office/powerpoint/2010/main" val="10902227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en-GB" b="1" dirty="0"/>
              <a:t>Residential care: one-way solution for the de-</a:t>
            </a:r>
            <a:r>
              <a:rPr lang="en-GB" b="1" dirty="0" err="1"/>
              <a:t>invalidization</a:t>
            </a:r>
            <a:r>
              <a:rPr lang="en-GB" b="1" dirty="0"/>
              <a:t> of the Roma </a:t>
            </a:r>
            <a:r>
              <a:rPr lang="en-US" dirty="0" smtClean="0"/>
              <a:t/>
            </a:r>
            <a:br>
              <a:rPr lang="en-US" dirty="0" smtClean="0"/>
            </a:br>
            <a:endParaRPr lang="ru-RU" dirty="0"/>
          </a:p>
        </p:txBody>
      </p:sp>
      <p:sp>
        <p:nvSpPr>
          <p:cNvPr id="3" name="Zástupný symbol pro text 2"/>
          <p:cNvSpPr>
            <a:spLocks noGrp="1"/>
          </p:cNvSpPr>
          <p:nvPr>
            <p:ph type="body" idx="1"/>
          </p:nvPr>
        </p:nvSpPr>
        <p:spPr/>
        <p:txBody>
          <a:bodyPr/>
          <a:lstStyle/>
          <a:p>
            <a:r>
              <a:rPr lang="en-US" dirty="0" smtClean="0"/>
              <a:t>First day in children’s home </a:t>
            </a:r>
            <a:endParaRPr lang="ru-RU" dirty="0"/>
          </a:p>
        </p:txBody>
      </p:sp>
      <p:pic>
        <p:nvPicPr>
          <p:cNvPr id="8" name="Zástupný symbol pro obsah 7"/>
          <p:cNvPicPr>
            <a:picLocks noGrp="1" noChangeAspect="1"/>
          </p:cNvPicPr>
          <p:nvPr>
            <p:ph sz="half" idx="2"/>
          </p:nvPr>
        </p:nvPicPr>
        <p:blipFill>
          <a:blip r:embed="rId2"/>
          <a:stretch>
            <a:fillRect/>
          </a:stretch>
        </p:blipFill>
        <p:spPr>
          <a:xfrm>
            <a:off x="839787" y="2505075"/>
            <a:ext cx="3667233" cy="3195541"/>
          </a:xfrm>
          <a:prstGeom prst="rect">
            <a:avLst/>
          </a:prstGeom>
        </p:spPr>
      </p:pic>
      <p:sp>
        <p:nvSpPr>
          <p:cNvPr id="5" name="Zástupný symbol pro text 4"/>
          <p:cNvSpPr>
            <a:spLocks noGrp="1"/>
          </p:cNvSpPr>
          <p:nvPr>
            <p:ph type="body" sz="quarter" idx="3"/>
          </p:nvPr>
        </p:nvSpPr>
        <p:spPr>
          <a:xfrm>
            <a:off x="7901134" y="1681163"/>
            <a:ext cx="3454253" cy="823912"/>
          </a:xfrm>
        </p:spPr>
        <p:txBody>
          <a:bodyPr/>
          <a:lstStyle/>
          <a:p>
            <a:r>
              <a:rPr lang="en-US" dirty="0" smtClean="0"/>
              <a:t>After six months </a:t>
            </a:r>
            <a:endParaRPr lang="ru-RU" dirty="0"/>
          </a:p>
        </p:txBody>
      </p:sp>
      <p:pic>
        <p:nvPicPr>
          <p:cNvPr id="7" name="Zástupný symbol pro obsah 6"/>
          <p:cNvPicPr>
            <a:picLocks noGrp="1" noChangeAspect="1"/>
          </p:cNvPicPr>
          <p:nvPr>
            <p:ph sz="quarter" idx="4"/>
          </p:nvPr>
        </p:nvPicPr>
        <p:blipFill>
          <a:blip r:embed="rId3"/>
          <a:stretch>
            <a:fillRect/>
          </a:stretch>
        </p:blipFill>
        <p:spPr>
          <a:xfrm>
            <a:off x="7901134" y="2546928"/>
            <a:ext cx="2221635" cy="3155820"/>
          </a:xfrm>
          <a:prstGeom prst="rect">
            <a:avLst/>
          </a:prstGeom>
        </p:spPr>
      </p:pic>
      <p:sp>
        <p:nvSpPr>
          <p:cNvPr id="9" name="Obdélník 8"/>
          <p:cNvSpPr/>
          <p:nvPr/>
        </p:nvSpPr>
        <p:spPr>
          <a:xfrm>
            <a:off x="637307" y="5878197"/>
            <a:ext cx="10127674" cy="646331"/>
          </a:xfrm>
          <a:prstGeom prst="rect">
            <a:avLst/>
          </a:prstGeom>
        </p:spPr>
        <p:txBody>
          <a:bodyPr wrap="square">
            <a:spAutoFit/>
          </a:bodyPr>
          <a:lstStyle/>
          <a:p>
            <a:pPr algn="just">
              <a:spcAft>
                <a:spcPts val="1000"/>
              </a:spcAft>
            </a:pPr>
            <a:r>
              <a:rPr lang="en-GB" b="1" dirty="0" smtClean="0">
                <a:latin typeface="Times New Roman" panose="02020603050405020304" pitchFamily="18" charset="0"/>
                <a:ea typeface="Times New Roman" panose="02020603050405020304" pitchFamily="18" charset="0"/>
                <a:cs typeface="Times New Roman" panose="02020603050405020304" pitchFamily="18" charset="0"/>
              </a:rPr>
              <a:t>Source: </a:t>
            </a:r>
            <a:r>
              <a:rPr lang="en-GB" dirty="0" err="1" smtClean="0">
                <a:latin typeface="Times New Roman" panose="02020603050405020304" pitchFamily="18" charset="0"/>
                <a:ea typeface="Times New Roman" panose="02020603050405020304" pitchFamily="18" charset="0"/>
                <a:cs typeface="Times New Roman" panose="02020603050405020304" pitchFamily="18" charset="0"/>
              </a:rPr>
              <a:t>Holub</a:t>
            </a:r>
            <a:r>
              <a:rPr lang="en-GB" dirty="0">
                <a:latin typeface="Times New Roman" panose="02020603050405020304" pitchFamily="18" charset="0"/>
                <a:ea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ea typeface="Times New Roman" panose="02020603050405020304" pitchFamily="18" charset="0"/>
                <a:cs typeface="Times New Roman" panose="02020603050405020304" pitchFamily="18" charset="0"/>
              </a:rPr>
              <a:t>Olga</a:t>
            </a:r>
            <a:r>
              <a:rPr lang="en-GB" dirty="0" smtClean="0">
                <a:latin typeface="Times New Roman" panose="02020603050405020304" pitchFamily="18" charset="0"/>
                <a:ea typeface="Times New Roman" panose="02020603050405020304" pitchFamily="18" charset="0"/>
              </a:rPr>
              <a:t> </a:t>
            </a:r>
            <a:r>
              <a:rPr lang="en-GB" dirty="0">
                <a:latin typeface="Times New Roman" panose="02020603050405020304" pitchFamily="18" charset="0"/>
                <a:ea typeface="Times New Roman" panose="02020603050405020304" pitchFamily="18" charset="0"/>
              </a:rPr>
              <a:t>(</a:t>
            </a:r>
            <a:r>
              <a:rPr lang="en-GB" dirty="0" smtClean="0">
                <a:latin typeface="Times New Roman" panose="02020603050405020304" pitchFamily="18" charset="0"/>
                <a:ea typeface="Times New Roman" panose="02020603050405020304" pitchFamily="18" charset="0"/>
              </a:rPr>
              <a:t>1933) The first Gypsy children in boarding school for girls under the local board of child protection in  </a:t>
            </a:r>
            <a:r>
              <a:rPr lang="en-GB" dirty="0" err="1" smtClean="0">
                <a:latin typeface="Times New Roman" panose="02020603050405020304" pitchFamily="18" charset="0"/>
                <a:ea typeface="Times New Roman" panose="02020603050405020304" pitchFamily="18" charset="0"/>
              </a:rPr>
              <a:t>Jilemnici</a:t>
            </a:r>
            <a:r>
              <a:rPr lang="en-GB" dirty="0" smtClean="0">
                <a:latin typeface="Times New Roman" panose="02020603050405020304" pitchFamily="18" charset="0"/>
                <a:ea typeface="Times New Roman" panose="02020603050405020304" pitchFamily="18" charset="0"/>
              </a:rPr>
              <a:t> </a:t>
            </a:r>
            <a:r>
              <a:rPr lang="en-GB" i="1" cap="all" dirty="0" err="1">
                <a:latin typeface="Times New Roman" panose="02020603050405020304" pitchFamily="18" charset="0"/>
                <a:ea typeface="Times New Roman" panose="02020603050405020304" pitchFamily="18" charset="0"/>
              </a:rPr>
              <a:t>ú</a:t>
            </a:r>
            <a:r>
              <a:rPr lang="en-GB" i="1" dirty="0" err="1">
                <a:latin typeface="Times New Roman" panose="02020603050405020304" pitchFamily="18" charset="0"/>
                <a:ea typeface="Times New Roman" panose="02020603050405020304" pitchFamily="18" charset="0"/>
              </a:rPr>
              <a:t>chylná</a:t>
            </a:r>
            <a:r>
              <a:rPr lang="en-GB" i="1" dirty="0">
                <a:latin typeface="Times New Roman" panose="02020603050405020304" pitchFamily="18" charset="0"/>
                <a:ea typeface="Times New Roman" panose="02020603050405020304" pitchFamily="18" charset="0"/>
              </a:rPr>
              <a:t> </a:t>
            </a:r>
            <a:r>
              <a:rPr lang="en-GB" i="1" dirty="0" err="1">
                <a:latin typeface="Times New Roman" panose="02020603050405020304" pitchFamily="18" charset="0"/>
                <a:ea typeface="Times New Roman" panose="02020603050405020304" pitchFamily="18" charset="0"/>
              </a:rPr>
              <a:t>mládež</a:t>
            </a:r>
            <a:r>
              <a:rPr lang="en-GB" dirty="0">
                <a:latin typeface="Times New Roman" panose="02020603050405020304" pitchFamily="18" charset="0"/>
                <a:ea typeface="Times New Roman" panose="02020603050405020304" pitchFamily="18" charset="0"/>
              </a:rPr>
              <a:t> </a:t>
            </a:r>
            <a:r>
              <a:rPr lang="en-GB" dirty="0" smtClean="0">
                <a:latin typeface="Times New Roman" panose="02020603050405020304" pitchFamily="18" charset="0"/>
                <a:ea typeface="Times New Roman" panose="02020603050405020304" pitchFamily="18" charset="0"/>
              </a:rPr>
              <a:t>3, </a:t>
            </a:r>
            <a:r>
              <a:rPr lang="en-GB" dirty="0">
                <a:latin typeface="Times New Roman" panose="02020603050405020304" pitchFamily="18" charset="0"/>
                <a:ea typeface="Times New Roman" panose="02020603050405020304" pitchFamily="18" charset="0"/>
              </a:rPr>
              <a:t>1 s.44-46 </a:t>
            </a:r>
            <a:endParaRPr lang="ru-RU"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010784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ru-RU"/>
          </a:p>
        </p:txBody>
      </p:sp>
      <p:sp>
        <p:nvSpPr>
          <p:cNvPr id="3" name="Zástupný symbol pro text 2"/>
          <p:cNvSpPr>
            <a:spLocks noGrp="1"/>
          </p:cNvSpPr>
          <p:nvPr>
            <p:ph type="body" idx="1"/>
          </p:nvPr>
        </p:nvSpPr>
        <p:spPr>
          <a:xfrm>
            <a:off x="454884" y="1877725"/>
            <a:ext cx="5157787" cy="823912"/>
          </a:xfrm>
        </p:spPr>
        <p:txBody>
          <a:bodyPr/>
          <a:lstStyle/>
          <a:p>
            <a:r>
              <a:rPr lang="en-US" dirty="0" smtClean="0"/>
              <a:t>The anthropometric profile comparable with the Czech child</a:t>
            </a:r>
            <a:endParaRPr lang="ru-RU" dirty="0"/>
          </a:p>
        </p:txBody>
      </p:sp>
      <p:pic>
        <p:nvPicPr>
          <p:cNvPr id="7" name="Zástupný symbol pro obsah 6"/>
          <p:cNvPicPr>
            <a:picLocks noGrp="1" noChangeAspect="1"/>
          </p:cNvPicPr>
          <p:nvPr>
            <p:ph sz="half" idx="2"/>
          </p:nvPr>
        </p:nvPicPr>
        <p:blipFill>
          <a:blip r:embed="rId2"/>
          <a:stretch>
            <a:fillRect/>
          </a:stretch>
        </p:blipFill>
        <p:spPr>
          <a:xfrm>
            <a:off x="839788" y="2879148"/>
            <a:ext cx="3101987" cy="3684588"/>
          </a:xfrm>
          <a:prstGeom prst="rect">
            <a:avLst/>
          </a:prstGeom>
        </p:spPr>
      </p:pic>
      <p:sp>
        <p:nvSpPr>
          <p:cNvPr id="5" name="Zástupný symbol pro text 4"/>
          <p:cNvSpPr>
            <a:spLocks noGrp="1"/>
          </p:cNvSpPr>
          <p:nvPr>
            <p:ph type="body" sz="quarter" idx="3"/>
          </p:nvPr>
        </p:nvSpPr>
        <p:spPr>
          <a:xfrm>
            <a:off x="6615545" y="1877725"/>
            <a:ext cx="5183188" cy="823912"/>
          </a:xfrm>
        </p:spPr>
        <p:txBody>
          <a:bodyPr/>
          <a:lstStyle/>
          <a:p>
            <a:r>
              <a:rPr lang="en-US" dirty="0" smtClean="0"/>
              <a:t>The anthropometric profile far from the norm </a:t>
            </a:r>
            <a:endParaRPr lang="ru-RU" dirty="0"/>
          </a:p>
        </p:txBody>
      </p:sp>
      <p:pic>
        <p:nvPicPr>
          <p:cNvPr id="8" name="Zástupný symbol pro obsah 7"/>
          <p:cNvPicPr>
            <a:picLocks noGrp="1" noChangeAspect="1"/>
          </p:cNvPicPr>
          <p:nvPr>
            <p:ph sz="quarter" idx="4"/>
          </p:nvPr>
        </p:nvPicPr>
        <p:blipFill>
          <a:blip r:embed="rId3"/>
          <a:stretch>
            <a:fillRect/>
          </a:stretch>
        </p:blipFill>
        <p:spPr>
          <a:xfrm>
            <a:off x="7914711" y="2879148"/>
            <a:ext cx="2945073" cy="3684588"/>
          </a:xfrm>
          <a:prstGeom prst="rect">
            <a:avLst/>
          </a:prstGeom>
        </p:spPr>
      </p:pic>
    </p:spTree>
    <p:extLst>
      <p:ext uri="{BB962C8B-B14F-4D97-AF65-F5344CB8AC3E}">
        <p14:creationId xmlns:p14="http://schemas.microsoft.com/office/powerpoint/2010/main" val="3494741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smtClean="0"/>
              <a:t>Two main stances regarding the </a:t>
            </a:r>
            <a:r>
              <a:rPr lang="en-GB" dirty="0" smtClean="0"/>
              <a:t>Case </a:t>
            </a:r>
            <a:r>
              <a:rPr lang="en-GB" dirty="0"/>
              <a:t>D.H. and Others vs. the Czech Republic </a:t>
            </a:r>
            <a:r>
              <a:rPr lang="en-GB" dirty="0" smtClean="0"/>
              <a:t> </a:t>
            </a:r>
            <a:endParaRPr lang="cs-CZ" dirty="0"/>
          </a:p>
        </p:txBody>
      </p:sp>
      <p:sp>
        <p:nvSpPr>
          <p:cNvPr id="3" name="Zástupný symbol pro obsah 2"/>
          <p:cNvSpPr>
            <a:spLocks noGrp="1"/>
          </p:cNvSpPr>
          <p:nvPr>
            <p:ph sz="half" idx="1"/>
          </p:nvPr>
        </p:nvSpPr>
        <p:spPr/>
        <p:txBody>
          <a:bodyPr/>
          <a:lstStyle/>
          <a:p>
            <a:r>
              <a:rPr lang="en-GB" dirty="0"/>
              <a:t>landmark step towards Roma’s equality </a:t>
            </a:r>
            <a:r>
              <a:rPr lang="en-GB" dirty="0" err="1" smtClean="0"/>
              <a:t>prescrib</a:t>
            </a:r>
            <a:r>
              <a:rPr lang="en-US" dirty="0" err="1" smtClean="0"/>
              <a:t>ing</a:t>
            </a:r>
            <a:r>
              <a:rPr lang="en-GB" dirty="0" smtClean="0"/>
              <a:t> </a:t>
            </a:r>
            <a:r>
              <a:rPr lang="en-GB" dirty="0"/>
              <a:t>to education and educators the role of agency – as capable to make choices in favour of integration and to stop segregation</a:t>
            </a:r>
            <a:endParaRPr lang="cs-CZ" dirty="0"/>
          </a:p>
        </p:txBody>
      </p:sp>
      <p:sp>
        <p:nvSpPr>
          <p:cNvPr id="4" name="Zástupný symbol pro obsah 3"/>
          <p:cNvSpPr>
            <a:spLocks noGrp="1"/>
          </p:cNvSpPr>
          <p:nvPr>
            <p:ph sz="half" idx="2"/>
          </p:nvPr>
        </p:nvSpPr>
        <p:spPr/>
        <p:txBody>
          <a:bodyPr/>
          <a:lstStyle/>
          <a:p>
            <a:r>
              <a:rPr lang="en-GB" dirty="0"/>
              <a:t>a heavy </a:t>
            </a:r>
            <a:r>
              <a:rPr lang="en-GB" dirty="0" smtClean="0"/>
              <a:t>speculation</a:t>
            </a:r>
            <a:r>
              <a:rPr lang="en-US" dirty="0" smtClean="0"/>
              <a:t> and tokenism against the real needs of the Roma, educators and </a:t>
            </a:r>
            <a:r>
              <a:rPr lang="en-US" dirty="0" smtClean="0"/>
              <a:t>communities; </a:t>
            </a:r>
            <a:r>
              <a:rPr lang="en-GB" dirty="0"/>
              <a:t>education for the Roma </a:t>
            </a:r>
            <a:r>
              <a:rPr lang="en-GB" dirty="0" smtClean="0"/>
              <a:t>was shaped </a:t>
            </a:r>
            <a:r>
              <a:rPr lang="en-GB" dirty="0"/>
              <a:t>by the combination of socio-demographic and economic structures of segregation – unlikely open for immediate changes in line with the decision</a:t>
            </a:r>
            <a:endParaRPr lang="cs-CZ" dirty="0"/>
          </a:p>
        </p:txBody>
      </p:sp>
    </p:spTree>
    <p:extLst>
      <p:ext uri="{BB962C8B-B14F-4D97-AF65-F5344CB8AC3E}">
        <p14:creationId xmlns:p14="http://schemas.microsoft.com/office/powerpoint/2010/main" val="9025401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81784"/>
          </a:xfrm>
        </p:spPr>
        <p:txBody>
          <a:bodyPr>
            <a:normAutofit fontScale="90000"/>
          </a:bodyPr>
          <a:lstStyle/>
          <a:p>
            <a:r>
              <a:rPr lang="en-US" dirty="0"/>
              <a:t>Interconnection between overt </a:t>
            </a:r>
            <a:r>
              <a:rPr lang="en-US" dirty="0" smtClean="0"/>
              <a:t>and liberal racisms </a:t>
            </a:r>
            <a:endParaRPr lang="cs-CZ"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581021434"/>
              </p:ext>
            </p:extLst>
          </p:nvPr>
        </p:nvGraphicFramePr>
        <p:xfrm>
          <a:off x="838200" y="1399309"/>
          <a:ext cx="10855036" cy="47776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27998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GB" dirty="0" smtClean="0"/>
              <a:t>The </a:t>
            </a:r>
            <a:r>
              <a:rPr lang="en-GB" dirty="0"/>
              <a:t>case of Brown v. Board of Education (1954)</a:t>
            </a:r>
            <a:r>
              <a:rPr lang="cs-CZ" dirty="0"/>
              <a:t/>
            </a:r>
            <a:br>
              <a:rPr lang="cs-CZ" dirty="0"/>
            </a:br>
            <a:endParaRPr lang="cs-CZ" dirty="0"/>
          </a:p>
        </p:txBody>
      </p:sp>
      <p:pic>
        <p:nvPicPr>
          <p:cNvPr id="5122" name="Picture 2" descr="Výsledek obrázku pro brown case 1954 photo gir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3399" y="1825625"/>
            <a:ext cx="772520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608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Arendt’s critique </a:t>
            </a:r>
            <a:r>
              <a:rPr lang="en-US" dirty="0"/>
              <a:t>‘Reflections on Little Rock’ </a:t>
            </a:r>
            <a:r>
              <a:rPr lang="en-US" i="1" dirty="0"/>
              <a:t>Dissent</a:t>
            </a:r>
            <a:r>
              <a:rPr lang="en-US" dirty="0"/>
              <a:t>  6 (1959): 45 – 56</a:t>
            </a:r>
            <a:endParaRPr lang="cs-CZ" dirty="0"/>
          </a:p>
        </p:txBody>
      </p:sp>
      <p:sp>
        <p:nvSpPr>
          <p:cNvPr id="3" name="Zástupný symbol pro obsah 2"/>
          <p:cNvSpPr>
            <a:spLocks noGrp="1"/>
          </p:cNvSpPr>
          <p:nvPr>
            <p:ph idx="1"/>
          </p:nvPr>
        </p:nvSpPr>
        <p:spPr/>
        <p:txBody>
          <a:bodyPr/>
          <a:lstStyle/>
          <a:p>
            <a:r>
              <a:rPr lang="en-GB" dirty="0"/>
              <a:t>the high probability to violate the right to autonomy of the parents and </a:t>
            </a:r>
            <a:r>
              <a:rPr lang="en-GB" dirty="0" smtClean="0"/>
              <a:t>children: </a:t>
            </a:r>
            <a:r>
              <a:rPr lang="en-GB" dirty="0"/>
              <a:t>“To force parents to send their children to an integrated school against their will means to deprive them of the private right over their children and the social right to free association</a:t>
            </a:r>
            <a:r>
              <a:rPr lang="en-GB" dirty="0" smtClean="0"/>
              <a:t>”</a:t>
            </a:r>
          </a:p>
          <a:p>
            <a:r>
              <a:rPr lang="en-GB" dirty="0"/>
              <a:t>Such a view can lead to the awful experiences with which we are only too familiar of children being “abducted” from their parents when the latter belong to a particular social group because certain “well-intentioned” people feel constrained to impose their conception of life on all</a:t>
            </a:r>
            <a:r>
              <a:rPr lang="en-GB" dirty="0" smtClean="0"/>
              <a:t>.”</a:t>
            </a:r>
            <a:r>
              <a:rPr lang="en-GB" dirty="0"/>
              <a:t> Borrego </a:t>
            </a:r>
            <a:r>
              <a:rPr lang="en-GB" dirty="0" err="1" smtClean="0"/>
              <a:t>Borrego</a:t>
            </a:r>
            <a:r>
              <a:rPr lang="en-GB" dirty="0" smtClean="0"/>
              <a:t>, 2007</a:t>
            </a:r>
            <a:endParaRPr lang="cs-CZ" dirty="0"/>
          </a:p>
        </p:txBody>
      </p:sp>
    </p:spTree>
    <p:extLst>
      <p:ext uri="{BB962C8B-B14F-4D97-AF65-F5344CB8AC3E}">
        <p14:creationId xmlns:p14="http://schemas.microsoft.com/office/powerpoint/2010/main" val="25252257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Arendt’s critique ‘Reflections on Little Rock’ </a:t>
            </a:r>
            <a:r>
              <a:rPr lang="en-US" i="1" dirty="0"/>
              <a:t>Dissent</a:t>
            </a:r>
            <a:r>
              <a:rPr lang="en-US" dirty="0"/>
              <a:t>  6 (1959): 45 – 56</a:t>
            </a:r>
            <a:endParaRPr lang="cs-CZ" dirty="0"/>
          </a:p>
        </p:txBody>
      </p:sp>
      <p:sp>
        <p:nvSpPr>
          <p:cNvPr id="3" name="Zástupný symbol pro obsah 2"/>
          <p:cNvSpPr>
            <a:spLocks noGrp="1"/>
          </p:cNvSpPr>
          <p:nvPr>
            <p:ph idx="1"/>
          </p:nvPr>
        </p:nvSpPr>
        <p:spPr/>
        <p:txBody>
          <a:bodyPr/>
          <a:lstStyle/>
          <a:p>
            <a:r>
              <a:rPr lang="en-GB" dirty="0"/>
              <a:t>high risk in relying on children as the agents of integration: „As for the children, forced integration means a very serious conflict between home and school, and while such conflicts are common in adult life, children cannot be expected to handle them and therefore should not be exposed to them”</a:t>
            </a:r>
            <a:endParaRPr lang="cs-CZ" dirty="0"/>
          </a:p>
        </p:txBody>
      </p:sp>
    </p:spTree>
    <p:extLst>
      <p:ext uri="{BB962C8B-B14F-4D97-AF65-F5344CB8AC3E}">
        <p14:creationId xmlns:p14="http://schemas.microsoft.com/office/powerpoint/2010/main" val="786943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GB" dirty="0" smtClean="0"/>
              <a:t>Strategic litigation: missing </a:t>
            </a:r>
            <a:r>
              <a:rPr lang="en-GB" dirty="0"/>
              <a:t>the </a:t>
            </a:r>
            <a:r>
              <a:rPr lang="en-GB" dirty="0" err="1"/>
              <a:t>intersectionist</a:t>
            </a:r>
            <a:r>
              <a:rPr lang="en-GB" dirty="0"/>
              <a:t> response to </a:t>
            </a:r>
            <a:r>
              <a:rPr lang="en-GB" dirty="0" err="1"/>
              <a:t>intersectionist</a:t>
            </a:r>
            <a:r>
              <a:rPr lang="en-GB" dirty="0"/>
              <a:t> nature of whiteness</a:t>
            </a:r>
            <a:endParaRPr lang="cs-CZ" dirty="0"/>
          </a:p>
        </p:txBody>
      </p:sp>
      <p:sp>
        <p:nvSpPr>
          <p:cNvPr id="3" name="Zástupný symbol pro obsah 2"/>
          <p:cNvSpPr>
            <a:spLocks noGrp="1"/>
          </p:cNvSpPr>
          <p:nvPr>
            <p:ph idx="1"/>
          </p:nvPr>
        </p:nvSpPr>
        <p:spPr>
          <a:xfrm>
            <a:off x="838200" y="1825625"/>
            <a:ext cx="10231582" cy="4351338"/>
          </a:xfrm>
        </p:spPr>
        <p:txBody>
          <a:bodyPr/>
          <a:lstStyle/>
          <a:p>
            <a:r>
              <a:rPr lang="en-GB" dirty="0"/>
              <a:t>introducing poverty as  a core source of the Roma’s </a:t>
            </a:r>
            <a:r>
              <a:rPr lang="en-GB" dirty="0" smtClean="0"/>
              <a:t>issues</a:t>
            </a:r>
          </a:p>
          <a:p>
            <a:r>
              <a:rPr lang="en-GB" dirty="0"/>
              <a:t>prioritizing  those who already achieved the position of White as an example for the rest of </a:t>
            </a:r>
            <a:r>
              <a:rPr lang="en-GB" dirty="0" smtClean="0"/>
              <a:t>them</a:t>
            </a:r>
          </a:p>
          <a:p>
            <a:r>
              <a:rPr lang="en-GB" dirty="0"/>
              <a:t>no space for rethinking the interrelation between disability and ethnicity in order to recognize the role of diverse educational trajectories as a precondition for ensuring the rights to </a:t>
            </a:r>
            <a:r>
              <a:rPr lang="en-GB" dirty="0" smtClean="0"/>
              <a:t>education</a:t>
            </a:r>
          </a:p>
          <a:p>
            <a:r>
              <a:rPr lang="en-GB" dirty="0"/>
              <a:t>“an example of the sad human tradition of fighting racism through racism</a:t>
            </a:r>
            <a:r>
              <a:rPr lang="en-GB" dirty="0" smtClean="0"/>
              <a:t>” Borrego </a:t>
            </a:r>
            <a:r>
              <a:rPr lang="en-GB" dirty="0" err="1" smtClean="0"/>
              <a:t>Borrego</a:t>
            </a:r>
            <a:endParaRPr lang="cs-CZ" dirty="0"/>
          </a:p>
        </p:txBody>
      </p:sp>
    </p:spTree>
    <p:extLst>
      <p:ext uri="{BB962C8B-B14F-4D97-AF65-F5344CB8AC3E}">
        <p14:creationId xmlns:p14="http://schemas.microsoft.com/office/powerpoint/2010/main" val="1843589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Against which racism was the Judgement?</a:t>
            </a:r>
            <a:endParaRPr lang="cs-CZ" dirty="0"/>
          </a:p>
        </p:txBody>
      </p:sp>
      <p:sp>
        <p:nvSpPr>
          <p:cNvPr id="3" name="Zástupný symbol pro obsah 2"/>
          <p:cNvSpPr>
            <a:spLocks noGrp="1"/>
          </p:cNvSpPr>
          <p:nvPr>
            <p:ph sz="half" idx="1"/>
          </p:nvPr>
        </p:nvSpPr>
        <p:spPr/>
        <p:txBody>
          <a:bodyPr/>
          <a:lstStyle/>
          <a:p>
            <a:r>
              <a:rPr lang="en-US" b="1" dirty="0" smtClean="0"/>
              <a:t>Racism by intent </a:t>
            </a:r>
          </a:p>
          <a:p>
            <a:pPr marL="0" indent="0">
              <a:buNone/>
            </a:pPr>
            <a:r>
              <a:rPr lang="en-US" dirty="0"/>
              <a:t>founded upon custom and tradition, but shatters against social scientific principles</a:t>
            </a:r>
            <a:endParaRPr lang="cs-CZ" dirty="0"/>
          </a:p>
        </p:txBody>
      </p:sp>
      <p:sp>
        <p:nvSpPr>
          <p:cNvPr id="4" name="Zástupný symbol pro obsah 3"/>
          <p:cNvSpPr>
            <a:spLocks noGrp="1"/>
          </p:cNvSpPr>
          <p:nvPr>
            <p:ph sz="half" idx="2"/>
          </p:nvPr>
        </p:nvSpPr>
        <p:spPr/>
        <p:txBody>
          <a:bodyPr/>
          <a:lstStyle/>
          <a:p>
            <a:r>
              <a:rPr lang="en-US" b="1" dirty="0" smtClean="0"/>
              <a:t>Racism by consequences</a:t>
            </a:r>
          </a:p>
          <a:p>
            <a:pPr marL="0" indent="0">
              <a:buNone/>
            </a:pPr>
            <a:r>
              <a:rPr lang="en-US" dirty="0"/>
              <a:t>operates at the macro level of society, and represents an historical evolution</a:t>
            </a:r>
            <a:r>
              <a:rPr lang="en-US" dirty="0" smtClean="0"/>
              <a:t> </a:t>
            </a:r>
            <a:endParaRPr lang="cs-CZ" dirty="0"/>
          </a:p>
        </p:txBody>
      </p:sp>
    </p:spTree>
    <p:extLst>
      <p:ext uri="{BB962C8B-B14F-4D97-AF65-F5344CB8AC3E}">
        <p14:creationId xmlns:p14="http://schemas.microsoft.com/office/powerpoint/2010/main" val="4286966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 </a:t>
            </a:r>
            <a:r>
              <a:rPr lang="en-US" dirty="0" err="1" smtClean="0"/>
              <a:t>favour</a:t>
            </a:r>
            <a:r>
              <a:rPr lang="en-US" dirty="0" smtClean="0"/>
              <a:t> of what education?</a:t>
            </a:r>
            <a:endParaRPr lang="cs-CZ" dirty="0"/>
          </a:p>
        </p:txBody>
      </p:sp>
      <p:sp>
        <p:nvSpPr>
          <p:cNvPr id="3" name="Zástupný symbol pro obsah 2"/>
          <p:cNvSpPr>
            <a:spLocks noGrp="1"/>
          </p:cNvSpPr>
          <p:nvPr>
            <p:ph sz="half" idx="1"/>
          </p:nvPr>
        </p:nvSpPr>
        <p:spPr/>
        <p:txBody>
          <a:bodyPr/>
          <a:lstStyle/>
          <a:p>
            <a:r>
              <a:rPr lang="en-US" dirty="0" smtClean="0"/>
              <a:t>Education as a provider of human </a:t>
            </a:r>
            <a:r>
              <a:rPr lang="en-US" dirty="0" smtClean="0"/>
              <a:t>capital</a:t>
            </a:r>
            <a:r>
              <a:rPr lang="cs-CZ" dirty="0" smtClean="0"/>
              <a:t>: </a:t>
            </a:r>
            <a:r>
              <a:rPr lang="cs-CZ" dirty="0" err="1" smtClean="0"/>
              <a:t>equip</a:t>
            </a:r>
            <a:r>
              <a:rPr lang="cs-CZ" dirty="0" smtClean="0"/>
              <a:t> b</a:t>
            </a:r>
            <a:r>
              <a:rPr lang="en-US" dirty="0" smtClean="0"/>
              <a:t>y</a:t>
            </a:r>
            <a:r>
              <a:rPr lang="cs-CZ" dirty="0" smtClean="0"/>
              <a:t> </a:t>
            </a:r>
            <a:r>
              <a:rPr lang="cs-CZ" dirty="0" err="1" smtClean="0"/>
              <a:t>competencies</a:t>
            </a:r>
            <a:r>
              <a:rPr lang="cs-CZ" dirty="0" smtClean="0"/>
              <a:t> to </a:t>
            </a:r>
            <a:r>
              <a:rPr lang="en-US" dirty="0" smtClean="0"/>
              <a:t>be  independent</a:t>
            </a:r>
            <a:endParaRPr lang="cs-CZ" dirty="0"/>
          </a:p>
        </p:txBody>
      </p:sp>
      <p:sp>
        <p:nvSpPr>
          <p:cNvPr id="4" name="Zástupný symbol pro obsah 3"/>
          <p:cNvSpPr>
            <a:spLocks noGrp="1"/>
          </p:cNvSpPr>
          <p:nvPr>
            <p:ph sz="half" idx="2"/>
          </p:nvPr>
        </p:nvSpPr>
        <p:spPr/>
        <p:txBody>
          <a:bodyPr/>
          <a:lstStyle/>
          <a:p>
            <a:r>
              <a:rPr lang="en-US" dirty="0" smtClean="0"/>
              <a:t>Education as a realm of human </a:t>
            </a:r>
            <a:r>
              <a:rPr lang="en-US" dirty="0" smtClean="0"/>
              <a:t>rights: provide access to the diversity of educational trajectories and practice autonomy</a:t>
            </a:r>
            <a:endParaRPr lang="cs-CZ" dirty="0"/>
          </a:p>
        </p:txBody>
      </p:sp>
    </p:spTree>
    <p:extLst>
      <p:ext uri="{BB962C8B-B14F-4D97-AF65-F5344CB8AC3E}">
        <p14:creationId xmlns:p14="http://schemas.microsoft.com/office/powerpoint/2010/main" val="1900625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T</a:t>
            </a:r>
            <a:r>
              <a:rPr lang="en-GB" dirty="0" err="1" smtClean="0"/>
              <a:t>riple</a:t>
            </a:r>
            <a:r>
              <a:rPr lang="en-GB" dirty="0" smtClean="0"/>
              <a:t> </a:t>
            </a:r>
            <a:r>
              <a:rPr lang="en-GB" dirty="0"/>
              <a:t>conflation of White-Christian-European</a:t>
            </a:r>
            <a:endParaRPr lang="cs-CZ" dirty="0"/>
          </a:p>
        </p:txBody>
      </p:sp>
      <p:sp>
        <p:nvSpPr>
          <p:cNvPr id="3" name="Zástupný symbol pro obsah 2"/>
          <p:cNvSpPr>
            <a:spLocks noGrp="1"/>
          </p:cNvSpPr>
          <p:nvPr>
            <p:ph idx="1"/>
          </p:nvPr>
        </p:nvSpPr>
        <p:spPr/>
        <p:txBody>
          <a:bodyPr/>
          <a:lstStyle/>
          <a:p>
            <a:pPr marL="0" indent="0">
              <a:buNone/>
            </a:pPr>
            <a:r>
              <a:rPr lang="en-GB" dirty="0"/>
              <a:t> </a:t>
            </a:r>
            <a:endParaRPr lang="cs-CZ" dirty="0"/>
          </a:p>
          <a:p>
            <a:pPr lvl="0" algn="just"/>
            <a:r>
              <a:rPr lang="en-GB" b="1" i="1" dirty="0"/>
              <a:t>healthy mode of life</a:t>
            </a:r>
            <a:r>
              <a:rPr lang="en-GB" dirty="0"/>
              <a:t> based upon Christian morality and/or  beliefs around proper pathway of progress; </a:t>
            </a:r>
            <a:endParaRPr lang="cs-CZ" dirty="0"/>
          </a:p>
          <a:p>
            <a:pPr lvl="0" algn="just"/>
            <a:r>
              <a:rPr lang="en-GB" dirty="0"/>
              <a:t>predominance of </a:t>
            </a:r>
            <a:r>
              <a:rPr lang="en-GB" b="1" i="1" dirty="0"/>
              <a:t>clearness</a:t>
            </a:r>
            <a:r>
              <a:rPr lang="en-GB" dirty="0"/>
              <a:t> understood either as  racial purity (Aryanism) or allegiance to social hygiene and more humoral understanding of purity; </a:t>
            </a:r>
            <a:endParaRPr lang="cs-CZ" dirty="0"/>
          </a:p>
          <a:p>
            <a:pPr lvl="0" algn="just"/>
            <a:r>
              <a:rPr lang="en-GB" dirty="0"/>
              <a:t>reliability of particular ethnic group as </a:t>
            </a:r>
            <a:r>
              <a:rPr lang="en-GB" b="1" i="1" dirty="0"/>
              <a:t>whiteness benchmark </a:t>
            </a:r>
            <a:r>
              <a:rPr lang="en-GB" dirty="0"/>
              <a:t>aimed at translating this pattern to </a:t>
            </a:r>
            <a:r>
              <a:rPr lang="en-GB" dirty="0" smtClean="0"/>
              <a:t>others and building hierarchies of whiteness </a:t>
            </a:r>
            <a:endParaRPr lang="cs-CZ" dirty="0"/>
          </a:p>
          <a:p>
            <a:endParaRPr lang="cs-CZ" dirty="0"/>
          </a:p>
        </p:txBody>
      </p:sp>
    </p:spTree>
    <p:extLst>
      <p:ext uri="{BB962C8B-B14F-4D97-AF65-F5344CB8AC3E}">
        <p14:creationId xmlns:p14="http://schemas.microsoft.com/office/powerpoint/2010/main" val="4277612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Educability as a possibility of whiteness</a:t>
            </a:r>
            <a:endParaRPr lang="cs-CZ" dirty="0"/>
          </a:p>
        </p:txBody>
      </p:sp>
      <p:sp>
        <p:nvSpPr>
          <p:cNvPr id="3" name="Zástupný symbol pro obsah 2"/>
          <p:cNvSpPr>
            <a:spLocks noGrp="1"/>
          </p:cNvSpPr>
          <p:nvPr>
            <p:ph idx="1"/>
          </p:nvPr>
        </p:nvSpPr>
        <p:spPr/>
        <p:txBody>
          <a:bodyPr/>
          <a:lstStyle/>
          <a:p>
            <a:r>
              <a:rPr lang="en-GB" dirty="0"/>
              <a:t>missionary </a:t>
            </a:r>
            <a:r>
              <a:rPr lang="en-GB" dirty="0" smtClean="0"/>
              <a:t>universalism: all </a:t>
            </a:r>
            <a:r>
              <a:rPr lang="en-GB" dirty="0"/>
              <a:t>people throughout the world are at least potentially </a:t>
            </a:r>
            <a:r>
              <a:rPr lang="en-GB" dirty="0" smtClean="0"/>
              <a:t>improvable</a:t>
            </a:r>
          </a:p>
          <a:p>
            <a:r>
              <a:rPr lang="en-GB" dirty="0"/>
              <a:t>racist </a:t>
            </a:r>
            <a:r>
              <a:rPr lang="en-GB" dirty="0" err="1" smtClean="0"/>
              <a:t>assimilationism</a:t>
            </a:r>
            <a:r>
              <a:rPr lang="en-GB" dirty="0" smtClean="0"/>
              <a:t>: linguistic</a:t>
            </a:r>
            <a:r>
              <a:rPr lang="en-GB" dirty="0"/>
              <a:t>, social and even more biological </a:t>
            </a:r>
            <a:r>
              <a:rPr lang="en-GB" dirty="0" smtClean="0"/>
              <a:t>assimilation</a:t>
            </a:r>
          </a:p>
          <a:p>
            <a:r>
              <a:rPr lang="en-GB" dirty="0" smtClean="0"/>
              <a:t>overt racism: humans are only those who are </a:t>
            </a:r>
            <a:r>
              <a:rPr lang="en-GB" dirty="0" smtClean="0"/>
              <a:t>educable, Whites are more educable or even more exceptionally educable </a:t>
            </a:r>
            <a:endParaRPr lang="cs-CZ" dirty="0"/>
          </a:p>
        </p:txBody>
      </p:sp>
    </p:spTree>
    <p:extLst>
      <p:ext uri="{BB962C8B-B14F-4D97-AF65-F5344CB8AC3E}">
        <p14:creationId xmlns:p14="http://schemas.microsoft.com/office/powerpoint/2010/main" val="182372506"/>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TotalTime>
  <Words>3098</Words>
  <Application>Microsoft Office PowerPoint</Application>
  <PresentationFormat>Širokoúhlá obrazovka</PresentationFormat>
  <Paragraphs>186</Paragraphs>
  <Slides>54</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54</vt:i4>
      </vt:variant>
    </vt:vector>
  </HeadingPairs>
  <TitlesOfParts>
    <vt:vector size="60" baseType="lpstr">
      <vt:lpstr>Arial</vt:lpstr>
      <vt:lpstr>Calibri</vt:lpstr>
      <vt:lpstr>Calibri Light</vt:lpstr>
      <vt:lpstr>DejaVuSans</vt:lpstr>
      <vt:lpstr>Times New Roman</vt:lpstr>
      <vt:lpstr>Motiv Office</vt:lpstr>
      <vt:lpstr>Education for the Roma: surveillance vs. empowerment</vt:lpstr>
      <vt:lpstr>Aims and objects:</vt:lpstr>
      <vt:lpstr>Strategic litigation of the educational rights for the Roma</vt:lpstr>
      <vt:lpstr>Introductory task  </vt:lpstr>
      <vt:lpstr>Two main stances regarding the Case D.H. and Others vs. the Czech Republic  </vt:lpstr>
      <vt:lpstr>Against which racism was the Judgement?</vt:lpstr>
      <vt:lpstr>In favour of what education?</vt:lpstr>
      <vt:lpstr>Triple conflation of White-Christian-European</vt:lpstr>
      <vt:lpstr>Educability as a possibility of whiteness</vt:lpstr>
      <vt:lpstr>Time-space compression of whiteness in the education for the Roma</vt:lpstr>
      <vt:lpstr>Grellmannian approach to the Roma: the pillars of never-catch whiteness? </vt:lpstr>
      <vt:lpstr>Scientific method by Grellmann</vt:lpstr>
      <vt:lpstr>Grellmann’s theoretical framework</vt:lpstr>
      <vt:lpstr>Humoral approach </vt:lpstr>
      <vt:lpstr>Humoral approach</vt:lpstr>
      <vt:lpstr>Humoral approach</vt:lpstr>
      <vt:lpstr>Racial approach: civilised West vs. savage East</vt:lpstr>
      <vt:lpstr>Gypsy parenting as genetically unfit with moral obligations</vt:lpstr>
      <vt:lpstr>Genderising the whiteness</vt:lpstr>
      <vt:lpstr>Optimistic hypothesis?</vt:lpstr>
      <vt:lpstr>Driving force of educability</vt:lpstr>
      <vt:lpstr>Nazi eugenics: the obstructive existence of the ‘little Gypsies’  </vt:lpstr>
      <vt:lpstr>The impact of American eugenics</vt:lpstr>
      <vt:lpstr>Main concept</vt:lpstr>
      <vt:lpstr>Taxonomy by Ritter</vt:lpstr>
      <vt:lpstr>The doctoral Thesis by Eva Justin</vt:lpstr>
      <vt:lpstr>Family tree method </vt:lpstr>
      <vt:lpstr>Physical anthropology </vt:lpstr>
      <vt:lpstr>In-depth psychological assessment </vt:lpstr>
      <vt:lpstr>Ineducability of the Roma for their complete dehumanization</vt:lpstr>
      <vt:lpstr>The mask of trained pet (dressierten Zöglings) </vt:lpstr>
      <vt:lpstr>Multilevel ineducabilty </vt:lpstr>
      <vt:lpstr>Multilevel ineducabilty </vt:lpstr>
      <vt:lpstr>Racial assimilationism and education for the Roma in the Czech lands  </vt:lpstr>
      <vt:lpstr>Rusyns: ‘not enough Slavs’</vt:lpstr>
      <vt:lpstr>The bodies lost for the nation</vt:lpstr>
      <vt:lpstr>Potential bodies of the nation </vt:lpstr>
      <vt:lpstr>Health as an indispensable part of whiteness</vt:lpstr>
      <vt:lpstr>Intersectionism of disability and race</vt:lpstr>
      <vt:lpstr>Invalidization of the Roma during the First Republic: functional health</vt:lpstr>
      <vt:lpstr>Eugenic approach to the Roma</vt:lpstr>
      <vt:lpstr>Racist analogies during the interwar period</vt:lpstr>
      <vt:lpstr>Racist analogies: socialist supplementation</vt:lpstr>
      <vt:lpstr>Linguistic assimilation: invalidating the Roma language </vt:lpstr>
      <vt:lpstr>Bad parenting &amp; deficient childhood: the  negation of the Roma family </vt:lpstr>
      <vt:lpstr>Bad parenting &amp; deficient childhood: the  negation of the Roma family </vt:lpstr>
      <vt:lpstr>The only way of assimilation </vt:lpstr>
      <vt:lpstr>Residential care: one-way solution for the de-invalidization of the Roma  </vt:lpstr>
      <vt:lpstr>Prezentace aplikace PowerPoint</vt:lpstr>
      <vt:lpstr>Interconnection between overt and liberal racisms </vt:lpstr>
      <vt:lpstr>The case of Brown v. Board of Education (1954) </vt:lpstr>
      <vt:lpstr>Arendt’s critique ‘Reflections on Little Rock’ Dissent  6 (1959): 45 – 56</vt:lpstr>
      <vt:lpstr>Arendt’s critique ‘Reflections on Little Rock’ Dissent  6 (1959): 45 – 56</vt:lpstr>
      <vt:lpstr>Strategic litigation: missing the intersectionist response to intersectionist nature of whiteness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for the Roma: surveillance vs.empowerment</dc:title>
  <dc:creator>Uživatel systému Windows</dc:creator>
  <cp:lastModifiedBy>Uživatel systému Windows</cp:lastModifiedBy>
  <cp:revision>62</cp:revision>
  <dcterms:created xsi:type="dcterms:W3CDTF">2017-09-27T05:32:30Z</dcterms:created>
  <dcterms:modified xsi:type="dcterms:W3CDTF">2017-09-29T04:29:24Z</dcterms:modified>
</cp:coreProperties>
</file>