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65" r:id="rId1"/>
  </p:sldMasterIdLst>
  <p:notesMasterIdLst>
    <p:notesMasterId r:id="rId35"/>
  </p:notesMasterIdLst>
  <p:handoutMasterIdLst>
    <p:handoutMasterId r:id="rId36"/>
  </p:handoutMasterIdLst>
  <p:sldIdLst>
    <p:sldId id="256" r:id="rId2"/>
    <p:sldId id="287" r:id="rId3"/>
    <p:sldId id="288" r:id="rId4"/>
    <p:sldId id="289" r:id="rId5"/>
    <p:sldId id="290" r:id="rId6"/>
    <p:sldId id="291" r:id="rId7"/>
    <p:sldId id="260" r:id="rId8"/>
    <p:sldId id="262" r:id="rId9"/>
    <p:sldId id="263" r:id="rId10"/>
    <p:sldId id="259" r:id="rId11"/>
    <p:sldId id="264" r:id="rId12"/>
    <p:sldId id="265" r:id="rId13"/>
    <p:sldId id="292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6" r:id="rId24"/>
    <p:sldId id="277" r:id="rId25"/>
    <p:sldId id="278" r:id="rId26"/>
    <p:sldId id="280" r:id="rId27"/>
    <p:sldId id="279" r:id="rId28"/>
    <p:sldId id="286" r:id="rId29"/>
    <p:sldId id="275" r:id="rId30"/>
    <p:sldId id="281" r:id="rId31"/>
    <p:sldId id="283" r:id="rId32"/>
    <p:sldId id="282" r:id="rId33"/>
    <p:sldId id="285" r:id="rId34"/>
  </p:sldIdLst>
  <p:sldSz cx="9144000" cy="6858000" type="screen4x3"/>
  <p:notesSz cx="10021888" cy="68881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větlý styl 2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CAF9ED-07DC-4A11-8D7F-57B35C25682E}" styleName="Střední styl 1 – zvýraznění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84E427A-3D55-4303-BF80-6455036E1DE7}" styleName="Styl s motivem 1 – zvýraznění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BC89EF96-8CEA-46FF-86C4-4CE0E7609802}" styleName="Světlý styl 3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4F7D2E-6ECC-4E12-8E87-8F363711E2AF}" type="doc">
      <dgm:prSet loTypeId="urn:microsoft.com/office/officeart/2008/layout/LinedList" loCatId="Inbox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F94DF74A-AD39-4F04-B597-97575C9B6FA0}">
      <dgm:prSet/>
      <dgm:spPr/>
      <dgm:t>
        <a:bodyPr/>
        <a:lstStyle/>
        <a:p>
          <a:r>
            <a:rPr lang="cs-CZ"/>
            <a:t>informační</a:t>
          </a:r>
          <a:endParaRPr lang="en-US"/>
        </a:p>
      </dgm:t>
    </dgm:pt>
    <dgm:pt modelId="{924D8C60-7FFA-4C79-886D-904D0489569D}" type="parTrans" cxnId="{88566BF5-3DEC-4FBB-9451-5E5333047D66}">
      <dgm:prSet/>
      <dgm:spPr/>
      <dgm:t>
        <a:bodyPr/>
        <a:lstStyle/>
        <a:p>
          <a:endParaRPr lang="en-US"/>
        </a:p>
      </dgm:t>
    </dgm:pt>
    <dgm:pt modelId="{E77A6D08-4B70-4CB5-BB85-065FD16446C2}" type="sibTrans" cxnId="{88566BF5-3DEC-4FBB-9451-5E5333047D66}">
      <dgm:prSet/>
      <dgm:spPr/>
      <dgm:t>
        <a:bodyPr/>
        <a:lstStyle/>
        <a:p>
          <a:endParaRPr lang="en-US"/>
        </a:p>
      </dgm:t>
    </dgm:pt>
    <dgm:pt modelId="{4DF97F25-B70A-4F94-8C83-C94A1FB6F4C4}">
      <dgm:prSet/>
      <dgm:spPr/>
      <dgm:t>
        <a:bodyPr/>
        <a:lstStyle/>
        <a:p>
          <a:r>
            <a:rPr lang="cs-CZ"/>
            <a:t>motivační</a:t>
          </a:r>
          <a:endParaRPr lang="en-US"/>
        </a:p>
      </dgm:t>
    </dgm:pt>
    <dgm:pt modelId="{AB94CC37-42CD-4F84-9DAE-F66A363F0625}" type="parTrans" cxnId="{BD638DFD-ED48-4C8E-BEBE-435D4F036C90}">
      <dgm:prSet/>
      <dgm:spPr/>
      <dgm:t>
        <a:bodyPr/>
        <a:lstStyle/>
        <a:p>
          <a:endParaRPr lang="en-US"/>
        </a:p>
      </dgm:t>
    </dgm:pt>
    <dgm:pt modelId="{B41D3C94-8828-411F-B54D-A3D485F995A4}" type="sibTrans" cxnId="{BD638DFD-ED48-4C8E-BEBE-435D4F036C90}">
      <dgm:prSet/>
      <dgm:spPr/>
      <dgm:t>
        <a:bodyPr/>
        <a:lstStyle/>
        <a:p>
          <a:endParaRPr lang="en-US"/>
        </a:p>
      </dgm:t>
    </dgm:pt>
    <dgm:pt modelId="{1116562C-529E-4C17-9B11-20BECC6111D4}">
      <dgm:prSet/>
      <dgm:spPr/>
      <dgm:t>
        <a:bodyPr/>
        <a:lstStyle/>
        <a:p>
          <a:r>
            <a:rPr lang="cs-CZ"/>
            <a:t>komunikační</a:t>
          </a:r>
          <a:endParaRPr lang="en-US"/>
        </a:p>
      </dgm:t>
    </dgm:pt>
    <dgm:pt modelId="{9B62E402-4ACA-458E-ACB6-F6516A9E34A3}" type="parTrans" cxnId="{DDC35055-91BC-44D3-BC79-1872D49B34E3}">
      <dgm:prSet/>
      <dgm:spPr/>
      <dgm:t>
        <a:bodyPr/>
        <a:lstStyle/>
        <a:p>
          <a:endParaRPr lang="en-US"/>
        </a:p>
      </dgm:t>
    </dgm:pt>
    <dgm:pt modelId="{D46EAAB2-7310-4E85-A4D7-83BE11E5B099}" type="sibTrans" cxnId="{DDC35055-91BC-44D3-BC79-1872D49B34E3}">
      <dgm:prSet/>
      <dgm:spPr/>
      <dgm:t>
        <a:bodyPr/>
        <a:lstStyle/>
        <a:p>
          <a:endParaRPr lang="en-US"/>
        </a:p>
      </dgm:t>
    </dgm:pt>
    <dgm:pt modelId="{4A0DAD0F-DDF1-4B29-9E98-525CED0050A2}">
      <dgm:prSet/>
      <dgm:spPr/>
      <dgm:t>
        <a:bodyPr/>
        <a:lstStyle/>
        <a:p>
          <a:r>
            <a:rPr lang="cs-CZ"/>
            <a:t>autoregulační (rozvojová)</a:t>
          </a:r>
          <a:endParaRPr lang="en-US"/>
        </a:p>
      </dgm:t>
    </dgm:pt>
    <dgm:pt modelId="{69BB36EC-0EFE-47E8-A3DC-E0E9549D4BD4}" type="parTrans" cxnId="{482558DE-CCB4-4040-A3A2-5447FE803C3A}">
      <dgm:prSet/>
      <dgm:spPr/>
      <dgm:t>
        <a:bodyPr/>
        <a:lstStyle/>
        <a:p>
          <a:endParaRPr lang="en-US"/>
        </a:p>
      </dgm:t>
    </dgm:pt>
    <dgm:pt modelId="{78C542DB-88CA-4632-B166-BB56B34A305E}" type="sibTrans" cxnId="{482558DE-CCB4-4040-A3A2-5447FE803C3A}">
      <dgm:prSet/>
      <dgm:spPr/>
      <dgm:t>
        <a:bodyPr/>
        <a:lstStyle/>
        <a:p>
          <a:endParaRPr lang="en-US"/>
        </a:p>
      </dgm:t>
    </dgm:pt>
    <dgm:pt modelId="{C9A26C44-A5A9-432F-9E4E-A4DC536168AD}">
      <dgm:prSet/>
      <dgm:spPr/>
      <dgm:t>
        <a:bodyPr/>
        <a:lstStyle/>
        <a:p>
          <a:r>
            <a:rPr lang="cs-CZ"/>
            <a:t>diagnostická</a:t>
          </a:r>
          <a:endParaRPr lang="en-US"/>
        </a:p>
      </dgm:t>
    </dgm:pt>
    <dgm:pt modelId="{65175F00-3D11-4827-B6D7-C9BC2F3AFD0F}" type="parTrans" cxnId="{F5DA22B9-E8BE-41E5-AA06-89626244BABA}">
      <dgm:prSet/>
      <dgm:spPr/>
      <dgm:t>
        <a:bodyPr/>
        <a:lstStyle/>
        <a:p>
          <a:endParaRPr lang="en-US"/>
        </a:p>
      </dgm:t>
    </dgm:pt>
    <dgm:pt modelId="{91FF9B38-6F74-4237-A925-275CCF59F705}" type="sibTrans" cxnId="{F5DA22B9-E8BE-41E5-AA06-89626244BABA}">
      <dgm:prSet/>
      <dgm:spPr/>
      <dgm:t>
        <a:bodyPr/>
        <a:lstStyle/>
        <a:p>
          <a:endParaRPr lang="en-US"/>
        </a:p>
      </dgm:t>
    </dgm:pt>
    <dgm:pt modelId="{B70B2921-D034-4726-9466-3B0C9BC52B09}" type="pres">
      <dgm:prSet presAssocID="{F44F7D2E-6ECC-4E12-8E87-8F363711E2AF}" presName="vert0" presStyleCnt="0">
        <dgm:presLayoutVars>
          <dgm:dir/>
          <dgm:animOne val="branch"/>
          <dgm:animLvl val="lvl"/>
        </dgm:presLayoutVars>
      </dgm:prSet>
      <dgm:spPr/>
    </dgm:pt>
    <dgm:pt modelId="{ED97D262-5557-4042-97FF-BE068E4359B2}" type="pres">
      <dgm:prSet presAssocID="{F94DF74A-AD39-4F04-B597-97575C9B6FA0}" presName="thickLine" presStyleLbl="alignNode1" presStyleIdx="0" presStyleCnt="5"/>
      <dgm:spPr/>
    </dgm:pt>
    <dgm:pt modelId="{C56A7E09-1914-42BC-A1DF-592B8346DE4A}" type="pres">
      <dgm:prSet presAssocID="{F94DF74A-AD39-4F04-B597-97575C9B6FA0}" presName="horz1" presStyleCnt="0"/>
      <dgm:spPr/>
    </dgm:pt>
    <dgm:pt modelId="{4469A408-69CF-4818-B65A-7E6FA7916FC0}" type="pres">
      <dgm:prSet presAssocID="{F94DF74A-AD39-4F04-B597-97575C9B6FA0}" presName="tx1" presStyleLbl="revTx" presStyleIdx="0" presStyleCnt="5"/>
      <dgm:spPr/>
    </dgm:pt>
    <dgm:pt modelId="{8CEF3E1D-8C0E-4DCC-A6F3-92723486DDD5}" type="pres">
      <dgm:prSet presAssocID="{F94DF74A-AD39-4F04-B597-97575C9B6FA0}" presName="vert1" presStyleCnt="0"/>
      <dgm:spPr/>
    </dgm:pt>
    <dgm:pt modelId="{C463F5D0-D591-45EA-AA6D-2BED84B36C26}" type="pres">
      <dgm:prSet presAssocID="{4DF97F25-B70A-4F94-8C83-C94A1FB6F4C4}" presName="thickLine" presStyleLbl="alignNode1" presStyleIdx="1" presStyleCnt="5"/>
      <dgm:spPr/>
    </dgm:pt>
    <dgm:pt modelId="{3CE76F84-1C20-4132-B4C1-0F889CE32CD8}" type="pres">
      <dgm:prSet presAssocID="{4DF97F25-B70A-4F94-8C83-C94A1FB6F4C4}" presName="horz1" presStyleCnt="0"/>
      <dgm:spPr/>
    </dgm:pt>
    <dgm:pt modelId="{33A82D25-8ADA-4EC2-915D-2A15FE2A3737}" type="pres">
      <dgm:prSet presAssocID="{4DF97F25-B70A-4F94-8C83-C94A1FB6F4C4}" presName="tx1" presStyleLbl="revTx" presStyleIdx="1" presStyleCnt="5"/>
      <dgm:spPr/>
    </dgm:pt>
    <dgm:pt modelId="{4A9F6786-3E7A-4031-8CF2-94E4B5976C72}" type="pres">
      <dgm:prSet presAssocID="{4DF97F25-B70A-4F94-8C83-C94A1FB6F4C4}" presName="vert1" presStyleCnt="0"/>
      <dgm:spPr/>
    </dgm:pt>
    <dgm:pt modelId="{D428D88D-295E-406D-8330-FF1A8E3146DD}" type="pres">
      <dgm:prSet presAssocID="{1116562C-529E-4C17-9B11-20BECC6111D4}" presName="thickLine" presStyleLbl="alignNode1" presStyleIdx="2" presStyleCnt="5"/>
      <dgm:spPr/>
    </dgm:pt>
    <dgm:pt modelId="{92EEB91B-6E0C-46F7-BB2E-8F12562BC96C}" type="pres">
      <dgm:prSet presAssocID="{1116562C-529E-4C17-9B11-20BECC6111D4}" presName="horz1" presStyleCnt="0"/>
      <dgm:spPr/>
    </dgm:pt>
    <dgm:pt modelId="{504ACB8A-ACF1-4230-A83D-E9909126A3B7}" type="pres">
      <dgm:prSet presAssocID="{1116562C-529E-4C17-9B11-20BECC6111D4}" presName="tx1" presStyleLbl="revTx" presStyleIdx="2" presStyleCnt="5"/>
      <dgm:spPr/>
    </dgm:pt>
    <dgm:pt modelId="{45F6A908-A564-4643-8BCC-3091650D9192}" type="pres">
      <dgm:prSet presAssocID="{1116562C-529E-4C17-9B11-20BECC6111D4}" presName="vert1" presStyleCnt="0"/>
      <dgm:spPr/>
    </dgm:pt>
    <dgm:pt modelId="{1B024FBD-84E8-4069-A444-D8C0BBD1844A}" type="pres">
      <dgm:prSet presAssocID="{4A0DAD0F-DDF1-4B29-9E98-525CED0050A2}" presName="thickLine" presStyleLbl="alignNode1" presStyleIdx="3" presStyleCnt="5"/>
      <dgm:spPr/>
    </dgm:pt>
    <dgm:pt modelId="{A698D90D-9C93-4E1A-8A6A-180F99EC5C02}" type="pres">
      <dgm:prSet presAssocID="{4A0DAD0F-DDF1-4B29-9E98-525CED0050A2}" presName="horz1" presStyleCnt="0"/>
      <dgm:spPr/>
    </dgm:pt>
    <dgm:pt modelId="{81495009-156A-49CA-9350-2A53C8F6BDE5}" type="pres">
      <dgm:prSet presAssocID="{4A0DAD0F-DDF1-4B29-9E98-525CED0050A2}" presName="tx1" presStyleLbl="revTx" presStyleIdx="3" presStyleCnt="5"/>
      <dgm:spPr/>
    </dgm:pt>
    <dgm:pt modelId="{BCC121CE-A3ED-4A7F-B77A-BBD176BB8C0E}" type="pres">
      <dgm:prSet presAssocID="{4A0DAD0F-DDF1-4B29-9E98-525CED0050A2}" presName="vert1" presStyleCnt="0"/>
      <dgm:spPr/>
    </dgm:pt>
    <dgm:pt modelId="{3DACD697-BFBC-4C0B-9638-3FFDD992B67F}" type="pres">
      <dgm:prSet presAssocID="{C9A26C44-A5A9-432F-9E4E-A4DC536168AD}" presName="thickLine" presStyleLbl="alignNode1" presStyleIdx="4" presStyleCnt="5"/>
      <dgm:spPr/>
    </dgm:pt>
    <dgm:pt modelId="{0D32A4CA-1638-4810-875D-6F005534C49F}" type="pres">
      <dgm:prSet presAssocID="{C9A26C44-A5A9-432F-9E4E-A4DC536168AD}" presName="horz1" presStyleCnt="0"/>
      <dgm:spPr/>
    </dgm:pt>
    <dgm:pt modelId="{EA7ABBB8-2814-4BD4-B66A-7DF5F211A31B}" type="pres">
      <dgm:prSet presAssocID="{C9A26C44-A5A9-432F-9E4E-A4DC536168AD}" presName="tx1" presStyleLbl="revTx" presStyleIdx="4" presStyleCnt="5"/>
      <dgm:spPr/>
    </dgm:pt>
    <dgm:pt modelId="{B484B326-B09E-449D-89CB-AD313A5550D4}" type="pres">
      <dgm:prSet presAssocID="{C9A26C44-A5A9-432F-9E4E-A4DC536168AD}" presName="vert1" presStyleCnt="0"/>
      <dgm:spPr/>
    </dgm:pt>
  </dgm:ptLst>
  <dgm:cxnLst>
    <dgm:cxn modelId="{110D5E30-811F-40A6-B844-9F1317B248A0}" type="presOf" srcId="{4A0DAD0F-DDF1-4B29-9E98-525CED0050A2}" destId="{81495009-156A-49CA-9350-2A53C8F6BDE5}" srcOrd="0" destOrd="0" presId="urn:microsoft.com/office/officeart/2008/layout/LinedList"/>
    <dgm:cxn modelId="{3FD9FB42-7164-438B-BCD0-3725340A70BF}" type="presOf" srcId="{1116562C-529E-4C17-9B11-20BECC6111D4}" destId="{504ACB8A-ACF1-4230-A83D-E9909126A3B7}" srcOrd="0" destOrd="0" presId="urn:microsoft.com/office/officeart/2008/layout/LinedList"/>
    <dgm:cxn modelId="{C41E066B-F3C3-4893-9D79-77A8A66D48C7}" type="presOf" srcId="{4DF97F25-B70A-4F94-8C83-C94A1FB6F4C4}" destId="{33A82D25-8ADA-4EC2-915D-2A15FE2A3737}" srcOrd="0" destOrd="0" presId="urn:microsoft.com/office/officeart/2008/layout/LinedList"/>
    <dgm:cxn modelId="{DDC35055-91BC-44D3-BC79-1872D49B34E3}" srcId="{F44F7D2E-6ECC-4E12-8E87-8F363711E2AF}" destId="{1116562C-529E-4C17-9B11-20BECC6111D4}" srcOrd="2" destOrd="0" parTransId="{9B62E402-4ACA-458E-ACB6-F6516A9E34A3}" sibTransId="{D46EAAB2-7310-4E85-A4D7-83BE11E5B099}"/>
    <dgm:cxn modelId="{E5B68183-AB6B-4A3E-A5D3-2C81447C49A3}" type="presOf" srcId="{F44F7D2E-6ECC-4E12-8E87-8F363711E2AF}" destId="{B70B2921-D034-4726-9466-3B0C9BC52B09}" srcOrd="0" destOrd="0" presId="urn:microsoft.com/office/officeart/2008/layout/LinedList"/>
    <dgm:cxn modelId="{2D4BA88B-1162-4E47-BB86-FCB603C650EA}" type="presOf" srcId="{C9A26C44-A5A9-432F-9E4E-A4DC536168AD}" destId="{EA7ABBB8-2814-4BD4-B66A-7DF5F211A31B}" srcOrd="0" destOrd="0" presId="urn:microsoft.com/office/officeart/2008/layout/LinedList"/>
    <dgm:cxn modelId="{F5DA22B9-E8BE-41E5-AA06-89626244BABA}" srcId="{F44F7D2E-6ECC-4E12-8E87-8F363711E2AF}" destId="{C9A26C44-A5A9-432F-9E4E-A4DC536168AD}" srcOrd="4" destOrd="0" parTransId="{65175F00-3D11-4827-B6D7-C9BC2F3AFD0F}" sibTransId="{91FF9B38-6F74-4237-A925-275CCF59F705}"/>
    <dgm:cxn modelId="{765AE0DA-0137-4136-9359-4EFD266FAED0}" type="presOf" srcId="{F94DF74A-AD39-4F04-B597-97575C9B6FA0}" destId="{4469A408-69CF-4818-B65A-7E6FA7916FC0}" srcOrd="0" destOrd="0" presId="urn:microsoft.com/office/officeart/2008/layout/LinedList"/>
    <dgm:cxn modelId="{482558DE-CCB4-4040-A3A2-5447FE803C3A}" srcId="{F44F7D2E-6ECC-4E12-8E87-8F363711E2AF}" destId="{4A0DAD0F-DDF1-4B29-9E98-525CED0050A2}" srcOrd="3" destOrd="0" parTransId="{69BB36EC-0EFE-47E8-A3DC-E0E9549D4BD4}" sibTransId="{78C542DB-88CA-4632-B166-BB56B34A305E}"/>
    <dgm:cxn modelId="{88566BF5-3DEC-4FBB-9451-5E5333047D66}" srcId="{F44F7D2E-6ECC-4E12-8E87-8F363711E2AF}" destId="{F94DF74A-AD39-4F04-B597-97575C9B6FA0}" srcOrd="0" destOrd="0" parTransId="{924D8C60-7FFA-4C79-886D-904D0489569D}" sibTransId="{E77A6D08-4B70-4CB5-BB85-065FD16446C2}"/>
    <dgm:cxn modelId="{BD638DFD-ED48-4C8E-BEBE-435D4F036C90}" srcId="{F44F7D2E-6ECC-4E12-8E87-8F363711E2AF}" destId="{4DF97F25-B70A-4F94-8C83-C94A1FB6F4C4}" srcOrd="1" destOrd="0" parTransId="{AB94CC37-42CD-4F84-9DAE-F66A363F0625}" sibTransId="{B41D3C94-8828-411F-B54D-A3D485F995A4}"/>
    <dgm:cxn modelId="{36251DD5-F4BA-4671-8F44-905EEE9DDD5E}" type="presParOf" srcId="{B70B2921-D034-4726-9466-3B0C9BC52B09}" destId="{ED97D262-5557-4042-97FF-BE068E4359B2}" srcOrd="0" destOrd="0" presId="urn:microsoft.com/office/officeart/2008/layout/LinedList"/>
    <dgm:cxn modelId="{CAD3A019-2123-4549-8732-77AD72A6EC13}" type="presParOf" srcId="{B70B2921-D034-4726-9466-3B0C9BC52B09}" destId="{C56A7E09-1914-42BC-A1DF-592B8346DE4A}" srcOrd="1" destOrd="0" presId="urn:microsoft.com/office/officeart/2008/layout/LinedList"/>
    <dgm:cxn modelId="{1DFFC770-2596-4B83-88F1-BDCD581C3CA2}" type="presParOf" srcId="{C56A7E09-1914-42BC-A1DF-592B8346DE4A}" destId="{4469A408-69CF-4818-B65A-7E6FA7916FC0}" srcOrd="0" destOrd="0" presId="urn:microsoft.com/office/officeart/2008/layout/LinedList"/>
    <dgm:cxn modelId="{A23061F1-8725-4F97-831F-EC79A7AF0286}" type="presParOf" srcId="{C56A7E09-1914-42BC-A1DF-592B8346DE4A}" destId="{8CEF3E1D-8C0E-4DCC-A6F3-92723486DDD5}" srcOrd="1" destOrd="0" presId="urn:microsoft.com/office/officeart/2008/layout/LinedList"/>
    <dgm:cxn modelId="{14215AB4-C255-4632-B50A-FC2480841B69}" type="presParOf" srcId="{B70B2921-D034-4726-9466-3B0C9BC52B09}" destId="{C463F5D0-D591-45EA-AA6D-2BED84B36C26}" srcOrd="2" destOrd="0" presId="urn:microsoft.com/office/officeart/2008/layout/LinedList"/>
    <dgm:cxn modelId="{AD2B6421-9C2C-4055-8485-B54C91935AC6}" type="presParOf" srcId="{B70B2921-D034-4726-9466-3B0C9BC52B09}" destId="{3CE76F84-1C20-4132-B4C1-0F889CE32CD8}" srcOrd="3" destOrd="0" presId="urn:microsoft.com/office/officeart/2008/layout/LinedList"/>
    <dgm:cxn modelId="{9B01E072-E76D-4DF3-AF16-97415204D9A3}" type="presParOf" srcId="{3CE76F84-1C20-4132-B4C1-0F889CE32CD8}" destId="{33A82D25-8ADA-4EC2-915D-2A15FE2A3737}" srcOrd="0" destOrd="0" presId="urn:microsoft.com/office/officeart/2008/layout/LinedList"/>
    <dgm:cxn modelId="{F75DA5BB-77FD-45BE-80DA-CBE1E9F2E247}" type="presParOf" srcId="{3CE76F84-1C20-4132-B4C1-0F889CE32CD8}" destId="{4A9F6786-3E7A-4031-8CF2-94E4B5976C72}" srcOrd="1" destOrd="0" presId="urn:microsoft.com/office/officeart/2008/layout/LinedList"/>
    <dgm:cxn modelId="{485BA70D-19E2-434A-B262-CDF85312ADE1}" type="presParOf" srcId="{B70B2921-D034-4726-9466-3B0C9BC52B09}" destId="{D428D88D-295E-406D-8330-FF1A8E3146DD}" srcOrd="4" destOrd="0" presId="urn:microsoft.com/office/officeart/2008/layout/LinedList"/>
    <dgm:cxn modelId="{4AC97B78-2499-4BFA-8994-48E18607D510}" type="presParOf" srcId="{B70B2921-D034-4726-9466-3B0C9BC52B09}" destId="{92EEB91B-6E0C-46F7-BB2E-8F12562BC96C}" srcOrd="5" destOrd="0" presId="urn:microsoft.com/office/officeart/2008/layout/LinedList"/>
    <dgm:cxn modelId="{E17E26A3-6582-4E59-8E68-81D006138C22}" type="presParOf" srcId="{92EEB91B-6E0C-46F7-BB2E-8F12562BC96C}" destId="{504ACB8A-ACF1-4230-A83D-E9909126A3B7}" srcOrd="0" destOrd="0" presId="urn:microsoft.com/office/officeart/2008/layout/LinedList"/>
    <dgm:cxn modelId="{F71D7C34-DA04-463F-9D89-CDCDC67E4C06}" type="presParOf" srcId="{92EEB91B-6E0C-46F7-BB2E-8F12562BC96C}" destId="{45F6A908-A564-4643-8BCC-3091650D9192}" srcOrd="1" destOrd="0" presId="urn:microsoft.com/office/officeart/2008/layout/LinedList"/>
    <dgm:cxn modelId="{BFF6C119-0453-4A77-9DA3-06CD81F19DA8}" type="presParOf" srcId="{B70B2921-D034-4726-9466-3B0C9BC52B09}" destId="{1B024FBD-84E8-4069-A444-D8C0BBD1844A}" srcOrd="6" destOrd="0" presId="urn:microsoft.com/office/officeart/2008/layout/LinedList"/>
    <dgm:cxn modelId="{1D40B865-38EF-4EAE-A3AC-2353937F4729}" type="presParOf" srcId="{B70B2921-D034-4726-9466-3B0C9BC52B09}" destId="{A698D90D-9C93-4E1A-8A6A-180F99EC5C02}" srcOrd="7" destOrd="0" presId="urn:microsoft.com/office/officeart/2008/layout/LinedList"/>
    <dgm:cxn modelId="{72D6A1CC-3F74-47E4-A751-CD3D074FC5DE}" type="presParOf" srcId="{A698D90D-9C93-4E1A-8A6A-180F99EC5C02}" destId="{81495009-156A-49CA-9350-2A53C8F6BDE5}" srcOrd="0" destOrd="0" presId="urn:microsoft.com/office/officeart/2008/layout/LinedList"/>
    <dgm:cxn modelId="{98443781-0C94-4737-B145-610D208DB86A}" type="presParOf" srcId="{A698D90D-9C93-4E1A-8A6A-180F99EC5C02}" destId="{BCC121CE-A3ED-4A7F-B77A-BBD176BB8C0E}" srcOrd="1" destOrd="0" presId="urn:microsoft.com/office/officeart/2008/layout/LinedList"/>
    <dgm:cxn modelId="{BDC6A0C0-5015-4FCF-A7BC-C3076F2B83FD}" type="presParOf" srcId="{B70B2921-D034-4726-9466-3B0C9BC52B09}" destId="{3DACD697-BFBC-4C0B-9638-3FFDD992B67F}" srcOrd="8" destOrd="0" presId="urn:microsoft.com/office/officeart/2008/layout/LinedList"/>
    <dgm:cxn modelId="{13E6B947-1F16-4DCA-8F6A-8AE855EB1334}" type="presParOf" srcId="{B70B2921-D034-4726-9466-3B0C9BC52B09}" destId="{0D32A4CA-1638-4810-875D-6F005534C49F}" srcOrd="9" destOrd="0" presId="urn:microsoft.com/office/officeart/2008/layout/LinedList"/>
    <dgm:cxn modelId="{F917C58D-373D-49FF-A042-B9AA96D694FE}" type="presParOf" srcId="{0D32A4CA-1638-4810-875D-6F005534C49F}" destId="{EA7ABBB8-2814-4BD4-B66A-7DF5F211A31B}" srcOrd="0" destOrd="0" presId="urn:microsoft.com/office/officeart/2008/layout/LinedList"/>
    <dgm:cxn modelId="{8B0737CF-6089-44EF-A7F4-C153F2D8F200}" type="presParOf" srcId="{0D32A4CA-1638-4810-875D-6F005534C49F}" destId="{B484B326-B09E-449D-89CB-AD313A5550D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83398F9-0FBE-46A7-9C5A-97418C5E7233}" type="doc">
      <dgm:prSet loTypeId="urn:microsoft.com/office/officeart/2008/layout/LinedList" loCatId="Inbox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83F0ADD-E083-4EAA-813E-AAD07332E69A}">
      <dgm:prSet custT="1"/>
      <dgm:spPr/>
      <dgm:t>
        <a:bodyPr/>
        <a:lstStyle/>
        <a:p>
          <a:r>
            <a:rPr lang="cs-CZ" sz="4000" dirty="0"/>
            <a:t>papírová</a:t>
          </a:r>
          <a:endParaRPr lang="en-US" sz="4000" dirty="0"/>
        </a:p>
      </dgm:t>
    </dgm:pt>
    <dgm:pt modelId="{51F63B3B-BC92-41E9-8B93-CCC3FA5875F1}" type="parTrans" cxnId="{450F0B23-FAC2-44BB-9D31-267259BDE5E1}">
      <dgm:prSet/>
      <dgm:spPr/>
      <dgm:t>
        <a:bodyPr/>
        <a:lstStyle/>
        <a:p>
          <a:endParaRPr lang="en-US"/>
        </a:p>
      </dgm:t>
    </dgm:pt>
    <dgm:pt modelId="{317A778C-4824-4B3A-9067-6362C8913B47}" type="sibTrans" cxnId="{450F0B23-FAC2-44BB-9D31-267259BDE5E1}">
      <dgm:prSet/>
      <dgm:spPr/>
      <dgm:t>
        <a:bodyPr/>
        <a:lstStyle/>
        <a:p>
          <a:endParaRPr lang="en-US"/>
        </a:p>
      </dgm:t>
    </dgm:pt>
    <dgm:pt modelId="{B0A4A8E4-6066-4493-AB24-3B223F3E1167}">
      <dgm:prSet custT="1"/>
      <dgm:spPr/>
      <dgm:t>
        <a:bodyPr/>
        <a:lstStyle/>
        <a:p>
          <a:r>
            <a:rPr lang="cs-CZ" sz="4000" dirty="0"/>
            <a:t>elektronická</a:t>
          </a:r>
          <a:endParaRPr lang="en-US" sz="4000" dirty="0"/>
        </a:p>
      </dgm:t>
    </dgm:pt>
    <dgm:pt modelId="{2CE0AE5C-0A08-4FE2-A421-0A5353350647}" type="parTrans" cxnId="{C1BDE652-DD11-4567-A787-9EAA7B2843D0}">
      <dgm:prSet/>
      <dgm:spPr/>
      <dgm:t>
        <a:bodyPr/>
        <a:lstStyle/>
        <a:p>
          <a:endParaRPr lang="en-US"/>
        </a:p>
      </dgm:t>
    </dgm:pt>
    <dgm:pt modelId="{7469941E-09E2-44D7-8617-12F1FDABCAB5}" type="sibTrans" cxnId="{C1BDE652-DD11-4567-A787-9EAA7B2843D0}">
      <dgm:prSet/>
      <dgm:spPr/>
      <dgm:t>
        <a:bodyPr/>
        <a:lstStyle/>
        <a:p>
          <a:endParaRPr lang="en-US"/>
        </a:p>
      </dgm:t>
    </dgm:pt>
    <dgm:pt modelId="{6CF4F751-541A-4342-AB5E-B618062463EA}">
      <dgm:prSet custT="1"/>
      <dgm:spPr/>
      <dgm:t>
        <a:bodyPr/>
        <a:lstStyle/>
        <a:p>
          <a:r>
            <a:rPr lang="cs-CZ" sz="4000" dirty="0"/>
            <a:t>kombinace obou</a:t>
          </a:r>
          <a:endParaRPr lang="en-US" sz="4000" dirty="0"/>
        </a:p>
      </dgm:t>
    </dgm:pt>
    <dgm:pt modelId="{A11A3E06-2158-4DAF-9451-E14DFCA330DD}" type="parTrans" cxnId="{B69AC148-F891-4609-ACB6-BA52964D36EF}">
      <dgm:prSet/>
      <dgm:spPr/>
      <dgm:t>
        <a:bodyPr/>
        <a:lstStyle/>
        <a:p>
          <a:endParaRPr lang="en-US"/>
        </a:p>
      </dgm:t>
    </dgm:pt>
    <dgm:pt modelId="{E166C13B-C48B-4793-B0FA-0EA6162F9A02}" type="sibTrans" cxnId="{B69AC148-F891-4609-ACB6-BA52964D36EF}">
      <dgm:prSet/>
      <dgm:spPr/>
      <dgm:t>
        <a:bodyPr/>
        <a:lstStyle/>
        <a:p>
          <a:endParaRPr lang="en-US"/>
        </a:p>
      </dgm:t>
    </dgm:pt>
    <dgm:pt modelId="{F32C2C98-DF3C-4972-AC6F-07FABC0270FA}" type="pres">
      <dgm:prSet presAssocID="{B83398F9-0FBE-46A7-9C5A-97418C5E7233}" presName="vert0" presStyleCnt="0">
        <dgm:presLayoutVars>
          <dgm:dir/>
          <dgm:animOne val="branch"/>
          <dgm:animLvl val="lvl"/>
        </dgm:presLayoutVars>
      </dgm:prSet>
      <dgm:spPr/>
    </dgm:pt>
    <dgm:pt modelId="{68A801AC-6522-4123-B42E-307BD0151A21}" type="pres">
      <dgm:prSet presAssocID="{483F0ADD-E083-4EAA-813E-AAD07332E69A}" presName="thickLine" presStyleLbl="alignNode1" presStyleIdx="0" presStyleCnt="3"/>
      <dgm:spPr/>
    </dgm:pt>
    <dgm:pt modelId="{9E936A11-61E9-41FA-AE88-0F84A5009B23}" type="pres">
      <dgm:prSet presAssocID="{483F0ADD-E083-4EAA-813E-AAD07332E69A}" presName="horz1" presStyleCnt="0"/>
      <dgm:spPr/>
    </dgm:pt>
    <dgm:pt modelId="{5EF48379-BC67-436B-845B-4FE76EC9F11C}" type="pres">
      <dgm:prSet presAssocID="{483F0ADD-E083-4EAA-813E-AAD07332E69A}" presName="tx1" presStyleLbl="revTx" presStyleIdx="0" presStyleCnt="3"/>
      <dgm:spPr/>
    </dgm:pt>
    <dgm:pt modelId="{6078DE09-1DCA-4038-B921-589B9EF86FCA}" type="pres">
      <dgm:prSet presAssocID="{483F0ADD-E083-4EAA-813E-AAD07332E69A}" presName="vert1" presStyleCnt="0"/>
      <dgm:spPr/>
    </dgm:pt>
    <dgm:pt modelId="{4F5CF715-8710-4856-833B-B0F3A9B2BBC5}" type="pres">
      <dgm:prSet presAssocID="{B0A4A8E4-6066-4493-AB24-3B223F3E1167}" presName="thickLine" presStyleLbl="alignNode1" presStyleIdx="1" presStyleCnt="3"/>
      <dgm:spPr/>
    </dgm:pt>
    <dgm:pt modelId="{82F89FC3-D86E-4823-8B0A-0C24F0719D75}" type="pres">
      <dgm:prSet presAssocID="{B0A4A8E4-6066-4493-AB24-3B223F3E1167}" presName="horz1" presStyleCnt="0"/>
      <dgm:spPr/>
    </dgm:pt>
    <dgm:pt modelId="{479760CF-E1F3-4C05-B2ED-A19B4DAE5BA2}" type="pres">
      <dgm:prSet presAssocID="{B0A4A8E4-6066-4493-AB24-3B223F3E1167}" presName="tx1" presStyleLbl="revTx" presStyleIdx="1" presStyleCnt="3"/>
      <dgm:spPr/>
    </dgm:pt>
    <dgm:pt modelId="{2DFDF0E6-DF98-4483-B939-4DD296FD7D6C}" type="pres">
      <dgm:prSet presAssocID="{B0A4A8E4-6066-4493-AB24-3B223F3E1167}" presName="vert1" presStyleCnt="0"/>
      <dgm:spPr/>
    </dgm:pt>
    <dgm:pt modelId="{CCAC4292-3C73-433B-812F-4BA57F5BBE68}" type="pres">
      <dgm:prSet presAssocID="{6CF4F751-541A-4342-AB5E-B618062463EA}" presName="thickLine" presStyleLbl="alignNode1" presStyleIdx="2" presStyleCnt="3"/>
      <dgm:spPr/>
    </dgm:pt>
    <dgm:pt modelId="{7BA7E192-FCB1-49E1-9754-FD2237DCADF8}" type="pres">
      <dgm:prSet presAssocID="{6CF4F751-541A-4342-AB5E-B618062463EA}" presName="horz1" presStyleCnt="0"/>
      <dgm:spPr/>
    </dgm:pt>
    <dgm:pt modelId="{7551D283-B4A7-44A1-A5B3-E356D5A46C1F}" type="pres">
      <dgm:prSet presAssocID="{6CF4F751-541A-4342-AB5E-B618062463EA}" presName="tx1" presStyleLbl="revTx" presStyleIdx="2" presStyleCnt="3"/>
      <dgm:spPr/>
    </dgm:pt>
    <dgm:pt modelId="{EFE090A6-6037-4DE7-8F07-64B4F60D7913}" type="pres">
      <dgm:prSet presAssocID="{6CF4F751-541A-4342-AB5E-B618062463EA}" presName="vert1" presStyleCnt="0"/>
      <dgm:spPr/>
    </dgm:pt>
  </dgm:ptLst>
  <dgm:cxnLst>
    <dgm:cxn modelId="{450F0B23-FAC2-44BB-9D31-267259BDE5E1}" srcId="{B83398F9-0FBE-46A7-9C5A-97418C5E7233}" destId="{483F0ADD-E083-4EAA-813E-AAD07332E69A}" srcOrd="0" destOrd="0" parTransId="{51F63B3B-BC92-41E9-8B93-CCC3FA5875F1}" sibTransId="{317A778C-4824-4B3A-9067-6362C8913B47}"/>
    <dgm:cxn modelId="{99BA092F-C081-4FA8-B458-8584C5E1E62B}" type="presOf" srcId="{B0A4A8E4-6066-4493-AB24-3B223F3E1167}" destId="{479760CF-E1F3-4C05-B2ED-A19B4DAE5BA2}" srcOrd="0" destOrd="0" presId="urn:microsoft.com/office/officeart/2008/layout/LinedList"/>
    <dgm:cxn modelId="{B69AC148-F891-4609-ACB6-BA52964D36EF}" srcId="{B83398F9-0FBE-46A7-9C5A-97418C5E7233}" destId="{6CF4F751-541A-4342-AB5E-B618062463EA}" srcOrd="2" destOrd="0" parTransId="{A11A3E06-2158-4DAF-9451-E14DFCA330DD}" sibTransId="{E166C13B-C48B-4793-B0FA-0EA6162F9A02}"/>
    <dgm:cxn modelId="{749E884F-05B8-4542-8DE6-1590363F968F}" type="presOf" srcId="{B83398F9-0FBE-46A7-9C5A-97418C5E7233}" destId="{F32C2C98-DF3C-4972-AC6F-07FABC0270FA}" srcOrd="0" destOrd="0" presId="urn:microsoft.com/office/officeart/2008/layout/LinedList"/>
    <dgm:cxn modelId="{C1BDE652-DD11-4567-A787-9EAA7B2843D0}" srcId="{B83398F9-0FBE-46A7-9C5A-97418C5E7233}" destId="{B0A4A8E4-6066-4493-AB24-3B223F3E1167}" srcOrd="1" destOrd="0" parTransId="{2CE0AE5C-0A08-4FE2-A421-0A5353350647}" sibTransId="{7469941E-09E2-44D7-8617-12F1FDABCAB5}"/>
    <dgm:cxn modelId="{42C78F59-A1A8-49EB-96DC-70EB114B4D73}" type="presOf" srcId="{483F0ADD-E083-4EAA-813E-AAD07332E69A}" destId="{5EF48379-BC67-436B-845B-4FE76EC9F11C}" srcOrd="0" destOrd="0" presId="urn:microsoft.com/office/officeart/2008/layout/LinedList"/>
    <dgm:cxn modelId="{51F8E085-EB03-479A-A6C8-205EB527B913}" type="presOf" srcId="{6CF4F751-541A-4342-AB5E-B618062463EA}" destId="{7551D283-B4A7-44A1-A5B3-E356D5A46C1F}" srcOrd="0" destOrd="0" presId="urn:microsoft.com/office/officeart/2008/layout/LinedList"/>
    <dgm:cxn modelId="{54D56CF1-C446-47E4-A7A8-673C9494D26F}" type="presParOf" srcId="{F32C2C98-DF3C-4972-AC6F-07FABC0270FA}" destId="{68A801AC-6522-4123-B42E-307BD0151A21}" srcOrd="0" destOrd="0" presId="urn:microsoft.com/office/officeart/2008/layout/LinedList"/>
    <dgm:cxn modelId="{DEFD62A2-7B85-4C80-81A7-A1FF17366EB3}" type="presParOf" srcId="{F32C2C98-DF3C-4972-AC6F-07FABC0270FA}" destId="{9E936A11-61E9-41FA-AE88-0F84A5009B23}" srcOrd="1" destOrd="0" presId="urn:microsoft.com/office/officeart/2008/layout/LinedList"/>
    <dgm:cxn modelId="{592F2F0D-58A7-43B6-89A4-88709A382EDA}" type="presParOf" srcId="{9E936A11-61E9-41FA-AE88-0F84A5009B23}" destId="{5EF48379-BC67-436B-845B-4FE76EC9F11C}" srcOrd="0" destOrd="0" presId="urn:microsoft.com/office/officeart/2008/layout/LinedList"/>
    <dgm:cxn modelId="{DDB1C975-8AA2-480B-A62C-EC2F63EBDD15}" type="presParOf" srcId="{9E936A11-61E9-41FA-AE88-0F84A5009B23}" destId="{6078DE09-1DCA-4038-B921-589B9EF86FCA}" srcOrd="1" destOrd="0" presId="urn:microsoft.com/office/officeart/2008/layout/LinedList"/>
    <dgm:cxn modelId="{CC8B9F4E-6F71-41C1-9642-F5992CE2DCB8}" type="presParOf" srcId="{F32C2C98-DF3C-4972-AC6F-07FABC0270FA}" destId="{4F5CF715-8710-4856-833B-B0F3A9B2BBC5}" srcOrd="2" destOrd="0" presId="urn:microsoft.com/office/officeart/2008/layout/LinedList"/>
    <dgm:cxn modelId="{9BD35AA9-AC55-4473-B68A-E3A312FADC9C}" type="presParOf" srcId="{F32C2C98-DF3C-4972-AC6F-07FABC0270FA}" destId="{82F89FC3-D86E-4823-8B0A-0C24F0719D75}" srcOrd="3" destOrd="0" presId="urn:microsoft.com/office/officeart/2008/layout/LinedList"/>
    <dgm:cxn modelId="{F403D74A-C348-477B-ABC0-FFB94D6B7F5B}" type="presParOf" srcId="{82F89FC3-D86E-4823-8B0A-0C24F0719D75}" destId="{479760CF-E1F3-4C05-B2ED-A19B4DAE5BA2}" srcOrd="0" destOrd="0" presId="urn:microsoft.com/office/officeart/2008/layout/LinedList"/>
    <dgm:cxn modelId="{A295A541-CDDF-44BA-A49A-53B49472677A}" type="presParOf" srcId="{82F89FC3-D86E-4823-8B0A-0C24F0719D75}" destId="{2DFDF0E6-DF98-4483-B939-4DD296FD7D6C}" srcOrd="1" destOrd="0" presId="urn:microsoft.com/office/officeart/2008/layout/LinedList"/>
    <dgm:cxn modelId="{58BC4440-CE88-4B69-966E-EA9B3BE36C94}" type="presParOf" srcId="{F32C2C98-DF3C-4972-AC6F-07FABC0270FA}" destId="{CCAC4292-3C73-433B-812F-4BA57F5BBE68}" srcOrd="4" destOrd="0" presId="urn:microsoft.com/office/officeart/2008/layout/LinedList"/>
    <dgm:cxn modelId="{1827FD73-5B7B-4F0B-AE4B-C35F2CA676CF}" type="presParOf" srcId="{F32C2C98-DF3C-4972-AC6F-07FABC0270FA}" destId="{7BA7E192-FCB1-49E1-9754-FD2237DCADF8}" srcOrd="5" destOrd="0" presId="urn:microsoft.com/office/officeart/2008/layout/LinedList"/>
    <dgm:cxn modelId="{427D904B-B11B-429F-B09D-E3783F6ACB82}" type="presParOf" srcId="{7BA7E192-FCB1-49E1-9754-FD2237DCADF8}" destId="{7551D283-B4A7-44A1-A5B3-E356D5A46C1F}" srcOrd="0" destOrd="0" presId="urn:microsoft.com/office/officeart/2008/layout/LinedList"/>
    <dgm:cxn modelId="{0509BF11-D125-48F8-85DD-4C38BBC2081C}" type="presParOf" srcId="{7BA7E192-FCB1-49E1-9754-FD2237DCADF8}" destId="{EFE090A6-6037-4DE7-8F07-64B4F60D791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97D262-5557-4042-97FF-BE068E4359B2}">
      <dsp:nvSpPr>
        <dsp:cNvPr id="0" name=""/>
        <dsp:cNvSpPr/>
      </dsp:nvSpPr>
      <dsp:spPr>
        <a:xfrm>
          <a:off x="0" y="626"/>
          <a:ext cx="454104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69A408-69CF-4818-B65A-7E6FA7916FC0}">
      <dsp:nvSpPr>
        <dsp:cNvPr id="0" name=""/>
        <dsp:cNvSpPr/>
      </dsp:nvSpPr>
      <dsp:spPr>
        <a:xfrm>
          <a:off x="0" y="626"/>
          <a:ext cx="4541044" cy="10262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/>
            <a:t>informační</a:t>
          </a:r>
          <a:endParaRPr lang="en-US" sz="3200" kern="1200"/>
        </a:p>
      </dsp:txBody>
      <dsp:txXfrm>
        <a:off x="0" y="626"/>
        <a:ext cx="4541044" cy="1026226"/>
      </dsp:txXfrm>
    </dsp:sp>
    <dsp:sp modelId="{C463F5D0-D591-45EA-AA6D-2BED84B36C26}">
      <dsp:nvSpPr>
        <dsp:cNvPr id="0" name=""/>
        <dsp:cNvSpPr/>
      </dsp:nvSpPr>
      <dsp:spPr>
        <a:xfrm>
          <a:off x="0" y="1026853"/>
          <a:ext cx="4541044" cy="0"/>
        </a:xfrm>
        <a:prstGeom prst="line">
          <a:avLst/>
        </a:prstGeom>
        <a:solidFill>
          <a:schemeClr val="accent2">
            <a:hueOff val="-330843"/>
            <a:satOff val="373"/>
            <a:lumOff val="882"/>
            <a:alphaOff val="0"/>
          </a:schemeClr>
        </a:solidFill>
        <a:ln w="19050" cap="flat" cmpd="sng" algn="ctr">
          <a:solidFill>
            <a:schemeClr val="accent2">
              <a:hueOff val="-330843"/>
              <a:satOff val="373"/>
              <a:lumOff val="88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A82D25-8ADA-4EC2-915D-2A15FE2A3737}">
      <dsp:nvSpPr>
        <dsp:cNvPr id="0" name=""/>
        <dsp:cNvSpPr/>
      </dsp:nvSpPr>
      <dsp:spPr>
        <a:xfrm>
          <a:off x="0" y="1026853"/>
          <a:ext cx="4541044" cy="10262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/>
            <a:t>motivační</a:t>
          </a:r>
          <a:endParaRPr lang="en-US" sz="3200" kern="1200"/>
        </a:p>
      </dsp:txBody>
      <dsp:txXfrm>
        <a:off x="0" y="1026853"/>
        <a:ext cx="4541044" cy="1026226"/>
      </dsp:txXfrm>
    </dsp:sp>
    <dsp:sp modelId="{D428D88D-295E-406D-8330-FF1A8E3146DD}">
      <dsp:nvSpPr>
        <dsp:cNvPr id="0" name=""/>
        <dsp:cNvSpPr/>
      </dsp:nvSpPr>
      <dsp:spPr>
        <a:xfrm>
          <a:off x="0" y="2053080"/>
          <a:ext cx="4541044" cy="0"/>
        </a:xfrm>
        <a:prstGeom prst="line">
          <a:avLst/>
        </a:prstGeom>
        <a:solidFill>
          <a:schemeClr val="accent2">
            <a:hueOff val="-661686"/>
            <a:satOff val="746"/>
            <a:lumOff val="1765"/>
            <a:alphaOff val="0"/>
          </a:schemeClr>
        </a:solidFill>
        <a:ln w="19050" cap="flat" cmpd="sng" algn="ctr">
          <a:solidFill>
            <a:schemeClr val="accent2">
              <a:hueOff val="-661686"/>
              <a:satOff val="746"/>
              <a:lumOff val="176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4ACB8A-ACF1-4230-A83D-E9909126A3B7}">
      <dsp:nvSpPr>
        <dsp:cNvPr id="0" name=""/>
        <dsp:cNvSpPr/>
      </dsp:nvSpPr>
      <dsp:spPr>
        <a:xfrm>
          <a:off x="0" y="2053080"/>
          <a:ext cx="4541044" cy="10262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/>
            <a:t>komunikační</a:t>
          </a:r>
          <a:endParaRPr lang="en-US" sz="3200" kern="1200"/>
        </a:p>
      </dsp:txBody>
      <dsp:txXfrm>
        <a:off x="0" y="2053080"/>
        <a:ext cx="4541044" cy="1026226"/>
      </dsp:txXfrm>
    </dsp:sp>
    <dsp:sp modelId="{1B024FBD-84E8-4069-A444-D8C0BBD1844A}">
      <dsp:nvSpPr>
        <dsp:cNvPr id="0" name=""/>
        <dsp:cNvSpPr/>
      </dsp:nvSpPr>
      <dsp:spPr>
        <a:xfrm>
          <a:off x="0" y="3079306"/>
          <a:ext cx="4541044" cy="0"/>
        </a:xfrm>
        <a:prstGeom prst="line">
          <a:avLst/>
        </a:prstGeom>
        <a:solidFill>
          <a:schemeClr val="accent2">
            <a:hueOff val="-992530"/>
            <a:satOff val="1119"/>
            <a:lumOff val="2647"/>
            <a:alphaOff val="0"/>
          </a:schemeClr>
        </a:solidFill>
        <a:ln w="19050" cap="flat" cmpd="sng" algn="ctr">
          <a:solidFill>
            <a:schemeClr val="accent2">
              <a:hueOff val="-992530"/>
              <a:satOff val="1119"/>
              <a:lumOff val="26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495009-156A-49CA-9350-2A53C8F6BDE5}">
      <dsp:nvSpPr>
        <dsp:cNvPr id="0" name=""/>
        <dsp:cNvSpPr/>
      </dsp:nvSpPr>
      <dsp:spPr>
        <a:xfrm>
          <a:off x="0" y="3079306"/>
          <a:ext cx="4541044" cy="10262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/>
            <a:t>autoregulační (rozvojová)</a:t>
          </a:r>
          <a:endParaRPr lang="en-US" sz="3200" kern="1200"/>
        </a:p>
      </dsp:txBody>
      <dsp:txXfrm>
        <a:off x="0" y="3079306"/>
        <a:ext cx="4541044" cy="1026226"/>
      </dsp:txXfrm>
    </dsp:sp>
    <dsp:sp modelId="{3DACD697-BFBC-4C0B-9638-3FFDD992B67F}">
      <dsp:nvSpPr>
        <dsp:cNvPr id="0" name=""/>
        <dsp:cNvSpPr/>
      </dsp:nvSpPr>
      <dsp:spPr>
        <a:xfrm>
          <a:off x="0" y="4105533"/>
          <a:ext cx="4541044" cy="0"/>
        </a:xfrm>
        <a:prstGeom prst="line">
          <a:avLst/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9050" cap="flat" cmpd="sng" algn="ctr">
          <a:solidFill>
            <a:schemeClr val="accent2">
              <a:hueOff val="-1323373"/>
              <a:satOff val="1492"/>
              <a:lumOff val="35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7ABBB8-2814-4BD4-B66A-7DF5F211A31B}">
      <dsp:nvSpPr>
        <dsp:cNvPr id="0" name=""/>
        <dsp:cNvSpPr/>
      </dsp:nvSpPr>
      <dsp:spPr>
        <a:xfrm>
          <a:off x="0" y="4105533"/>
          <a:ext cx="4541044" cy="10262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/>
            <a:t>diagnostická</a:t>
          </a:r>
          <a:endParaRPr lang="en-US" sz="3200" kern="1200"/>
        </a:p>
      </dsp:txBody>
      <dsp:txXfrm>
        <a:off x="0" y="4105533"/>
        <a:ext cx="4541044" cy="10262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A801AC-6522-4123-B42E-307BD0151A21}">
      <dsp:nvSpPr>
        <dsp:cNvPr id="0" name=""/>
        <dsp:cNvSpPr/>
      </dsp:nvSpPr>
      <dsp:spPr>
        <a:xfrm>
          <a:off x="0" y="2506"/>
          <a:ext cx="454104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F48379-BC67-436B-845B-4FE76EC9F11C}">
      <dsp:nvSpPr>
        <dsp:cNvPr id="0" name=""/>
        <dsp:cNvSpPr/>
      </dsp:nvSpPr>
      <dsp:spPr>
        <a:xfrm>
          <a:off x="0" y="2506"/>
          <a:ext cx="4541044" cy="1709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kern="1200" dirty="0"/>
            <a:t>papírová</a:t>
          </a:r>
          <a:endParaRPr lang="en-US" sz="4000" kern="1200" dirty="0"/>
        </a:p>
      </dsp:txBody>
      <dsp:txXfrm>
        <a:off x="0" y="2506"/>
        <a:ext cx="4541044" cy="1709124"/>
      </dsp:txXfrm>
    </dsp:sp>
    <dsp:sp modelId="{4F5CF715-8710-4856-833B-B0F3A9B2BBC5}">
      <dsp:nvSpPr>
        <dsp:cNvPr id="0" name=""/>
        <dsp:cNvSpPr/>
      </dsp:nvSpPr>
      <dsp:spPr>
        <a:xfrm>
          <a:off x="0" y="1711631"/>
          <a:ext cx="4541044" cy="0"/>
        </a:xfrm>
        <a:prstGeom prst="line">
          <a:avLst/>
        </a:prstGeom>
        <a:solidFill>
          <a:schemeClr val="accent2">
            <a:hueOff val="-661686"/>
            <a:satOff val="746"/>
            <a:lumOff val="1765"/>
            <a:alphaOff val="0"/>
          </a:schemeClr>
        </a:solidFill>
        <a:ln w="19050" cap="flat" cmpd="sng" algn="ctr">
          <a:solidFill>
            <a:schemeClr val="accent2">
              <a:hueOff val="-661686"/>
              <a:satOff val="746"/>
              <a:lumOff val="176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9760CF-E1F3-4C05-B2ED-A19B4DAE5BA2}">
      <dsp:nvSpPr>
        <dsp:cNvPr id="0" name=""/>
        <dsp:cNvSpPr/>
      </dsp:nvSpPr>
      <dsp:spPr>
        <a:xfrm>
          <a:off x="0" y="1711631"/>
          <a:ext cx="4541044" cy="1709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kern="1200" dirty="0"/>
            <a:t>elektronická</a:t>
          </a:r>
          <a:endParaRPr lang="en-US" sz="4000" kern="1200" dirty="0"/>
        </a:p>
      </dsp:txBody>
      <dsp:txXfrm>
        <a:off x="0" y="1711631"/>
        <a:ext cx="4541044" cy="1709124"/>
      </dsp:txXfrm>
    </dsp:sp>
    <dsp:sp modelId="{CCAC4292-3C73-433B-812F-4BA57F5BBE68}">
      <dsp:nvSpPr>
        <dsp:cNvPr id="0" name=""/>
        <dsp:cNvSpPr/>
      </dsp:nvSpPr>
      <dsp:spPr>
        <a:xfrm>
          <a:off x="0" y="3420755"/>
          <a:ext cx="4541044" cy="0"/>
        </a:xfrm>
        <a:prstGeom prst="line">
          <a:avLst/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9050" cap="flat" cmpd="sng" algn="ctr">
          <a:solidFill>
            <a:schemeClr val="accent2">
              <a:hueOff val="-1323373"/>
              <a:satOff val="1492"/>
              <a:lumOff val="35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51D283-B4A7-44A1-A5B3-E356D5A46C1F}">
      <dsp:nvSpPr>
        <dsp:cNvPr id="0" name=""/>
        <dsp:cNvSpPr/>
      </dsp:nvSpPr>
      <dsp:spPr>
        <a:xfrm>
          <a:off x="0" y="3420755"/>
          <a:ext cx="4541044" cy="1709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kern="1200" dirty="0"/>
            <a:t>kombinace obou</a:t>
          </a:r>
          <a:endParaRPr lang="en-US" sz="4000" kern="1200" dirty="0"/>
        </a:p>
      </dsp:txBody>
      <dsp:txXfrm>
        <a:off x="0" y="3420755"/>
        <a:ext cx="4541044" cy="17091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42818" cy="345604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5676751" y="1"/>
            <a:ext cx="4342818" cy="345604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r">
              <a:defRPr sz="1300"/>
            </a:lvl1pPr>
          </a:lstStyle>
          <a:p>
            <a:fld id="{8E066794-0585-42AD-A816-228980F92747}" type="datetimeFigureOut">
              <a:rPr lang="cs-CZ" smtClean="0"/>
              <a:t>4.10.2017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6542560"/>
            <a:ext cx="4342818" cy="345603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5676751" y="6542560"/>
            <a:ext cx="4342818" cy="345603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r">
              <a:defRPr sz="1300"/>
            </a:lvl1pPr>
          </a:lstStyle>
          <a:p>
            <a:fld id="{55B7C565-F17F-4D89-AFE5-F649AFDCF6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74287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42818" cy="345604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676751" y="1"/>
            <a:ext cx="4342818" cy="345604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r">
              <a:defRPr sz="1300"/>
            </a:lvl1pPr>
          </a:lstStyle>
          <a:p>
            <a:fld id="{9E6DE677-7C10-4C55-B00A-06E0C0710354}" type="datetimeFigureOut">
              <a:rPr lang="cs-CZ" smtClean="0"/>
              <a:t>4.10.2017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460750" y="860425"/>
            <a:ext cx="3100388" cy="2325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25" tIns="48312" rIns="96625" bIns="48312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1002189" y="3314928"/>
            <a:ext cx="8017510" cy="2712215"/>
          </a:xfrm>
          <a:prstGeom prst="rect">
            <a:avLst/>
          </a:prstGeom>
        </p:spPr>
        <p:txBody>
          <a:bodyPr vert="horz" lIns="96625" tIns="48312" rIns="96625" bIns="48312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6542560"/>
            <a:ext cx="4342818" cy="345603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676751" y="6542560"/>
            <a:ext cx="4342818" cy="345603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r">
              <a:defRPr sz="1300"/>
            </a:lvl1pPr>
          </a:lstStyle>
          <a:p>
            <a:fld id="{7A070541-FBF9-49BC-BB1F-32D6C35A1E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6882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070541-FBF9-49BC-BB1F-32D6C35A1E3A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4430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8A2481B-5154-415F-B752-558547769AA3}" type="datetimeFigureOut">
              <a:rPr lang="cs-CZ" smtClean="0"/>
              <a:t>4.10.2017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0264769-77EF-4CD0-90DE-F7D7F2D423C4}" type="slidenum">
              <a:rPr lang="cs-CZ" smtClean="0"/>
              <a:t>‹#›</a:t>
            </a:fld>
            <a:endParaRPr lang="cs-CZ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2643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t>4.10.2017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1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t>4.10.2017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2961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t>4.10.2017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9916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t>4.10.2017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t>‹#›</a:t>
            </a:fld>
            <a:endParaRPr lang="cs-CZ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8413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t>4.10.2017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3200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t>4.10.2017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0710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t>4.10.2017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6408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t>4.10.2017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8844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t>4.10.2017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5864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t>4.10.2017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3686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18A2481B-5154-415F-B752-558547769AA3}" type="datetimeFigureOut">
              <a:rPr lang="cs-CZ" smtClean="0"/>
              <a:t>4.10.2017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20264769-77EF-4CD0-90DE-F7D7F2D423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5316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6" r:id="rId1"/>
    <p:sldLayoutId id="2147484167" r:id="rId2"/>
    <p:sldLayoutId id="2147484168" r:id="rId3"/>
    <p:sldLayoutId id="2147484169" r:id="rId4"/>
    <p:sldLayoutId id="2147484170" r:id="rId5"/>
    <p:sldLayoutId id="2147484171" r:id="rId6"/>
    <p:sldLayoutId id="2147484172" r:id="rId7"/>
    <p:sldLayoutId id="2147484173" r:id="rId8"/>
    <p:sldLayoutId id="2147484174" r:id="rId9"/>
    <p:sldLayoutId id="2147484175" r:id="rId10"/>
    <p:sldLayoutId id="214748417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microsoft.com/office/2007/relationships/hdphoto" Target="../media/hdphoto5.wdp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interiér&#10;&#10;Popis vygenerován s vysokou mírou spolehlivosti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94" b="30318"/>
          <a:stretch/>
        </p:blipFill>
        <p:spPr>
          <a:xfrm>
            <a:off x="20" y="-1"/>
            <a:ext cx="9143980" cy="685800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/>
              <a:t>Diagnostické portfolio dítěte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cs-CZ" dirty="0"/>
          </a:p>
          <a:p>
            <a:endParaRPr lang="cs-CZ" dirty="0"/>
          </a:p>
          <a:p>
            <a:r>
              <a:rPr lang="cs-CZ" dirty="0"/>
              <a:t>Bc. Klimešová Marta, </a:t>
            </a:r>
            <a:r>
              <a:rPr lang="cs-CZ" dirty="0" err="1"/>
              <a:t>DiS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2894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</p:spPr>
        <p:txBody>
          <a:bodyPr>
            <a:noAutofit/>
          </a:bodyPr>
          <a:lstStyle/>
          <a:p>
            <a:pPr algn="ctr"/>
            <a:r>
              <a:rPr lang="cs-CZ" sz="2800" b="1"/>
              <a:t>Kam portfolia umístit, aby byla dostupná dětem a nejlépe viditelná i pro rodiče? </a:t>
            </a:r>
            <a:endParaRPr lang="cs-CZ" sz="2800" b="1" dirty="0"/>
          </a:p>
        </p:txBody>
      </p:sp>
      <p:pic>
        <p:nvPicPr>
          <p:cNvPr id="11" name="Obrázek 10" descr="Obsah obrázku věc&#10;&#10;Popis vygenerován s vysokou mírou spolehlivosti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6" t="5201" r="27163" b="3801"/>
          <a:stretch/>
        </p:blipFill>
        <p:spPr>
          <a:xfrm>
            <a:off x="857250" y="2780928"/>
            <a:ext cx="3749619" cy="3024336"/>
          </a:xfrm>
          <a:prstGeom prst="rect">
            <a:avLst/>
          </a:prstGeom>
        </p:spPr>
      </p:pic>
      <p:pic>
        <p:nvPicPr>
          <p:cNvPr id="5" name="Zástupný symbol pro obsah 4" descr="Obsah obrázku interiér, patro, osoba, dítě&#10;&#10;Popis vygenerován s velmi vysokou mírou spolehlivosti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7" t="24906" r="25753"/>
          <a:stretch/>
        </p:blipFill>
        <p:spPr>
          <a:xfrm>
            <a:off x="4884578" y="2780927"/>
            <a:ext cx="3456384" cy="3032753"/>
          </a:xfrm>
        </p:spPr>
      </p:pic>
    </p:spTree>
    <p:extLst>
      <p:ext uri="{BB962C8B-B14F-4D97-AF65-F5344CB8AC3E}">
        <p14:creationId xmlns:p14="http://schemas.microsoft.com/office/powerpoint/2010/main" val="13488069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b="1" dirty="0"/>
              <a:t>Jak členit materiály v portfoliu, aby bylo dostatečně přehledné?</a:t>
            </a:r>
            <a:endParaRPr lang="cs-CZ" sz="36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600" dirty="0"/>
              <a:t> podle vzdělávacích oblastí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600" dirty="0"/>
              <a:t> podle klíčových kompetencí</a:t>
            </a: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600" dirty="0"/>
              <a:t> podle zásadních oblastí pro konzultaci s rodiči (diagnostické záznamy, osobnost, výtvarný projev, grafomotorika, zrakové a sluchové vnímání, předmatematické představy, kognitivní znalosti</a:t>
            </a: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600" dirty="0"/>
              <a:t> podle </a:t>
            </a:r>
            <a:r>
              <a:rPr lang="cs-CZ" sz="2600" dirty="0" err="1"/>
              <a:t>Gardnerovy</a:t>
            </a:r>
            <a:r>
              <a:rPr lang="cs-CZ" sz="2600" dirty="0"/>
              <a:t> teorie mnohačetné inteligence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790938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7250" y="439868"/>
            <a:ext cx="7406640" cy="1356360"/>
          </a:xfrm>
        </p:spPr>
        <p:txBody>
          <a:bodyPr>
            <a:normAutofit/>
          </a:bodyPr>
          <a:lstStyle/>
          <a:p>
            <a:r>
              <a:rPr lang="cs-CZ" sz="2800" dirty="0"/>
              <a:t>1. Intrapersonální inteligence</a:t>
            </a:r>
          </a:p>
        </p:txBody>
      </p:sp>
      <p:pic>
        <p:nvPicPr>
          <p:cNvPr id="4" name="Zástupný symbol pro obsah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10" t="19698" r="9333" b="10765"/>
          <a:stretch/>
        </p:blipFill>
        <p:spPr>
          <a:xfrm>
            <a:off x="6655302" y="355741"/>
            <a:ext cx="2107701" cy="2417732"/>
          </a:xfrm>
        </p:spPr>
      </p:pic>
      <p:pic>
        <p:nvPicPr>
          <p:cNvPr id="6" name="Obrázek 5" descr="Obsah obrázku věc, papírnictví&#10;&#10;Popis vygenerován s vysokou mírou spolehlivosti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68" t="15780" r="12989" b="12241"/>
          <a:stretch/>
        </p:blipFill>
        <p:spPr>
          <a:xfrm>
            <a:off x="246749" y="1880355"/>
            <a:ext cx="2079969" cy="2422556"/>
          </a:xfrm>
          <a:prstGeom prst="rect">
            <a:avLst/>
          </a:prstGeom>
        </p:spPr>
      </p:pic>
      <p:pic>
        <p:nvPicPr>
          <p:cNvPr id="8" name="Obrázek 7" descr="Obsah obrázku věc, papírnictví&#10;&#10;Popis vygenerován s vysokou mírou spolehlivosti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63" t="10552" r="9624" b="11060"/>
          <a:stretch/>
        </p:blipFill>
        <p:spPr>
          <a:xfrm>
            <a:off x="6762343" y="4077072"/>
            <a:ext cx="2044197" cy="2413319"/>
          </a:xfrm>
          <a:prstGeom prst="rect">
            <a:avLst/>
          </a:prstGeom>
        </p:spPr>
      </p:pic>
      <p:pic>
        <p:nvPicPr>
          <p:cNvPr id="10" name="Obrázek 9" descr="Obsah obrázku papírnictví, věc&#10;&#10;Popis vygenerován s vysokou mírou spolehlivosti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0" t="14600" r="16138" b="10302"/>
          <a:stretch/>
        </p:blipFill>
        <p:spPr>
          <a:xfrm>
            <a:off x="4593961" y="3356992"/>
            <a:ext cx="2085583" cy="2413319"/>
          </a:xfrm>
          <a:prstGeom prst="rect">
            <a:avLst/>
          </a:prstGeom>
        </p:spPr>
      </p:pic>
      <p:pic>
        <p:nvPicPr>
          <p:cNvPr id="12" name="Obrázek 11" descr="Obsah obrázku papírnictví, věc&#10;&#10;Popis vygenerován s vysokou mírou spolehlivosti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47" t="18140" r="15350" b="7520"/>
          <a:stretch/>
        </p:blipFill>
        <p:spPr>
          <a:xfrm>
            <a:off x="2409517" y="2564904"/>
            <a:ext cx="2106416" cy="241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1574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0AEA04-5452-4AF4-BBC6-135C05D0F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18535EF2-3236-4819-9BE0-43516A02F1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609600"/>
            <a:ext cx="3557332" cy="5198079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5E8FBF2-8FBE-4FED-8575-B4187D42D8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75" y="609600"/>
            <a:ext cx="3775630" cy="520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7838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2. Jazykově-verbální inteligence</a:t>
            </a:r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71" t="16132" r="14092" b="7199"/>
          <a:stretch/>
        </p:blipFill>
        <p:spPr>
          <a:xfrm>
            <a:off x="424186" y="1965960"/>
            <a:ext cx="2592288" cy="3096344"/>
          </a:xfrm>
        </p:spPr>
      </p:pic>
      <p:pic>
        <p:nvPicPr>
          <p:cNvPr id="7" name="Zástupný symbol pro obsah 4" descr="Obsah obrázku věc, papírnictví&#10;&#10;Popis vygenerován s vysokou mírou spolehlivosti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71" t="16132" r="12903" b="12548"/>
          <a:stretch/>
        </p:blipFill>
        <p:spPr>
          <a:xfrm>
            <a:off x="6516216" y="609600"/>
            <a:ext cx="2077876" cy="2246352"/>
          </a:xfrm>
          <a:prstGeom prst="rect">
            <a:avLst/>
          </a:prstGeom>
        </p:spPr>
      </p:pic>
      <p:pic>
        <p:nvPicPr>
          <p:cNvPr id="11" name="Obrázek 10" descr="Obsah obrázku zeď, text, fotka&#10;&#10;Popis vygenerován s vysokou mírou spolehlivosti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19321" r="9625"/>
          <a:stretch/>
        </p:blipFill>
        <p:spPr>
          <a:xfrm>
            <a:off x="3346676" y="3140968"/>
            <a:ext cx="5256584" cy="328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111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3. Logicko-matematická inteligence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90" t="14350" r="15283" b="7199"/>
          <a:stretch/>
        </p:blipFill>
        <p:spPr>
          <a:xfrm>
            <a:off x="539552" y="2024453"/>
            <a:ext cx="2462047" cy="2927839"/>
          </a:xfrm>
        </p:spPr>
      </p:pic>
      <p:pic>
        <p:nvPicPr>
          <p:cNvPr id="7" name="Obrázek 6" descr="Obsah obrázku interiér, věc, papírnictví, zeď&#10;&#10;Popis vygenerován s vysokou mírou spolehlivosti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88" t="12241" r="10625" b="8700"/>
          <a:stretch/>
        </p:blipFill>
        <p:spPr>
          <a:xfrm>
            <a:off x="6706152" y="597808"/>
            <a:ext cx="2042842" cy="2401236"/>
          </a:xfrm>
          <a:prstGeom prst="rect">
            <a:avLst/>
          </a:prstGeom>
        </p:spPr>
      </p:pic>
      <p:pic>
        <p:nvPicPr>
          <p:cNvPr id="9" name="Obrázek 8" descr="Obsah obrázku věc, papírnictví&#10;&#10;Popis vygenerován s velmi vysokou mírou spolehlivosti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9321" r="9625" b="7521"/>
          <a:stretch/>
        </p:blipFill>
        <p:spPr>
          <a:xfrm>
            <a:off x="6300193" y="3488373"/>
            <a:ext cx="2421160" cy="2927839"/>
          </a:xfrm>
          <a:prstGeom prst="rect">
            <a:avLst/>
          </a:prstGeom>
        </p:spPr>
      </p:pic>
      <p:pic>
        <p:nvPicPr>
          <p:cNvPr id="12" name="Obrázek 11" descr="Obsah obrázku věc&#10;&#10;Popis vygenerován s vysokou mírou spolehlivosti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87" t="22486" r="17713" b="5160"/>
          <a:stretch/>
        </p:blipFill>
        <p:spPr>
          <a:xfrm>
            <a:off x="3475378" y="2901034"/>
            <a:ext cx="2291934" cy="292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590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4. Vizuálně-prostorová inteligence</a:t>
            </a:r>
          </a:p>
        </p:txBody>
      </p:sp>
      <p:pic>
        <p:nvPicPr>
          <p:cNvPr id="5" name="Zástupný symbol pro obsah 4" descr="Obsah obrázku věc, zeď, interiér&#10;&#10;Popis vygenerován s vysokou mírou spolehlivosti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61" t="19698" r="16471" b="7199"/>
          <a:stretch/>
        </p:blipFill>
        <p:spPr>
          <a:xfrm>
            <a:off x="6651011" y="528320"/>
            <a:ext cx="2160240" cy="2683935"/>
          </a:xfrm>
        </p:spPr>
      </p:pic>
      <p:pic>
        <p:nvPicPr>
          <p:cNvPr id="7" name="Obrázek 6" descr="Obsah obrázku věc, interiér&#10;&#10;Popis vygenerován s vysokou mírou spolehlivosti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9321" r="9625" b="9881"/>
          <a:stretch/>
        </p:blipFill>
        <p:spPr>
          <a:xfrm>
            <a:off x="6328895" y="3573016"/>
            <a:ext cx="2482356" cy="2905008"/>
          </a:xfrm>
          <a:prstGeom prst="rect">
            <a:avLst/>
          </a:prstGeom>
        </p:spPr>
      </p:pic>
      <p:pic>
        <p:nvPicPr>
          <p:cNvPr id="9" name="Obrázek 8" descr="Obsah obrázku text, papírnictví&#10;&#10;Popis vygenerován s vysokou mírou spolehlivosti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5" t="16960" r="11413" b="9881"/>
          <a:stretch/>
        </p:blipFill>
        <p:spPr>
          <a:xfrm>
            <a:off x="3445929" y="2492896"/>
            <a:ext cx="2388166" cy="2903261"/>
          </a:xfrm>
          <a:prstGeom prst="rect">
            <a:avLst/>
          </a:prstGeom>
        </p:spPr>
      </p:pic>
      <p:pic>
        <p:nvPicPr>
          <p:cNvPr id="11" name="Obrázek 10" descr="Obsah obrázku věc&#10;&#10;Popis vygenerován s vysokou mírou spolehlivosti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8" t="22861" r="13775" b="5160"/>
          <a:stretch/>
        </p:blipFill>
        <p:spPr>
          <a:xfrm>
            <a:off x="522499" y="1965960"/>
            <a:ext cx="2476800" cy="292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6917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5. Zvukově-hudební inteligence</a:t>
            </a:r>
          </a:p>
        </p:txBody>
      </p:sp>
      <p:pic>
        <p:nvPicPr>
          <p:cNvPr id="5" name="Zástupný symbol pro obsah 4" descr="Obsah obrázku pouzdro, věc, papírnictví&#10;&#10;Popis vygenerován s vysokou mírou spolehlivosti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0" t="16132" r="11712" b="11981"/>
          <a:stretch/>
        </p:blipFill>
        <p:spPr>
          <a:xfrm>
            <a:off x="6243757" y="453792"/>
            <a:ext cx="2360691" cy="2643826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5" t="19321" r="8263" b="8700"/>
          <a:stretch/>
        </p:blipFill>
        <p:spPr>
          <a:xfrm>
            <a:off x="419072" y="1965959"/>
            <a:ext cx="2447864" cy="2927839"/>
          </a:xfrm>
          <a:prstGeom prst="rect">
            <a:avLst/>
          </a:prstGeom>
        </p:spPr>
      </p:pic>
      <p:pic>
        <p:nvPicPr>
          <p:cNvPr id="9" name="Obrázek 8" descr="Obsah obrázku zeď, interiér&#10;&#10;Popis vygenerován s velmi vysokou mírou spolehlivosti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7" t="16960" r="9625" b="9881"/>
          <a:stretch/>
        </p:blipFill>
        <p:spPr>
          <a:xfrm>
            <a:off x="3347864" y="2708920"/>
            <a:ext cx="2373936" cy="2927839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5" t="13421" r="10626" b="9880"/>
          <a:stretch/>
        </p:blipFill>
        <p:spPr>
          <a:xfrm>
            <a:off x="6243757" y="3512800"/>
            <a:ext cx="2360691" cy="295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7125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6. Tělesně-pohybová inteligence</a:t>
            </a:r>
          </a:p>
        </p:txBody>
      </p:sp>
      <p:pic>
        <p:nvPicPr>
          <p:cNvPr id="5" name="Zástupný symbol pro obsah 4" descr="Obsah obrázku věc&#10;&#10;Popis vygenerován s vysokou mírou spolehlivosti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0" t="14350" r="11712" b="12548"/>
          <a:stretch/>
        </p:blipFill>
        <p:spPr>
          <a:xfrm>
            <a:off x="6485326" y="609600"/>
            <a:ext cx="1979755" cy="2387352"/>
          </a:xfrm>
        </p:spPr>
      </p:pic>
      <p:pic>
        <p:nvPicPr>
          <p:cNvPr id="7" name="Obrázek 6" descr="Obsah obrázku zeď, interiér&#10;&#10;Popis vygenerován s vysokou mírou spolehlivosti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83" t="10284" r="11283" b="8259"/>
          <a:stretch/>
        </p:blipFill>
        <p:spPr>
          <a:xfrm>
            <a:off x="857250" y="2085764"/>
            <a:ext cx="3456384" cy="3816424"/>
          </a:xfrm>
          <a:prstGeom prst="rect">
            <a:avLst/>
          </a:prstGeom>
        </p:spPr>
      </p:pic>
      <p:pic>
        <p:nvPicPr>
          <p:cNvPr id="9" name="Obrázek 8" descr="Obsah obrázku papírnictví&#10;&#10;Popis vygenerován s vysokou mírou spolehlivosti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50" t="18140" r="17713" b="44190"/>
          <a:stretch/>
        </p:blipFill>
        <p:spPr>
          <a:xfrm>
            <a:off x="5234985" y="3603416"/>
            <a:ext cx="3240360" cy="229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9191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7. Interpersonální inteligence</a:t>
            </a:r>
          </a:p>
        </p:txBody>
      </p:sp>
      <p:pic>
        <p:nvPicPr>
          <p:cNvPr id="5" name="Zástupný symbol pro obsah 4" descr="Obsah obrázku pořadač, papírnictví, věc, pouzdro&#10;&#10;Popis vygenerován s vysokou mírou spolehlivosti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0" t="21481" r="12903" b="3633"/>
          <a:stretch/>
        </p:blipFill>
        <p:spPr>
          <a:xfrm>
            <a:off x="6444208" y="453792"/>
            <a:ext cx="2232248" cy="2678698"/>
          </a:xfrm>
        </p:spPr>
      </p:pic>
      <p:pic>
        <p:nvPicPr>
          <p:cNvPr id="7" name="Obrázek 6" descr="Obsah obrázku zeď, interiér&#10;&#10;Popis vygenerován s velmi vysokou mírou spolehlivosti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7" t="12240" r="9625" b="12240"/>
          <a:stretch/>
        </p:blipFill>
        <p:spPr>
          <a:xfrm>
            <a:off x="454065" y="2140416"/>
            <a:ext cx="2509400" cy="2959278"/>
          </a:xfrm>
          <a:prstGeom prst="rect">
            <a:avLst/>
          </a:prstGeom>
        </p:spPr>
      </p:pic>
      <p:pic>
        <p:nvPicPr>
          <p:cNvPr id="9" name="Obrázek 8" descr="Obsah obrázku věc&#10;&#10;Popis vygenerován s vysokou mírou spolehlivosti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50" t="20500" r="14563" b="7520"/>
          <a:stretch/>
        </p:blipFill>
        <p:spPr>
          <a:xfrm>
            <a:off x="6300152" y="3501008"/>
            <a:ext cx="2376264" cy="295820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5" t="15781" r="13775" b="15781"/>
          <a:stretch/>
        </p:blipFill>
        <p:spPr>
          <a:xfrm>
            <a:off x="3394554" y="2852936"/>
            <a:ext cx="2443305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993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922EEA-55C1-47A4-AF29-6AACD1BCC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Portfolio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A588346-81CB-4828-9D56-52228E242E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endParaRPr lang="cs-CZ" sz="32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sz="3200" dirty="0"/>
              <a:t> soubor dokumentující různé aktivity dítěte, které ukazují jeho osobnost, záliby a dovednosti, ale také jeho slabiny</a:t>
            </a:r>
          </a:p>
        </p:txBody>
      </p:sp>
    </p:spTree>
    <p:extLst>
      <p:ext uri="{BB962C8B-B14F-4D97-AF65-F5344CB8AC3E}">
        <p14:creationId xmlns:p14="http://schemas.microsoft.com/office/powerpoint/2010/main" val="17487277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8. Přírodní inteligence</a:t>
            </a:r>
          </a:p>
        </p:txBody>
      </p:sp>
      <p:pic>
        <p:nvPicPr>
          <p:cNvPr id="5" name="Zástupný symbol pro obsah 4" descr="Obsah obrázku věc, papírnictví&#10;&#10;Popis vygenerován s velmi vysokou mírou spolehlivosti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40" t="16131" r="11712" b="8983"/>
          <a:stretch/>
        </p:blipFill>
        <p:spPr>
          <a:xfrm>
            <a:off x="6461535" y="404664"/>
            <a:ext cx="2160240" cy="2592288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4" t="13421" r="9626" b="6340"/>
          <a:stretch/>
        </p:blipFill>
        <p:spPr>
          <a:xfrm>
            <a:off x="499365" y="1965960"/>
            <a:ext cx="2293643" cy="292784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63" t="9881" r="9624" b="7520"/>
          <a:stretch/>
        </p:blipFill>
        <p:spPr>
          <a:xfrm>
            <a:off x="3378063" y="2945863"/>
            <a:ext cx="2365014" cy="2942054"/>
          </a:xfrm>
          <a:prstGeom prst="rect">
            <a:avLst/>
          </a:prstGeom>
        </p:spPr>
      </p:pic>
      <p:pic>
        <p:nvPicPr>
          <p:cNvPr id="11" name="Obrázek 10" descr="Obsah obrázku věc&#10;&#10;Popis vygenerován s vysokou mírou spolehlivosti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6960" r="20885" b="31121"/>
          <a:stretch/>
        </p:blipFill>
        <p:spPr>
          <a:xfrm>
            <a:off x="6138493" y="3466835"/>
            <a:ext cx="2483282" cy="295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8017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9. Grafomotorika a jemná motorika</a:t>
            </a:r>
          </a:p>
        </p:txBody>
      </p:sp>
      <p:pic>
        <p:nvPicPr>
          <p:cNvPr id="5" name="Zástupný symbol pro obsah 4" descr="Obsah obrázku věc&#10;&#10;Popis vygenerován s velmi vysokou mírou spolehlivosti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0" t="19699" r="10523" b="12547"/>
          <a:stretch/>
        </p:blipFill>
        <p:spPr>
          <a:xfrm>
            <a:off x="6372200" y="476672"/>
            <a:ext cx="2304256" cy="2501764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5" t="15781" r="11413" b="6340"/>
          <a:stretch/>
        </p:blipFill>
        <p:spPr>
          <a:xfrm>
            <a:off x="6443631" y="3429000"/>
            <a:ext cx="2232825" cy="2889539"/>
          </a:xfrm>
          <a:prstGeom prst="rect">
            <a:avLst/>
          </a:prstGeom>
        </p:spPr>
      </p:pic>
      <p:pic>
        <p:nvPicPr>
          <p:cNvPr id="9" name="Obrázek 8" descr="Obsah obrázku text&#10;&#10;Popis vygenerován s vysokou mírou spolehlivosti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51" t="22861" r="12988" b="3981"/>
          <a:stretch/>
        </p:blipFill>
        <p:spPr>
          <a:xfrm>
            <a:off x="3446912" y="2780928"/>
            <a:ext cx="2386586" cy="2901340"/>
          </a:xfrm>
          <a:prstGeom prst="rect">
            <a:avLst/>
          </a:prstGeom>
        </p:spPr>
      </p:pic>
      <p:pic>
        <p:nvPicPr>
          <p:cNvPr id="11" name="Obrázek 10" descr="Obsah obrázku věc&#10;&#10;Popis vygenerován s vysokou mírou spolehlivosti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51" t="19321" r="12988" b="3981"/>
          <a:stretch/>
        </p:blipFill>
        <p:spPr>
          <a:xfrm>
            <a:off x="539552" y="2098888"/>
            <a:ext cx="2297227" cy="292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4842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 descr="Obsah obrázku věc&#10;&#10;Popis vygenerován s vysokou mírou spolehlivosti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60" t="19698" r="15282" b="5416"/>
          <a:stretch/>
        </p:blipFill>
        <p:spPr>
          <a:xfrm>
            <a:off x="941806" y="626368"/>
            <a:ext cx="2363716" cy="2919884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" t="16960" r="6688" b="1621"/>
          <a:stretch/>
        </p:blipFill>
        <p:spPr>
          <a:xfrm>
            <a:off x="3851920" y="609601"/>
            <a:ext cx="4809298" cy="2936652"/>
          </a:xfrm>
          <a:prstGeom prst="rect">
            <a:avLst/>
          </a:prstGeom>
        </p:spPr>
      </p:pic>
      <p:pic>
        <p:nvPicPr>
          <p:cNvPr id="9" name="Obrázek 8" descr="Obsah obrázku věc, papírnictví&#10;&#10;Popis vygenerován s velmi vysokou mírou spolehlivosti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8" t="20500" r="12988" b="6341"/>
          <a:stretch/>
        </p:blipFill>
        <p:spPr>
          <a:xfrm>
            <a:off x="4644008" y="3663550"/>
            <a:ext cx="2361160" cy="2927839"/>
          </a:xfrm>
          <a:prstGeom prst="rect">
            <a:avLst/>
          </a:prstGeom>
        </p:spPr>
      </p:pic>
      <p:pic>
        <p:nvPicPr>
          <p:cNvPr id="11" name="Obrázek 10" descr="Obsah obrázku věc&#10;&#10;Popis vygenerován s velmi vysokou mírou spolehlivosti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63" t="16959" r="14563" b="8701"/>
          <a:stretch/>
        </p:blipFill>
        <p:spPr>
          <a:xfrm>
            <a:off x="2094971" y="3673466"/>
            <a:ext cx="2330676" cy="293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9552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10. Diagnostická část</a:t>
            </a:r>
          </a:p>
        </p:txBody>
      </p:sp>
      <p:pic>
        <p:nvPicPr>
          <p:cNvPr id="5" name="Zástupný symbol pro obsah 4" descr="Obsah obrázku věc, papírnictví&#10;&#10;Popis vygenerován s vysokou mírou spolehlivosti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0" t="14350" r="11712" b="10765"/>
          <a:stretch/>
        </p:blipFill>
        <p:spPr>
          <a:xfrm>
            <a:off x="567558" y="1965960"/>
            <a:ext cx="2488457" cy="2903200"/>
          </a:xfrm>
        </p:spPr>
      </p:pic>
      <p:pic>
        <p:nvPicPr>
          <p:cNvPr id="7" name="Obrázek 6" descr="Obsah obrázku text&#10;&#10;Popis vygenerován s vysokou mírou spolehlivosti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5" t="20396" r="10822" b="6633"/>
          <a:stretch/>
        </p:blipFill>
        <p:spPr>
          <a:xfrm>
            <a:off x="3435823" y="2733408"/>
            <a:ext cx="2303439" cy="292783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5" t="12240" r="11413" b="7521"/>
          <a:stretch/>
        </p:blipFill>
        <p:spPr>
          <a:xfrm>
            <a:off x="6130975" y="3294728"/>
            <a:ext cx="2368105" cy="292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5976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2800" dirty="0"/>
              <a:t>Terénní zápisky</a:t>
            </a:r>
          </a:p>
        </p:txBody>
      </p:sp>
      <p:pic>
        <p:nvPicPr>
          <p:cNvPr id="5" name="Zástupný symbol pro obsah 4" descr="Obsah obrázku text, japonské posuvné dveře&#10;&#10;Popis vygenerován s vysokou mírou spolehlivosti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36" t="7216" r="2631" b="64256"/>
          <a:stretch/>
        </p:blipFill>
        <p:spPr>
          <a:xfrm>
            <a:off x="857250" y="2492896"/>
            <a:ext cx="4105270" cy="1849968"/>
          </a:xfrm>
        </p:spPr>
      </p:pic>
      <p:pic>
        <p:nvPicPr>
          <p:cNvPr id="9" name="Obrázek 8" descr="Obsah obrázku zeď, interiér&#10;&#10;Popis vygenerován s velmi vysokou mírou spolehlivosti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15" r="5322" b="29000"/>
          <a:stretch/>
        </p:blipFill>
        <p:spPr>
          <a:xfrm>
            <a:off x="5148064" y="1992958"/>
            <a:ext cx="3384376" cy="457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9557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Obsah obrázku exteriér&#10;&#10;Popis vygenerován s vysokou mírou spolehlivosti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7900"/>
          <a:stretch/>
        </p:blipFill>
        <p:spPr>
          <a:xfrm>
            <a:off x="882511" y="610845"/>
            <a:ext cx="4835236" cy="3573018"/>
          </a:xfrm>
          <a:prstGeom prst="rect">
            <a:avLst/>
          </a:prstGeom>
        </p:spPr>
      </p:pic>
      <p:pic>
        <p:nvPicPr>
          <p:cNvPr id="5" name="obrázek 2" descr="C:\Users\Klimes\Pictures\Fotky MŠ 2016-17\Činnosti 2016-17\Březen 2017\P1080059.JPG"/>
          <p:cNvPicPr/>
          <p:nvPr/>
        </p:nvPicPr>
        <p:blipFill>
          <a:blip r:embed="rId4" cstate="print"/>
          <a:srcRect l="6446" t="5294" r="13057"/>
          <a:stretch>
            <a:fillRect/>
          </a:stretch>
        </p:blipFill>
        <p:spPr bwMode="auto">
          <a:xfrm>
            <a:off x="5149388" y="4153840"/>
            <a:ext cx="3657600" cy="2418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131241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2800" dirty="0"/>
              <a:t>Pedagogický záznamník pro učitelky mateřských škol</a:t>
            </a:r>
          </a:p>
        </p:txBody>
      </p:sp>
      <p:pic>
        <p:nvPicPr>
          <p:cNvPr id="5" name="Zástupný symbol pro obsah 4" descr="Obsah obrázku snímek obrazovky&#10;&#10;Popis vygenerován s vysokou mírou spolehlivosti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57" r="8959" b="25114"/>
          <a:stretch/>
        </p:blipFill>
        <p:spPr>
          <a:xfrm>
            <a:off x="233065" y="2636912"/>
            <a:ext cx="2437061" cy="3240360"/>
          </a:xfrm>
        </p:spPr>
      </p:pic>
      <p:pic>
        <p:nvPicPr>
          <p:cNvPr id="7" name="Obrázek 6" descr="Obsah obrázku text&#10;&#10;Popis vygenerován s vysokou mírou spolehlivosti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37" r="6600" b="45845"/>
          <a:stretch/>
        </p:blipFill>
        <p:spPr>
          <a:xfrm>
            <a:off x="2749919" y="2636912"/>
            <a:ext cx="2972143" cy="3065884"/>
          </a:xfrm>
          <a:prstGeom prst="rect">
            <a:avLst/>
          </a:prstGeom>
        </p:spPr>
      </p:pic>
      <p:pic>
        <p:nvPicPr>
          <p:cNvPr id="9" name="Obrázek 8" descr="Obsah obrázku snímek obrazovky&#10;&#10;Popis vygenerován s vysokou mírou spolehlivosti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9" r="17674" b="47900"/>
          <a:stretch/>
        </p:blipFill>
        <p:spPr>
          <a:xfrm>
            <a:off x="5801855" y="2636912"/>
            <a:ext cx="2947630" cy="306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3268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2800" dirty="0"/>
              <a:t>Školní zralost (Bednářová, Šmardová)</a:t>
            </a:r>
          </a:p>
        </p:txBody>
      </p:sp>
      <p:pic>
        <p:nvPicPr>
          <p:cNvPr id="5" name="Zástupný symbol pro obsah 4" descr="Obsah obrázku snímek obrazovky&#10;&#10;Popis vygenerován s vysokou mírou spolehlivosti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445" y="1965960"/>
            <a:ext cx="2847366" cy="4038600"/>
          </a:xfrm>
        </p:spPr>
      </p:pic>
      <p:pic>
        <p:nvPicPr>
          <p:cNvPr id="7" name="Obrázek 6" descr="Obsah obrázku snímek obrazovky&#10;&#10;Popis vygenerován s velmi vysokou mírou spolehlivosti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006" y="1965960"/>
            <a:ext cx="2847367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714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Komunikace nad portfoliem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Komunikace s rodiči</a:t>
            </a:r>
          </a:p>
          <a:p>
            <a:endParaRPr lang="cs-CZ" sz="2400" dirty="0"/>
          </a:p>
          <a:p>
            <a:r>
              <a:rPr lang="cs-CZ" sz="2400" dirty="0"/>
              <a:t>Komunikace dítěte a učitele</a:t>
            </a:r>
          </a:p>
          <a:p>
            <a:endParaRPr lang="cs-CZ" sz="2400" dirty="0"/>
          </a:p>
          <a:p>
            <a:r>
              <a:rPr lang="cs-CZ" sz="2400" dirty="0"/>
              <a:t>Společná komunikace dětí</a:t>
            </a:r>
          </a:p>
          <a:p>
            <a:endParaRPr lang="cs-CZ" sz="2400" dirty="0"/>
          </a:p>
          <a:p>
            <a:r>
              <a:rPr lang="cs-CZ" sz="2400" dirty="0"/>
              <a:t>Komunikace se základní školou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8943" y="1568930"/>
            <a:ext cx="2309522" cy="150031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3187643"/>
            <a:ext cx="2289530" cy="143987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8942" y="4745917"/>
            <a:ext cx="2309521" cy="175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8471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Přínosy portfolia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poznání úrovně jednotlivých dětí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sz="28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odhalení silných a slabých stránek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sz="28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plánování činností rozvíjejících všechny typy inteligence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sz="28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zpětná vazba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sz="2800" dirty="0"/>
          </a:p>
          <a:p>
            <a:pPr marL="205740" lvl="1" indent="0">
              <a:buNone/>
            </a:pPr>
            <a:endParaRPr lang="cs-CZ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70971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7E3B7CE4-7C98-4F3D-92C6-A238710A3B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2" r="24411" b="-1"/>
          <a:stretch/>
        </p:blipFill>
        <p:spPr>
          <a:xfrm>
            <a:off x="4977557" y="1238487"/>
            <a:ext cx="3555840" cy="449306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7B2ED68-F35B-4813-A625-91185CD53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45" y="692696"/>
            <a:ext cx="3899945" cy="1443269"/>
          </a:xfrm>
        </p:spPr>
        <p:txBody>
          <a:bodyPr>
            <a:normAutofit/>
          </a:bodyPr>
          <a:lstStyle/>
          <a:p>
            <a:r>
              <a:rPr lang="cs-CZ" sz="3500" dirty="0"/>
              <a:t>Typy portfolií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B500849-01FB-42CA-982E-40BC21AEA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1" y="2546430"/>
            <a:ext cx="3813134" cy="3549570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sz="2400" dirty="0"/>
              <a:t> </a:t>
            </a:r>
            <a:r>
              <a:rPr lang="cs-CZ" sz="2400" b="1" dirty="0"/>
              <a:t>sběrné</a:t>
            </a:r>
            <a:r>
              <a:rPr lang="cs-CZ" sz="2400" dirty="0"/>
              <a:t> </a:t>
            </a:r>
          </a:p>
          <a:p>
            <a:pPr marL="34290" indent="0">
              <a:buNone/>
            </a:pPr>
            <a:r>
              <a:rPr lang="cs-CZ" sz="2400" dirty="0"/>
              <a:t>(pracovní, dokumentační)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sz="2400" b="1" dirty="0"/>
              <a:t>výběrové</a:t>
            </a:r>
            <a:r>
              <a:rPr lang="cs-CZ" sz="2400" dirty="0"/>
              <a:t> </a:t>
            </a:r>
          </a:p>
          <a:p>
            <a:pPr marL="34290" indent="0">
              <a:buNone/>
            </a:pPr>
            <a:r>
              <a:rPr lang="cs-CZ" sz="2400" dirty="0"/>
              <a:t>(ukázkové, reprezentační)</a:t>
            </a:r>
          </a:p>
          <a:p>
            <a:pPr marL="34290" indent="0">
              <a:buNone/>
            </a:pPr>
            <a:endParaRPr lang="cs-CZ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sz="2400" b="1" dirty="0"/>
              <a:t>diagnostické</a:t>
            </a:r>
            <a:r>
              <a:rPr lang="cs-CZ" sz="2400" dirty="0"/>
              <a:t> </a:t>
            </a:r>
          </a:p>
          <a:p>
            <a:pPr marL="34290" indent="0">
              <a:buNone/>
            </a:pPr>
            <a:r>
              <a:rPr lang="cs-CZ" sz="2400" dirty="0"/>
              <a:t>(hodnotící)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41513951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2800" dirty="0"/>
              <a:t>Ukázka silných a slabých stránek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2895078"/>
              </p:ext>
            </p:extLst>
          </p:nvPr>
        </p:nvGraphicFramePr>
        <p:xfrm>
          <a:off x="857250" y="2057400"/>
          <a:ext cx="7404100" cy="357124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851025">
                  <a:extLst>
                    <a:ext uri="{9D8B030D-6E8A-4147-A177-3AD203B41FA5}">
                      <a16:colId xmlns:a16="http://schemas.microsoft.com/office/drawing/2014/main" val="631509944"/>
                    </a:ext>
                  </a:extLst>
                </a:gridCol>
                <a:gridCol w="1851025">
                  <a:extLst>
                    <a:ext uri="{9D8B030D-6E8A-4147-A177-3AD203B41FA5}">
                      <a16:colId xmlns:a16="http://schemas.microsoft.com/office/drawing/2014/main" val="2640384847"/>
                    </a:ext>
                  </a:extLst>
                </a:gridCol>
                <a:gridCol w="1851025">
                  <a:extLst>
                    <a:ext uri="{9D8B030D-6E8A-4147-A177-3AD203B41FA5}">
                      <a16:colId xmlns:a16="http://schemas.microsoft.com/office/drawing/2014/main" val="3640673855"/>
                    </a:ext>
                  </a:extLst>
                </a:gridCol>
                <a:gridCol w="1851025">
                  <a:extLst>
                    <a:ext uri="{9D8B030D-6E8A-4147-A177-3AD203B41FA5}">
                      <a16:colId xmlns:a16="http://schemas.microsoft.com/office/drawing/2014/main" val="6759048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sz="1800" dirty="0"/>
                        <a:t>Typ inteligence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Jiří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Tomáš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Andrea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375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800" b="1" dirty="0"/>
                        <a:t>zvukově-hudební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experimentace se zvuky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rytmický doprovod, zpěv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taneční aktivity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5319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800" b="1" dirty="0"/>
                        <a:t>logicko-matematická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číslice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logické hlavolamy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rgbClr val="FF0000"/>
                          </a:solidFill>
                        </a:rPr>
                        <a:t>neschopnost logických úsudků</a:t>
                      </a:r>
                      <a:endParaRPr lang="cs-CZ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1556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800" b="1" dirty="0"/>
                        <a:t>jazykově-verbální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dramatizace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knihy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rgbClr val="FF0000"/>
                          </a:solidFill>
                        </a:rPr>
                        <a:t>pouze receptivní činnosti</a:t>
                      </a:r>
                      <a:endParaRPr lang="cs-CZ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75258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800" b="1" dirty="0"/>
                        <a:t>interpersonální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rgbClr val="FF0000"/>
                          </a:solidFill>
                        </a:rPr>
                        <a:t>neadekvátní sociální reakce</a:t>
                      </a:r>
                      <a:endParaRPr lang="cs-CZ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spolupráce, kamarádství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pomoc kamarádům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30295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800" b="1" dirty="0"/>
                        <a:t>přírodní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encyklopedie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zvířata, práce </a:t>
                      </a:r>
                    </a:p>
                    <a:p>
                      <a:r>
                        <a:rPr lang="cs-CZ" sz="1800" dirty="0"/>
                        <a:t>s přírodninami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pozorování přírody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03573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83463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Překvapivá zjištění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sz="2400" dirty="0"/>
              <a:t> vstřícnější přístup rodičů při konzultacích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sz="2400" dirty="0"/>
              <a:t> snadnější zpracování PLPP a IVP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sz="2400" dirty="0"/>
              <a:t> navázání spolupráce s SPC </a:t>
            </a:r>
            <a:r>
              <a:rPr lang="cs-CZ" sz="1600" dirty="0"/>
              <a:t>(včetně získání 6 000,- Kč na pomůcky)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7266940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Největší překvapení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sz="2400" dirty="0"/>
              <a:t> relaxační činnost pro děti</a:t>
            </a:r>
          </a:p>
          <a:p>
            <a:endParaRPr lang="cs-CZ" sz="2400" dirty="0"/>
          </a:p>
          <a:p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8358" y="3356066"/>
            <a:ext cx="4304149" cy="2706859"/>
          </a:xfrm>
          <a:prstGeom prst="rect">
            <a:avLst/>
          </a:prstGeom>
        </p:spPr>
      </p:pic>
      <p:pic>
        <p:nvPicPr>
          <p:cNvPr id="6" name="Obrázek 5" descr="Obsah obrázku chlapec, interiér, stůl, dítě&#10;&#10;Popis vygenerován s velmi vysokou mírou spolehlivosti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1000" r="16138"/>
          <a:stretch/>
        </p:blipFill>
        <p:spPr>
          <a:xfrm>
            <a:off x="851995" y="3356066"/>
            <a:ext cx="3312368" cy="272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3661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effectLst/>
        </p:spPr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880" y="256541"/>
            <a:ext cx="8778240" cy="6428952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9" name="Straight Connector 18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83995" y="545896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Zástupný symbol pro obsah 8" descr="Obsah obrázku okno, interiér, dítě, patro&#10;&#10;Popis vygenerován s velmi vysokou mírou spolehlivosti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65" r="2" b="2"/>
          <a:stretch/>
        </p:blipFill>
        <p:spPr>
          <a:xfrm>
            <a:off x="179070" y="256541"/>
            <a:ext cx="8778239" cy="3951883"/>
          </a:xfrm>
          <a:prstGeom prst="rect">
            <a:avLst/>
          </a:prstGeom>
        </p:spPr>
      </p:pic>
      <p:cxnSp>
        <p:nvCxnSpPr>
          <p:cNvPr id="21" name="Straight Connector 20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83995" y="5462458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975" y="256541"/>
            <a:ext cx="8778240" cy="642895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2485" y="4208424"/>
            <a:ext cx="7475220" cy="1325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65000"/>
              </a:lnSpc>
            </a:pPr>
            <a:r>
              <a:rPr lang="en-US" sz="2000" b="1" cap="all" dirty="0" err="1">
                <a:solidFill>
                  <a:schemeClr val="bg1"/>
                </a:solidFill>
              </a:rPr>
              <a:t>Děkuji</a:t>
            </a:r>
            <a:r>
              <a:rPr lang="en-US" sz="2000" b="1" cap="all" dirty="0">
                <a:solidFill>
                  <a:schemeClr val="bg1"/>
                </a:solidFill>
              </a:rPr>
              <a:t> </a:t>
            </a:r>
            <a:r>
              <a:rPr lang="en-US" sz="2000" b="1" cap="all" dirty="0" err="1">
                <a:solidFill>
                  <a:schemeClr val="bg1"/>
                </a:solidFill>
              </a:rPr>
              <a:t>za</a:t>
            </a:r>
            <a:r>
              <a:rPr lang="en-US" sz="2000" b="1" cap="all" dirty="0">
                <a:solidFill>
                  <a:schemeClr val="bg1"/>
                </a:solidFill>
              </a:rPr>
              <a:t> </a:t>
            </a:r>
            <a:r>
              <a:rPr lang="en-US" sz="2000" b="1" cap="all" dirty="0" err="1">
                <a:solidFill>
                  <a:schemeClr val="bg1"/>
                </a:solidFill>
              </a:rPr>
              <a:t>pozornost</a:t>
            </a:r>
            <a:r>
              <a:rPr lang="en-US" sz="3600" b="1" cap="all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6796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83E8C22-504C-4CA6-B605-D045DFB6D21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7231" y="234760"/>
            <a:ext cx="3289604" cy="63870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67450E-55EC-4621-8697-52443DDEAA3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5260" y="240031"/>
            <a:ext cx="8793480" cy="637793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760B4EC-1C0D-43BC-8E39-C77E34FDB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2091" y="609599"/>
            <a:ext cx="2680853" cy="5403273"/>
          </a:xfrm>
        </p:spPr>
        <p:txBody>
          <a:bodyPr>
            <a:normAutofit/>
          </a:bodyPr>
          <a:lstStyle/>
          <a:p>
            <a:r>
              <a:rPr lang="cs-CZ" sz="5200">
                <a:solidFill>
                  <a:srgbClr val="FFFFFF"/>
                </a:solidFill>
              </a:rPr>
              <a:t>Funkce portfolia</a:t>
            </a:r>
          </a:p>
        </p:txBody>
      </p:sp>
      <p:graphicFrame>
        <p:nvGraphicFramePr>
          <p:cNvPr id="5" name="Zástupný symbol pro obsah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2740059"/>
              </p:ext>
            </p:extLst>
          </p:nvPr>
        </p:nvGraphicFramePr>
        <p:xfrm>
          <a:off x="646509" y="881063"/>
          <a:ext cx="4541044" cy="5132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04304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id="{B83E8C22-504C-4CA6-B605-D045DFB6D21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7231" y="234760"/>
            <a:ext cx="3289604" cy="63870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AD67450E-55EC-4621-8697-52443DDEAA3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5260" y="240031"/>
            <a:ext cx="8793480" cy="637793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B639502-491E-472F-8A0A-F7488558E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2091" y="609599"/>
            <a:ext cx="2680853" cy="5403273"/>
          </a:xfrm>
        </p:spPr>
        <p:txBody>
          <a:bodyPr>
            <a:normAutofit/>
          </a:bodyPr>
          <a:lstStyle/>
          <a:p>
            <a:r>
              <a:rPr lang="cs-CZ" sz="5200">
                <a:solidFill>
                  <a:srgbClr val="FFFFFF"/>
                </a:solidFill>
              </a:rPr>
              <a:t>Formy portfolií</a:t>
            </a:r>
          </a:p>
        </p:txBody>
      </p:sp>
      <p:graphicFrame>
        <p:nvGraphicFramePr>
          <p:cNvPr id="16" name="Zástupný symbol pro obsah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4505201"/>
              </p:ext>
            </p:extLst>
          </p:nvPr>
        </p:nvGraphicFramePr>
        <p:xfrm>
          <a:off x="646509" y="881063"/>
          <a:ext cx="4541044" cy="5132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54189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40D65C-6A6E-4904-A928-6EEBCD71F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</p:spPr>
        <p:txBody>
          <a:bodyPr/>
          <a:lstStyle/>
          <a:p>
            <a:r>
              <a:rPr lang="cs-CZ"/>
              <a:t>Práce s portfoliem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550D22F-FC61-4DF0-B8FD-B09E821B1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1" y="2057400"/>
            <a:ext cx="7404653" cy="40386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sz="3200" dirty="0"/>
              <a:t> učitelka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sz="32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sz="3200" dirty="0"/>
              <a:t> rodič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sz="32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sz="3200" dirty="0"/>
              <a:t>dítě</a:t>
            </a:r>
          </a:p>
        </p:txBody>
      </p:sp>
      <p:pic>
        <p:nvPicPr>
          <p:cNvPr id="5" name="Obrázek 4" descr="Obsah obrázku stůl, interiér&#10;&#10;Popis vygenerován s velmi vysokou mírou spolehlivosti">
            <a:extLst>
              <a:ext uri="{FF2B5EF4-FFF2-40B4-BE49-F238E27FC236}">
                <a16:creationId xmlns:a16="http://schemas.microsoft.com/office/drawing/2014/main" id="{1A44034C-D992-47CA-9DF2-43830776BC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848" y="2870959"/>
            <a:ext cx="5076056" cy="319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114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Předškoláci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7624" y="2780927"/>
            <a:ext cx="1713502" cy="2434203"/>
          </a:xfrm>
          <a:prstGeom prst="rect">
            <a:avLst/>
          </a:prstGeom>
        </p:spPr>
      </p:pic>
      <p:pic>
        <p:nvPicPr>
          <p:cNvPr id="5" name="obrázek 59" descr="G:\MŠ\Titulní strana\P1080025.JPG"/>
          <p:cNvPicPr/>
          <p:nvPr/>
        </p:nvPicPr>
        <p:blipFill>
          <a:blip r:embed="rId3" cstate="print"/>
          <a:srcRect l="26806" t="6176" r="36128" b="14014"/>
          <a:stretch>
            <a:fillRect/>
          </a:stretch>
        </p:blipFill>
        <p:spPr bwMode="auto">
          <a:xfrm>
            <a:off x="3659527" y="2780928"/>
            <a:ext cx="1954272" cy="2434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62" descr="G:\MŠ\Titulní strana\P1070493.JPG"/>
          <p:cNvPicPr/>
          <p:nvPr/>
        </p:nvPicPr>
        <p:blipFill>
          <a:blip r:embed="rId4" cstate="print"/>
          <a:srcRect l="52727" t="25000" r="20000" b="5588"/>
          <a:stretch>
            <a:fillRect/>
          </a:stretch>
        </p:blipFill>
        <p:spPr bwMode="auto">
          <a:xfrm>
            <a:off x="6287651" y="2780928"/>
            <a:ext cx="1976239" cy="2434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1403649" y="5517232"/>
            <a:ext cx="1713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rgbClr val="0070C0"/>
                </a:solidFill>
              </a:rPr>
              <a:t>Tomáš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779912" y="5505861"/>
            <a:ext cx="1713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rgbClr val="0070C0"/>
                </a:solidFill>
              </a:rPr>
              <a:t>Andrea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419019" y="5517232"/>
            <a:ext cx="1713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rgbClr val="0070C0"/>
                </a:solidFill>
              </a:rPr>
              <a:t>Jiří</a:t>
            </a:r>
          </a:p>
        </p:txBody>
      </p:sp>
    </p:spTree>
    <p:extLst>
      <p:ext uri="{BB962C8B-B14F-4D97-AF65-F5344CB8AC3E}">
        <p14:creationId xmlns:p14="http://schemas.microsoft.com/office/powerpoint/2010/main" val="1360865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3100" b="1" dirty="0"/>
              <a:t>Jakou formu portfolia zvolit, aby vyhovovala mně, dětem i rodičům? </a:t>
            </a:r>
            <a:br>
              <a:rPr lang="cs-CZ" dirty="0"/>
            </a:br>
            <a:endParaRPr lang="cs-CZ" dirty="0"/>
          </a:p>
        </p:txBody>
      </p:sp>
      <p:pic>
        <p:nvPicPr>
          <p:cNvPr id="5" name="Zástupný symbol pro obsah 4" descr="Obsah obrázku interiér&#10;&#10;Popis vygenerován s vysokou mírou spolehlivosti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0" b="16114"/>
          <a:stretch/>
        </p:blipFill>
        <p:spPr>
          <a:xfrm>
            <a:off x="383363" y="2636912"/>
            <a:ext cx="2679455" cy="3312368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94" r="8716" b="5229"/>
          <a:stretch/>
        </p:blipFill>
        <p:spPr>
          <a:xfrm>
            <a:off x="3203848" y="2636912"/>
            <a:ext cx="5650914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98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800" b="1" dirty="0"/>
              <a:t>Jak vyřešit finanční stránku?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57251" y="2057400"/>
            <a:ext cx="6955109" cy="4038600"/>
          </a:xfrm>
        </p:spPr>
        <p:txBody>
          <a:bodyPr>
            <a:normAutofit/>
          </a:bodyPr>
          <a:lstStyle/>
          <a:p>
            <a:pPr marL="34290" indent="0">
              <a:buNone/>
            </a:pPr>
            <a:endParaRPr lang="cs-CZ" sz="28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 seznámení rodičů s vizí portfolií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sz="28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 zapojení rodičů</a:t>
            </a:r>
          </a:p>
        </p:txBody>
      </p:sp>
    </p:spTree>
    <p:extLst>
      <p:ext uri="{BB962C8B-B14F-4D97-AF65-F5344CB8AC3E}">
        <p14:creationId xmlns:p14="http://schemas.microsoft.com/office/powerpoint/2010/main" val="2881031194"/>
      </p:ext>
    </p:extLst>
  </p:cSld>
  <p:clrMapOvr>
    <a:masterClrMapping/>
  </p:clrMapOvr>
</p:sld>
</file>

<file path=ppt/theme/theme1.xml><?xml version="1.0" encoding="utf-8"?>
<a:theme xmlns:a="http://schemas.openxmlformats.org/drawingml/2006/main" name="Základ">
  <a:themeElements>
    <a:clrScheme name="Základ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Zákla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Základ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D9D01AC2-EE7D-4E49-99EE-8E62E4E7E8A7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TM03457444[[fn=Základna]]</Template>
  <TotalTime>2528</TotalTime>
  <Words>346</Words>
  <Application>Microsoft Office PowerPoint</Application>
  <PresentationFormat>Předvádění na obrazovce (4:3)</PresentationFormat>
  <Paragraphs>114</Paragraphs>
  <Slides>33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7" baseType="lpstr">
      <vt:lpstr>Calibri</vt:lpstr>
      <vt:lpstr>Corbel</vt:lpstr>
      <vt:lpstr>Wingdings</vt:lpstr>
      <vt:lpstr>Základ</vt:lpstr>
      <vt:lpstr>Diagnostické portfolio dítěte</vt:lpstr>
      <vt:lpstr>Portfolio</vt:lpstr>
      <vt:lpstr>Typy portfolií</vt:lpstr>
      <vt:lpstr>Funkce portfolia</vt:lpstr>
      <vt:lpstr>Formy portfolií</vt:lpstr>
      <vt:lpstr>Práce s portfoliem</vt:lpstr>
      <vt:lpstr>Předškoláci</vt:lpstr>
      <vt:lpstr>Jakou formu portfolia zvolit, aby vyhovovala mně, dětem i rodičům?  </vt:lpstr>
      <vt:lpstr>Jak vyřešit finanční stránku? </vt:lpstr>
      <vt:lpstr>Kam portfolia umístit, aby byla dostupná dětem a nejlépe viditelná i pro rodiče? </vt:lpstr>
      <vt:lpstr>Jak členit materiály v portfoliu, aby bylo dostatečně přehledné?</vt:lpstr>
      <vt:lpstr>1. Intrapersonální inteligence</vt:lpstr>
      <vt:lpstr>Prezentace aplikace PowerPoint</vt:lpstr>
      <vt:lpstr>2. Jazykově-verbální inteligence</vt:lpstr>
      <vt:lpstr>3. Logicko-matematická inteligence</vt:lpstr>
      <vt:lpstr>4. Vizuálně-prostorová inteligence</vt:lpstr>
      <vt:lpstr>5. Zvukově-hudební inteligence</vt:lpstr>
      <vt:lpstr>6. Tělesně-pohybová inteligence</vt:lpstr>
      <vt:lpstr>7. Interpersonální inteligence</vt:lpstr>
      <vt:lpstr>8. Přírodní inteligence</vt:lpstr>
      <vt:lpstr>9. Grafomotorika a jemná motorika</vt:lpstr>
      <vt:lpstr>Prezentace aplikace PowerPoint</vt:lpstr>
      <vt:lpstr>10. Diagnostická část</vt:lpstr>
      <vt:lpstr>Terénní zápisky</vt:lpstr>
      <vt:lpstr>Prezentace aplikace PowerPoint</vt:lpstr>
      <vt:lpstr>Pedagogický záznamník pro učitelky mateřských škol</vt:lpstr>
      <vt:lpstr>Školní zralost (Bednářová, Šmardová)</vt:lpstr>
      <vt:lpstr>Komunikace nad portfoliem</vt:lpstr>
      <vt:lpstr>Přínosy portfolia</vt:lpstr>
      <vt:lpstr>Ukázka silných a slabých stránek</vt:lpstr>
      <vt:lpstr>Překvapivá zjištění</vt:lpstr>
      <vt:lpstr>Největší překvapení</vt:lpstr>
      <vt:lpstr>Děkuji za pozornost.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Diagnostické portfolio dítěte</dc:title>
  <dc:creator>Klimes</dc:creator>
  <cp:lastModifiedBy>Marta Klimešová</cp:lastModifiedBy>
  <cp:revision>13</cp:revision>
  <cp:lastPrinted>2017-10-05T16:33:09Z</cp:lastPrinted>
  <dcterms:modified xsi:type="dcterms:W3CDTF">2017-10-05T18:58:06Z</dcterms:modified>
</cp:coreProperties>
</file>