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handoutMasterIdLst>
    <p:handoutMasterId r:id="rId34"/>
  </p:handoutMasterIdLst>
  <p:sldIdLst>
    <p:sldId id="256" r:id="rId2"/>
    <p:sldId id="300" r:id="rId3"/>
    <p:sldId id="301" r:id="rId4"/>
    <p:sldId id="298" r:id="rId5"/>
    <p:sldId id="299" r:id="rId6"/>
    <p:sldId id="258" r:id="rId7"/>
    <p:sldId id="262" r:id="rId8"/>
    <p:sldId id="263" r:id="rId9"/>
    <p:sldId id="268" r:id="rId10"/>
    <p:sldId id="264" r:id="rId11"/>
    <p:sldId id="266" r:id="rId12"/>
    <p:sldId id="279" r:id="rId13"/>
    <p:sldId id="280" r:id="rId14"/>
    <p:sldId id="282" r:id="rId15"/>
    <p:sldId id="272" r:id="rId16"/>
    <p:sldId id="273" r:id="rId17"/>
    <p:sldId id="314" r:id="rId18"/>
    <p:sldId id="315" r:id="rId19"/>
    <p:sldId id="316" r:id="rId20"/>
    <p:sldId id="293" r:id="rId21"/>
    <p:sldId id="285" r:id="rId22"/>
    <p:sldId id="284" r:id="rId23"/>
    <p:sldId id="283" r:id="rId24"/>
    <p:sldId id="312" r:id="rId25"/>
    <p:sldId id="288" r:id="rId26"/>
    <p:sldId id="289" r:id="rId27"/>
    <p:sldId id="302" r:id="rId28"/>
    <p:sldId id="307" r:id="rId29"/>
    <p:sldId id="311" r:id="rId30"/>
    <p:sldId id="292" r:id="rId31"/>
    <p:sldId id="313" r:id="rId32"/>
  </p:sldIdLst>
  <p:sldSz cx="12192000" cy="6858000"/>
  <p:notesSz cx="6761163" cy="99425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76364" autoAdjust="0"/>
  </p:normalViewPr>
  <p:slideViewPr>
    <p:cSldViewPr snapToGrid="0">
      <p:cViewPr varScale="1">
        <p:scale>
          <a:sx n="101" d="100"/>
          <a:sy n="101" d="100"/>
        </p:scale>
        <p:origin x="-69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-3258" y="-108"/>
      </p:cViewPr>
      <p:guideLst>
        <p:guide orient="horz" pos="3132"/>
        <p:guide pos="213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29761" y="1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87820-47A1-4047-97F1-683CDD9BC79B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BB844-CD60-4120-9800-A1248F315DA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383010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FBA34-010D-484F-BA75-69E59D36C083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36687-B34C-4E58-AD1C-BC651B2FBA2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028739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84836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413454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808343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704117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881181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127244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754498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024424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549721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892067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856241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49830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097705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4680019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706975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257439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836579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6214223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0872250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9206998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909399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495353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2029178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5598334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34192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241460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068736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81703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101496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664809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36687-B34C-4E58-AD1C-BC651B2FBA23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500094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58DF-71FC-423B-A328-10D0F0F85340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458DF-71FC-423B-A328-10D0F0F85340}" type="datetimeFigureOut">
              <a:rPr lang="cs-CZ" smtClean="0"/>
              <a:pPr/>
              <a:t>16.3.2017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D6D45-C066-41BA-B11A-EF6AE956132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p.mareckova@email.cz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1225486"/>
            <a:ext cx="10363200" cy="1914530"/>
          </a:xfrm>
        </p:spPr>
        <p:txBody>
          <a:bodyPr/>
          <a:lstStyle/>
          <a:p>
            <a:r>
              <a:rPr lang="de-DE" sz="3200" b="1" dirty="0" smtClean="0"/>
              <a:t>Authentische Fotografie und ihre emotionsfördernde Rolle</a:t>
            </a:r>
            <a:br>
              <a:rPr lang="de-DE" sz="3200" b="1" dirty="0" smtClean="0"/>
            </a:br>
            <a:r>
              <a:rPr lang="de-DE" sz="3200" b="1" dirty="0" smtClean="0"/>
              <a:t> im </a:t>
            </a:r>
            <a:r>
              <a:rPr lang="de-DE" sz="3200" b="1" dirty="0" err="1" smtClean="0"/>
              <a:t>DaF</a:t>
            </a:r>
            <a:r>
              <a:rPr lang="de-DE" sz="3200" b="1" dirty="0" smtClean="0"/>
              <a:t>-Unterricht</a:t>
            </a:r>
            <a:endParaRPr lang="de-DE" sz="32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233394"/>
            <a:ext cx="8534400" cy="3469064"/>
          </a:xfrm>
        </p:spPr>
        <p:txBody>
          <a:bodyPr>
            <a:normAutofit/>
          </a:bodyPr>
          <a:lstStyle/>
          <a:p>
            <a:r>
              <a:rPr lang="cs-CZ" sz="2600" dirty="0" smtClean="0"/>
              <a:t>Mgr. Pavla Marečková, </a:t>
            </a:r>
            <a:r>
              <a:rPr lang="cs-CZ" sz="2600" dirty="0" err="1" smtClean="0"/>
              <a:t>Ph.D</a:t>
            </a:r>
            <a:r>
              <a:rPr lang="cs-CZ" sz="2600" dirty="0" smtClean="0"/>
              <a:t>.</a:t>
            </a:r>
          </a:p>
          <a:p>
            <a:r>
              <a:rPr lang="cs-CZ" sz="2600" u="sng" dirty="0" err="1" smtClean="0">
                <a:solidFill>
                  <a:srgbClr val="C00000"/>
                </a:solidFill>
              </a:rPr>
              <a:t>p.mareckova</a:t>
            </a:r>
            <a:r>
              <a:rPr lang="cs-CZ" sz="2600" u="sng" dirty="0" smtClean="0">
                <a:solidFill>
                  <a:srgbClr val="C00000"/>
                </a:solidFill>
                <a:ea typeface="+mj-ea"/>
                <a:cs typeface="+mj-cs"/>
              </a:rPr>
              <a:t>@</a:t>
            </a:r>
            <a:r>
              <a:rPr lang="cs-CZ" sz="2600" u="sng" dirty="0" err="1" smtClean="0">
                <a:solidFill>
                  <a:srgbClr val="C00000"/>
                </a:solidFill>
                <a:ea typeface="+mj-ea"/>
                <a:cs typeface="+mj-cs"/>
              </a:rPr>
              <a:t>ped.muni.cz</a:t>
            </a:r>
            <a:endParaRPr lang="cs-CZ" sz="2600" u="sng" dirty="0" smtClean="0">
              <a:solidFill>
                <a:srgbClr val="C00000"/>
              </a:solidFill>
              <a:ea typeface="+mj-ea"/>
              <a:cs typeface="+mj-cs"/>
            </a:endParaRPr>
          </a:p>
          <a:p>
            <a:endParaRPr lang="cs-CZ" dirty="0" smtClean="0">
              <a:solidFill>
                <a:srgbClr val="C00000"/>
              </a:solidFill>
            </a:endParaRPr>
          </a:p>
          <a:p>
            <a:r>
              <a:rPr lang="cs-CZ" sz="2200" dirty="0" smtClean="0"/>
              <a:t>Institut</a:t>
            </a:r>
            <a:r>
              <a:rPr lang="de-DE" sz="2200" dirty="0" smtClean="0"/>
              <a:t> für deutsche Sprache und Literatur</a:t>
            </a:r>
          </a:p>
          <a:p>
            <a:r>
              <a:rPr lang="de-DE" sz="2200" dirty="0" smtClean="0"/>
              <a:t>Pädagogische Fakultät MU </a:t>
            </a:r>
            <a:r>
              <a:rPr lang="de-DE" sz="2200" dirty="0" err="1" smtClean="0"/>
              <a:t>Brünn</a:t>
            </a:r>
            <a:r>
              <a:rPr lang="de-DE" sz="2200" dirty="0" smtClean="0"/>
              <a:t>, CZ</a:t>
            </a:r>
          </a:p>
          <a:p>
            <a:endParaRPr lang="cs-CZ" sz="2200" dirty="0" smtClean="0"/>
          </a:p>
          <a:p>
            <a:endParaRPr lang="cs-CZ" sz="2200" dirty="0" smtClean="0"/>
          </a:p>
          <a:p>
            <a:r>
              <a:rPr lang="de-DE" sz="1600" dirty="0" err="1" smtClean="0"/>
              <a:t>ÖDaF</a:t>
            </a:r>
            <a:r>
              <a:rPr lang="de-DE" sz="1600" dirty="0" smtClean="0"/>
              <a:t>-Jahrestagung </a:t>
            </a:r>
            <a:r>
              <a:rPr lang="cs-CZ" sz="1600" dirty="0" smtClean="0"/>
              <a:t> 17. – 18. 3. 2017 / </a:t>
            </a:r>
            <a:r>
              <a:rPr lang="cs-CZ" sz="1600" dirty="0" err="1" smtClean="0"/>
              <a:t>Wien</a:t>
            </a:r>
            <a:endParaRPr lang="cs-CZ" sz="1600" dirty="0" smtClean="0"/>
          </a:p>
          <a:p>
            <a:endParaRPr lang="cs-CZ" sz="2200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188660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395415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Jahr</a:t>
            </a:r>
            <a:r>
              <a:rPr lang="cs-CZ" dirty="0" smtClean="0"/>
              <a:t> 2013 – </a:t>
            </a:r>
            <a:r>
              <a:rPr lang="cs-CZ" dirty="0" err="1" smtClean="0"/>
              <a:t>Menschen</a:t>
            </a:r>
            <a:endParaRPr lang="cs-CZ" dirty="0"/>
          </a:p>
        </p:txBody>
      </p:sp>
      <p:pic>
        <p:nvPicPr>
          <p:cNvPr id="7" name="Zástupný symbol pro obsah 6" descr="2013 Menschen (1)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10000"/>
          </a:blip>
          <a:srcRect l="6800" b="43351"/>
          <a:stretch>
            <a:fillRect/>
          </a:stretch>
        </p:blipFill>
        <p:spPr>
          <a:xfrm>
            <a:off x="134223" y="836801"/>
            <a:ext cx="4793948" cy="4121093"/>
          </a:xfrm>
        </p:spPr>
      </p:pic>
      <p:pic>
        <p:nvPicPr>
          <p:cNvPr id="10" name="Zástupný symbol pro obsah 9" descr="2013 Menschen (2)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lum contrast="10000"/>
          </a:blip>
          <a:srcRect l="4538" b="39191"/>
          <a:stretch>
            <a:fillRect/>
          </a:stretch>
        </p:blipFill>
        <p:spPr>
          <a:xfrm>
            <a:off x="4957893" y="828413"/>
            <a:ext cx="3296873" cy="2970227"/>
          </a:xfrm>
        </p:spPr>
      </p:pic>
      <p:pic>
        <p:nvPicPr>
          <p:cNvPr id="11" name="Obrázek 10" descr="2013 Menschen (3)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l="6971" b="44543"/>
          <a:stretch>
            <a:fillRect/>
          </a:stretch>
        </p:blipFill>
        <p:spPr>
          <a:xfrm>
            <a:off x="7232787" y="2575420"/>
            <a:ext cx="4358081" cy="3674378"/>
          </a:xfrm>
          <a:prstGeom prst="rect">
            <a:avLst/>
          </a:prstGeom>
        </p:spPr>
      </p:pic>
      <p:pic>
        <p:nvPicPr>
          <p:cNvPr id="12" name="Obrázek 11" descr="2013 Menschen (4).jp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rcRect l="5034" b="40792"/>
          <a:stretch>
            <a:fillRect/>
          </a:stretch>
        </p:blipFill>
        <p:spPr>
          <a:xfrm>
            <a:off x="4184827" y="3615655"/>
            <a:ext cx="2968262" cy="261736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Funktionen der Fotos in den Lehrwerken</a:t>
            </a:r>
            <a:endParaRPr lang="de-DE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077" y="1447800"/>
            <a:ext cx="10956326" cy="467836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de-DE" dirty="0" smtClean="0"/>
              <a:t>begleitend/illustrativ</a:t>
            </a:r>
          </a:p>
          <a:p>
            <a:pPr>
              <a:buFont typeface="Wingdings" pitchFamily="2" charset="2"/>
              <a:buChar char="ü"/>
            </a:pPr>
            <a:r>
              <a:rPr lang="de-DE" dirty="0" smtClean="0"/>
              <a:t>semantisch</a:t>
            </a:r>
          </a:p>
          <a:p>
            <a:pPr>
              <a:buFont typeface="Wingdings" pitchFamily="2" charset="2"/>
              <a:buChar char="ü"/>
            </a:pPr>
            <a:r>
              <a:rPr lang="de-DE" dirty="0" smtClean="0"/>
              <a:t>repräsentativ</a:t>
            </a:r>
          </a:p>
          <a:p>
            <a:pPr>
              <a:buFont typeface="Wingdings" pitchFamily="2" charset="2"/>
              <a:buChar char="ü"/>
            </a:pPr>
            <a:r>
              <a:rPr lang="de-DE" dirty="0" smtClean="0"/>
              <a:t>ästhetisch</a:t>
            </a:r>
          </a:p>
          <a:p>
            <a:pPr>
              <a:buFont typeface="Wingdings" pitchFamily="2" charset="2"/>
              <a:buChar char="ü"/>
            </a:pPr>
            <a:r>
              <a:rPr lang="de-DE" dirty="0" smtClean="0"/>
              <a:t>Einfühlungshilfe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de-DE" dirty="0" smtClean="0"/>
          </a:p>
          <a:p>
            <a:pPr>
              <a:buFont typeface="Wingdings" pitchFamily="2" charset="2"/>
              <a:buChar char="ü"/>
            </a:pPr>
            <a:r>
              <a:rPr lang="de-DE" b="1" dirty="0" smtClean="0">
                <a:solidFill>
                  <a:srgbClr val="FF0000"/>
                </a:solidFill>
              </a:rPr>
              <a:t>motivierend?</a:t>
            </a:r>
          </a:p>
          <a:p>
            <a:pPr>
              <a:buFont typeface="Wingdings" pitchFamily="2" charset="2"/>
              <a:buChar char="ü"/>
            </a:pPr>
            <a:r>
              <a:rPr lang="de-DE" b="1" dirty="0" smtClean="0">
                <a:solidFill>
                  <a:srgbClr val="FF0000"/>
                </a:solidFill>
              </a:rPr>
              <a:t>aktivierend?</a:t>
            </a:r>
          </a:p>
          <a:p>
            <a:pPr>
              <a:buFont typeface="Wingdings" pitchFamily="2" charset="2"/>
              <a:buChar char="ü"/>
            </a:pPr>
            <a:r>
              <a:rPr lang="de-DE" b="1" dirty="0" smtClean="0">
                <a:solidFill>
                  <a:srgbClr val="FF0000"/>
                </a:solidFill>
              </a:rPr>
              <a:t>kreativitätsfördernd?</a:t>
            </a:r>
            <a:endParaRPr lang="cs-CZ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de-DE" b="1" dirty="0" smtClean="0">
                <a:solidFill>
                  <a:srgbClr val="FF0000"/>
                </a:solidFill>
              </a:rPr>
              <a:t>emotionsfördernd?</a:t>
            </a:r>
            <a:r>
              <a:rPr lang="cs-CZ" b="1" dirty="0" smtClean="0">
                <a:solidFill>
                  <a:srgbClr val="FF0000"/>
                </a:solidFill>
              </a:rPr>
              <a:t>  </a:t>
            </a:r>
          </a:p>
          <a:p>
            <a:pPr>
              <a:buNone/>
            </a:pPr>
            <a:endParaRPr lang="de-DE" b="1" dirty="0" smtClean="0"/>
          </a:p>
          <a:p>
            <a:pPr>
              <a:buNone/>
            </a:pPr>
            <a:r>
              <a:rPr lang="cs-CZ" dirty="0" smtClean="0"/>
              <a:t> </a:t>
            </a:r>
          </a:p>
          <a:p>
            <a:pPr>
              <a:buNone/>
            </a:pPr>
            <a:endParaRPr lang="cs-CZ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Beschreiben Sie, was Sie auf dem Foto </a:t>
            </a:r>
            <a:r>
              <a:rPr lang="de-DE" b="1" dirty="0" smtClean="0"/>
              <a:t>nicht</a:t>
            </a:r>
            <a:r>
              <a:rPr lang="de-DE" dirty="0" smtClean="0"/>
              <a:t> sehen…</a:t>
            </a:r>
            <a:endParaRPr lang="de-DE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013553" y="1699404"/>
            <a:ext cx="4830515" cy="4336516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Wer ist das?</a:t>
            </a:r>
          </a:p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Wie sehen die Personen aus?</a:t>
            </a:r>
          </a:p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Was haben sie an?</a:t>
            </a:r>
          </a:p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Wo sind sie?</a:t>
            </a:r>
          </a:p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Was machen sie?</a:t>
            </a:r>
          </a:p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Wie fühlen sie sich?</a:t>
            </a:r>
          </a:p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Worüber unterhalten sie sich?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5" name="Zástupný symbol pro obsah 6" descr="DSC_600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07118" y="1712694"/>
            <a:ext cx="6428520" cy="428407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Beschreiben Sie, was Sie auf dem Foto </a:t>
            </a:r>
            <a:r>
              <a:rPr lang="de-DE" b="1" dirty="0" smtClean="0"/>
              <a:t>nicht</a:t>
            </a:r>
            <a:r>
              <a:rPr lang="de-DE" dirty="0" smtClean="0"/>
              <a:t> sehen…</a:t>
            </a:r>
            <a:endParaRPr lang="de-DE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013553" y="1613140"/>
            <a:ext cx="4830515" cy="442278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Wie sehen die Personen aus?</a:t>
            </a:r>
          </a:p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Was haben sie an?</a:t>
            </a:r>
          </a:p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Wo sind sie?</a:t>
            </a:r>
          </a:p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Was machen sie?</a:t>
            </a:r>
            <a:endParaRPr lang="cs-CZ" sz="2400" i="1" dirty="0" smtClean="0"/>
          </a:p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Wie fühlen sie sich?</a:t>
            </a:r>
          </a:p>
          <a:p>
            <a:pPr>
              <a:buFont typeface="Wingdings" pitchFamily="2" charset="2"/>
              <a:buChar char="ü"/>
            </a:pPr>
            <a:r>
              <a:rPr lang="de-DE" sz="2400" i="1" dirty="0" smtClean="0"/>
              <a:t>Warum sind sie hier?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612475" y="1600203"/>
            <a:ext cx="6159261" cy="451592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" name="Zástupný symbol pro obsah 6" descr="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500" y="1597707"/>
            <a:ext cx="6122983" cy="45284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Beschreiben Sie, was Sie auf dem Foto </a:t>
            </a:r>
            <a:r>
              <a:rPr lang="de-DE" b="1" dirty="0" smtClean="0"/>
              <a:t>nicht</a:t>
            </a:r>
            <a:r>
              <a:rPr lang="de-DE" dirty="0" smtClean="0"/>
              <a:t> sehen…</a:t>
            </a:r>
            <a:endParaRPr lang="de-DE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013553" y="1613140"/>
            <a:ext cx="4830515" cy="2129301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de-DE" sz="4500" i="1" u="sng" dirty="0" smtClean="0"/>
              <a:t>Wie ist die Person, der diese Kleidung gehört?</a:t>
            </a:r>
          </a:p>
          <a:p>
            <a:pPr>
              <a:buNone/>
            </a:pPr>
            <a:endParaRPr lang="cs-CZ" i="1" dirty="0" smtClean="0"/>
          </a:p>
          <a:p>
            <a:pPr>
              <a:buNone/>
            </a:pPr>
            <a:r>
              <a:rPr lang="cs-CZ" sz="4500" i="1" dirty="0" smtClean="0"/>
              <a:t>A2-</a:t>
            </a:r>
            <a:r>
              <a:rPr lang="cs-CZ" sz="4500" i="1" dirty="0" err="1" smtClean="0"/>
              <a:t>Niveau</a:t>
            </a:r>
            <a:endParaRPr lang="cs-CZ" sz="4500" i="1" dirty="0" smtClean="0"/>
          </a:p>
          <a:p>
            <a:pPr>
              <a:buFont typeface="Wingdings" pitchFamily="2" charset="2"/>
              <a:buChar char="ü"/>
            </a:pPr>
            <a:r>
              <a:rPr lang="de-DE" sz="4500" i="1" dirty="0" smtClean="0"/>
              <a:t>Name:</a:t>
            </a:r>
          </a:p>
          <a:p>
            <a:pPr>
              <a:buFont typeface="Wingdings" pitchFamily="2" charset="2"/>
              <a:buChar char="ü"/>
            </a:pPr>
            <a:r>
              <a:rPr lang="de-DE" sz="4500" i="1" dirty="0" smtClean="0"/>
              <a:t>Alter:</a:t>
            </a:r>
          </a:p>
          <a:p>
            <a:pPr>
              <a:buFont typeface="Wingdings" pitchFamily="2" charset="2"/>
              <a:buChar char="ü"/>
            </a:pPr>
            <a:r>
              <a:rPr lang="de-DE" sz="4500" i="1" dirty="0" smtClean="0"/>
              <a:t>Beruf:</a:t>
            </a:r>
          </a:p>
          <a:p>
            <a:pPr>
              <a:buFont typeface="Wingdings" pitchFamily="2" charset="2"/>
              <a:buChar char="ü"/>
            </a:pPr>
            <a:r>
              <a:rPr lang="de-DE" sz="4500" i="1" dirty="0" smtClean="0"/>
              <a:t>Status:</a:t>
            </a:r>
          </a:p>
          <a:p>
            <a:pPr>
              <a:buFont typeface="Wingdings" pitchFamily="2" charset="2"/>
              <a:buChar char="ü"/>
            </a:pPr>
            <a:r>
              <a:rPr lang="de-DE" sz="4500" i="1" dirty="0" smtClean="0"/>
              <a:t>Charakter:</a:t>
            </a:r>
            <a:endParaRPr lang="cs-CZ" sz="4500" i="1" dirty="0" smtClean="0"/>
          </a:p>
          <a:p>
            <a:endParaRPr lang="de-DE" i="1" dirty="0" smtClean="0"/>
          </a:p>
          <a:p>
            <a:pPr>
              <a:buNone/>
            </a:pPr>
            <a:endParaRPr lang="de-DE" i="1" dirty="0" smtClean="0"/>
          </a:p>
          <a:p>
            <a:pPr>
              <a:buNone/>
            </a:pPr>
            <a:endParaRPr lang="cs-CZ" dirty="0"/>
          </a:p>
        </p:txBody>
      </p:sp>
      <p:pic>
        <p:nvPicPr>
          <p:cNvPr id="8" name="Zástupný symbol pro obsah 8" descr="IMG_9469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492821" y="1582254"/>
            <a:ext cx="6270288" cy="4180191"/>
          </a:xfrm>
        </p:spPr>
      </p:pic>
      <p:sp>
        <p:nvSpPr>
          <p:cNvPr id="5" name="Zástupný symbol pro obsah 3"/>
          <p:cNvSpPr txBox="1">
            <a:spLocks/>
          </p:cNvSpPr>
          <p:nvPr/>
        </p:nvSpPr>
        <p:spPr>
          <a:xfrm>
            <a:off x="7189103" y="3356657"/>
            <a:ext cx="4830515" cy="2615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A1-</a:t>
            </a:r>
            <a:r>
              <a:rPr kumimoji="0" lang="cs-CZ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</a:t>
            </a:r>
            <a:endParaRPr kumimoji="0" lang="de-DE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de-D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Name: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de-D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20-30 / 30-40 / 50-60 Jahre alt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de-D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Kellnerin / Lehrerin / Ärztin / 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de-D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ledig / verheiratet / geschieden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de-D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introvertiert / extrovertiert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de-D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chaotisch / gut organisiert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Es </a:t>
            </a:r>
            <a:r>
              <a:rPr lang="cs-CZ" dirty="0" err="1" smtClean="0"/>
              <a:t>geht</a:t>
            </a:r>
            <a:r>
              <a:rPr lang="cs-CZ" dirty="0" smtClean="0"/>
              <a:t> um den </a:t>
            </a:r>
            <a:r>
              <a:rPr lang="cs-CZ" dirty="0" err="1" smtClean="0"/>
              <a:t>Menschen</a:t>
            </a:r>
            <a:r>
              <a:rPr lang="cs-CZ" dirty="0" smtClean="0"/>
              <a:t> – Projekt des KS (B2)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sah 6" descr="babu pipi balkon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206381" y="1562401"/>
            <a:ext cx="4797604" cy="4797604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 descr="ruce.tif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6213861" y="1565006"/>
            <a:ext cx="4784818" cy="4784818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Es </a:t>
            </a:r>
            <a:r>
              <a:rPr lang="cs-CZ" dirty="0" err="1" smtClean="0"/>
              <a:t>geht</a:t>
            </a:r>
            <a:r>
              <a:rPr lang="cs-CZ" dirty="0" smtClean="0"/>
              <a:t> um den </a:t>
            </a:r>
            <a:r>
              <a:rPr lang="cs-CZ" dirty="0" err="1" smtClean="0"/>
              <a:t>Menschen</a:t>
            </a:r>
            <a:r>
              <a:rPr lang="cs-CZ" dirty="0" smtClean="0"/>
              <a:t> – Projekt des KS (B2)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Zástupný symbol pro obsah 10" descr="kundrnatá b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498660" y="1552755"/>
            <a:ext cx="4538903" cy="4538903"/>
          </a:xfrm>
        </p:spPr>
      </p:pic>
      <p:pic>
        <p:nvPicPr>
          <p:cNvPr id="12" name="Zástupný symbol pro obsah 11" descr="deštěm.tif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6220843" y="1526875"/>
            <a:ext cx="4582035" cy="458203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 fehlt etwas</a:t>
            </a:r>
            <a:r>
              <a:rPr lang="cs-CZ" dirty="0" smtClean="0"/>
              <a:t> </a:t>
            </a:r>
            <a:r>
              <a:rPr lang="de-DE" dirty="0" smtClean="0"/>
              <a:t>…</a:t>
            </a:r>
            <a:endParaRPr lang="de-DE" dirty="0"/>
          </a:p>
        </p:txBody>
      </p:sp>
      <p:pic>
        <p:nvPicPr>
          <p:cNvPr id="7" name="Zástupný symbol pro obsah 6" descr="DSC_365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r="51271"/>
          <a:stretch>
            <a:fillRect/>
          </a:stretch>
        </p:blipFill>
        <p:spPr>
          <a:xfrm>
            <a:off x="2160832" y="1293287"/>
            <a:ext cx="3834615" cy="4761873"/>
          </a:xfrm>
        </p:spPr>
      </p:pic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032000" y="1216058"/>
          <a:ext cx="8128000" cy="4911364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8128000"/>
              </a:tblGrid>
              <a:tr h="4911364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24284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 fehlt etwas</a:t>
            </a:r>
            <a:r>
              <a:rPr lang="cs-CZ" dirty="0" smtClean="0"/>
              <a:t> </a:t>
            </a:r>
            <a:r>
              <a:rPr lang="de-DE" dirty="0" smtClean="0"/>
              <a:t>…</a:t>
            </a:r>
            <a:endParaRPr lang="cs-CZ" dirty="0"/>
          </a:p>
        </p:txBody>
      </p:sp>
      <p:pic>
        <p:nvPicPr>
          <p:cNvPr id="7" name="Zástupný symbol pro obsah 6" descr="DSC_365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49088"/>
          <a:stretch>
            <a:fillRect/>
          </a:stretch>
        </p:blipFill>
        <p:spPr>
          <a:xfrm>
            <a:off x="6023728" y="1293287"/>
            <a:ext cx="4006391" cy="4761873"/>
          </a:xfrm>
        </p:spPr>
      </p:pic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032000" y="1216058"/>
          <a:ext cx="8128000" cy="4911364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8128000"/>
              </a:tblGrid>
              <a:tr h="4911364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421084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 fehlt etwas</a:t>
            </a:r>
            <a:r>
              <a:rPr lang="cs-CZ" dirty="0" smtClean="0"/>
              <a:t> </a:t>
            </a:r>
            <a:r>
              <a:rPr lang="de-DE" dirty="0" smtClean="0"/>
              <a:t>…</a:t>
            </a:r>
            <a:endParaRPr lang="de-DE" dirty="0"/>
          </a:p>
        </p:txBody>
      </p:sp>
      <p:pic>
        <p:nvPicPr>
          <p:cNvPr id="7" name="Zástupný symbol pro obsah 6" descr="DSC_365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160832" y="1293287"/>
            <a:ext cx="7869287" cy="4761873"/>
          </a:xfrm>
        </p:spPr>
      </p:pic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2032000" y="1216058"/>
          <a:ext cx="8128000" cy="4911364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8128000"/>
              </a:tblGrid>
              <a:tr h="4911364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3525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Warum</a:t>
            </a:r>
            <a:r>
              <a:rPr lang="cs-CZ" dirty="0" smtClean="0"/>
              <a:t> Fotografie </a:t>
            </a:r>
            <a:r>
              <a:rPr lang="cs-CZ" dirty="0" err="1" smtClean="0"/>
              <a:t>im</a:t>
            </a:r>
            <a:r>
              <a:rPr lang="cs-CZ" dirty="0" smtClean="0"/>
              <a:t> FSU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507397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de-DE" sz="2000" dirty="0" smtClean="0"/>
              <a:t>Entweder zielt der Fremdsprachenunterricht </a:t>
            </a:r>
            <a:r>
              <a:rPr lang="de-DE" sz="2000" b="1" dirty="0" smtClean="0"/>
              <a:t>pragmatisch</a:t>
            </a:r>
            <a:r>
              <a:rPr lang="de-DE" sz="2000" dirty="0" smtClean="0"/>
              <a:t> </a:t>
            </a:r>
            <a:r>
              <a:rPr lang="de-DE" sz="2000" b="1" dirty="0" smtClean="0"/>
              <a:t>auf den Spracherwerb </a:t>
            </a:r>
            <a:r>
              <a:rPr lang="de-DE" sz="2000" dirty="0" smtClean="0"/>
              <a:t>(„mit Hilfe von Bildern noch besser die Sprache lernen“) </a:t>
            </a:r>
          </a:p>
          <a:p>
            <a:pPr>
              <a:buNone/>
            </a:pPr>
            <a:endParaRPr lang="de-DE" sz="2000" dirty="0" smtClean="0"/>
          </a:p>
          <a:p>
            <a:pPr>
              <a:buNone/>
            </a:pPr>
            <a:r>
              <a:rPr lang="de-DE" sz="2000" dirty="0" smtClean="0"/>
              <a:t>oder </a:t>
            </a:r>
          </a:p>
          <a:p>
            <a:pPr>
              <a:buNone/>
            </a:pPr>
            <a:endParaRPr lang="de-DE" sz="2000" dirty="0" smtClean="0"/>
          </a:p>
          <a:p>
            <a:pPr>
              <a:buNone/>
            </a:pPr>
            <a:r>
              <a:rPr lang="de-DE" sz="2000" dirty="0" smtClean="0">
                <a:solidFill>
                  <a:srgbClr val="FF0000"/>
                </a:solidFill>
              </a:rPr>
              <a:t>ob er – darüber hinaus – auch </a:t>
            </a:r>
            <a:r>
              <a:rPr lang="de-DE" sz="2000" b="1" dirty="0" smtClean="0">
                <a:solidFill>
                  <a:srgbClr val="FF0000"/>
                </a:solidFill>
              </a:rPr>
              <a:t>entwicklungsfördernd</a:t>
            </a:r>
            <a:r>
              <a:rPr lang="de-DE" sz="2000" dirty="0" smtClean="0">
                <a:solidFill>
                  <a:srgbClr val="FF0000"/>
                </a:solidFill>
              </a:rPr>
              <a:t> ausgerichtet ist und auf (</a:t>
            </a:r>
            <a:r>
              <a:rPr lang="de-DE" sz="2000" dirty="0" err="1" smtClean="0">
                <a:solidFill>
                  <a:srgbClr val="FF0000"/>
                </a:solidFill>
              </a:rPr>
              <a:t>inter</a:t>
            </a:r>
            <a:r>
              <a:rPr lang="de-DE" sz="2000" dirty="0" smtClean="0">
                <a:solidFill>
                  <a:srgbClr val="FF0000"/>
                </a:solidFill>
              </a:rPr>
              <a:t>)kulturelle Begegnungen vorbereiten soll. </a:t>
            </a:r>
            <a:endParaRPr lang="cs-CZ" sz="20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de-DE" sz="2000" dirty="0" smtClean="0"/>
              <a:t>Bildkunst</a:t>
            </a:r>
            <a:r>
              <a:rPr lang="cs-CZ" sz="2000" dirty="0" smtClean="0"/>
              <a:t>:</a:t>
            </a:r>
            <a:endParaRPr lang="de-DE" sz="2000" dirty="0" smtClean="0"/>
          </a:p>
          <a:p>
            <a:pPr>
              <a:buFont typeface="Wingdings" pitchFamily="2" charset="2"/>
              <a:buChar char="ü"/>
            </a:pPr>
            <a:r>
              <a:rPr lang="de-DE" sz="2000" dirty="0" smtClean="0"/>
              <a:t>Mittel </a:t>
            </a:r>
            <a:r>
              <a:rPr lang="de-DE" sz="2000" dirty="0" err="1" smtClean="0"/>
              <a:t>lust</a:t>
            </a:r>
            <a:r>
              <a:rPr lang="de-DE" sz="2000" dirty="0" smtClean="0"/>
              <a:t>- und emotionsgeladenen kreativen gemeinsame</a:t>
            </a:r>
            <a:r>
              <a:rPr lang="cs-CZ" sz="2000" dirty="0" smtClean="0"/>
              <a:t>n</a:t>
            </a:r>
            <a:r>
              <a:rPr lang="de-DE" sz="2000" dirty="0" smtClean="0"/>
              <a:t> fremdsprachlichen Arbeitens</a:t>
            </a:r>
          </a:p>
          <a:p>
            <a:pPr>
              <a:buFont typeface="Wingdings" pitchFamily="2" charset="2"/>
              <a:buChar char="ü"/>
            </a:pPr>
            <a:r>
              <a:rPr lang="de-DE" sz="2000" dirty="0" smtClean="0"/>
              <a:t>geeignetes Mittel für Wahrnehmungs-, Empathie- und Sensibilitätstraining</a:t>
            </a:r>
          </a:p>
          <a:p>
            <a:pPr>
              <a:buFont typeface="Wingdings" pitchFamily="2" charset="2"/>
              <a:buChar char="ü"/>
            </a:pPr>
            <a:r>
              <a:rPr lang="de-DE" sz="2000" dirty="0" smtClean="0"/>
              <a:t>Fenster zu eigenen und fremden Welten</a:t>
            </a:r>
          </a:p>
          <a:p>
            <a:pPr algn="r">
              <a:buNone/>
            </a:pPr>
            <a:endParaRPr lang="de-DE" sz="2000" dirty="0" smtClean="0"/>
          </a:p>
          <a:p>
            <a:pPr algn="r">
              <a:buNone/>
            </a:pPr>
            <a:r>
              <a:rPr lang="de-DE" sz="2000" dirty="0" smtClean="0"/>
              <a:t>(vgl. dazu Badstübner-</a:t>
            </a:r>
            <a:r>
              <a:rPr lang="de-DE" sz="2000" dirty="0" err="1" smtClean="0"/>
              <a:t>Kizik</a:t>
            </a:r>
            <a:r>
              <a:rPr lang="de-DE" sz="2000" dirty="0" smtClean="0"/>
              <a:t>, 2007, S. 43)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passiert in den nächsten 5 Minuten…?</a:t>
            </a:r>
            <a:endParaRPr lang="de-DE" dirty="0"/>
          </a:p>
        </p:txBody>
      </p:sp>
      <p:pic>
        <p:nvPicPr>
          <p:cNvPr id="8" name="Zástupný symbol pro obsah 7" descr="mestem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43866" y="1344431"/>
            <a:ext cx="10419362" cy="440819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passiert in den nächsten 5 Minuten…?</a:t>
            </a:r>
            <a:endParaRPr lang="de-DE" dirty="0"/>
          </a:p>
        </p:txBody>
      </p:sp>
      <p:pic>
        <p:nvPicPr>
          <p:cNvPr id="5" name="Zástupný symbol pro obsah 4" descr="Provence 2006e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3418548" y="1241690"/>
            <a:ext cx="5064370" cy="506437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passiert in </a:t>
            </a:r>
            <a:r>
              <a:rPr lang="cs-CZ" dirty="0" smtClean="0"/>
              <a:t>den </a:t>
            </a:r>
            <a:r>
              <a:rPr lang="de-DE" dirty="0" smtClean="0"/>
              <a:t>nächsten 5 Minuten…?</a:t>
            </a:r>
            <a:endParaRPr lang="de-DE" dirty="0"/>
          </a:p>
        </p:txBody>
      </p:sp>
      <p:pic>
        <p:nvPicPr>
          <p:cNvPr id="5" name="Zástupný symbol pro obsah 4" descr="IMG_9480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2448485" y="1350034"/>
            <a:ext cx="6902547" cy="4601699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Reportage</a:t>
            </a:r>
            <a:endParaRPr lang="de-D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12799" y="1600203"/>
            <a:ext cx="9979025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de-DE" dirty="0" smtClean="0"/>
              <a:t>Studenten schießen die Fotos selbst</a:t>
            </a:r>
          </a:p>
          <a:p>
            <a:pPr>
              <a:buFont typeface="Wingdings" pitchFamily="2" charset="2"/>
              <a:buChar char="ü"/>
            </a:pPr>
            <a:r>
              <a:rPr lang="de-DE" dirty="0" smtClean="0"/>
              <a:t>beliebige Themen (Ein normaler Tag, Auf dem Weg zur Schule/Uni, Mein Wochenende, Auf der Party)</a:t>
            </a:r>
          </a:p>
          <a:p>
            <a:pPr>
              <a:buFont typeface="Wingdings" pitchFamily="2" charset="2"/>
              <a:buChar char="ü"/>
            </a:pPr>
            <a:r>
              <a:rPr lang="de-DE" dirty="0" smtClean="0"/>
              <a:t>sprachliche Ziele: Vermutungen äußern, Hypothesen bilden + darauf reagieren (Zustimmen, Widersprechen); Perfekt</a:t>
            </a:r>
          </a:p>
          <a:p>
            <a:pPr>
              <a:buFont typeface="Wingdings" pitchFamily="2" charset="2"/>
              <a:buChar char="ü"/>
            </a:pPr>
            <a:r>
              <a:rPr lang="de-DE" dirty="0" smtClean="0"/>
              <a:t>nicht-sprachliche Ziele: Empathie, Vorstellungskraft und Phantasie fördern, eigene Emotionen einfließen lassen </a:t>
            </a:r>
          </a:p>
          <a:p>
            <a:pPr>
              <a:buNone/>
            </a:pPr>
            <a:endParaRPr lang="de-DE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Wenn Emotionen mitspielen…</a:t>
            </a:r>
            <a:endParaRPr lang="de-DE" dirty="0"/>
          </a:p>
        </p:txBody>
      </p:sp>
      <p:pic>
        <p:nvPicPr>
          <p:cNvPr id="5" name="Zástupný symbol pro obsah 4" descr="WP_20170314_09_09_20_Pro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10000" contrast="20000"/>
          </a:blip>
          <a:srcRect r="11463"/>
          <a:stretch>
            <a:fillRect/>
          </a:stretch>
        </p:blipFill>
        <p:spPr>
          <a:xfrm>
            <a:off x="181204" y="1838226"/>
            <a:ext cx="6736480" cy="4289196"/>
          </a:xfrm>
        </p:spPr>
      </p:pic>
      <p:pic>
        <p:nvPicPr>
          <p:cNvPr id="12" name="Zástupný symbol pro obsah 11" descr="WP_20170314_09_19_44_Pro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lum bright="10000" contrast="20000"/>
          </a:blip>
          <a:srcRect l="3402" t="9500" r="7574"/>
          <a:stretch>
            <a:fillRect/>
          </a:stretch>
        </p:blipFill>
        <p:spPr>
          <a:xfrm>
            <a:off x="6060861" y="2243579"/>
            <a:ext cx="5921876" cy="339365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Poster</a:t>
            </a:r>
            <a:endParaRPr lang="cs-CZ" dirty="0"/>
          </a:p>
        </p:txBody>
      </p:sp>
      <p:pic>
        <p:nvPicPr>
          <p:cNvPr id="5" name="Zástupný symbol pro obsah 4" descr="WP_20160608_08_58_03_Pro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1390" r="13042"/>
          <a:stretch>
            <a:fillRect/>
          </a:stretch>
        </p:blipFill>
        <p:spPr>
          <a:xfrm rot="5400000">
            <a:off x="852485" y="1859502"/>
            <a:ext cx="4879731" cy="3640162"/>
          </a:xfrm>
        </p:spPr>
      </p:pic>
      <p:pic>
        <p:nvPicPr>
          <p:cNvPr id="6" name="Zástupný symbol pro obsah 5" descr="WP_20160608_08_58_07_Pro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lum contrast="20000"/>
          </a:blip>
          <a:srcRect l="6197" t="5940" r="21689"/>
          <a:stretch>
            <a:fillRect/>
          </a:stretch>
        </p:blipFill>
        <p:spPr>
          <a:xfrm rot="5400000">
            <a:off x="6353469" y="1585384"/>
            <a:ext cx="5202060" cy="3824922"/>
          </a:xfrm>
        </p:spPr>
      </p:pic>
      <p:sp>
        <p:nvSpPr>
          <p:cNvPr id="7" name="Šipka doprava 6"/>
          <p:cNvSpPr/>
          <p:nvPr/>
        </p:nvSpPr>
        <p:spPr>
          <a:xfrm>
            <a:off x="4960188" y="3062377"/>
            <a:ext cx="2475781" cy="1147313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Poster</a:t>
            </a:r>
            <a:endParaRPr lang="cs-CZ" dirty="0"/>
          </a:p>
        </p:txBody>
      </p:sp>
      <p:pic>
        <p:nvPicPr>
          <p:cNvPr id="9" name="Zástupný symbol pro obsah 8" descr="WP_20160608_08_59_00_Pro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0736" r="17273" b="4568"/>
          <a:stretch>
            <a:fillRect/>
          </a:stretch>
        </p:blipFill>
        <p:spPr>
          <a:xfrm>
            <a:off x="508957" y="1570008"/>
            <a:ext cx="5483212" cy="4097547"/>
          </a:xfrm>
        </p:spPr>
      </p:pic>
      <p:pic>
        <p:nvPicPr>
          <p:cNvPr id="11" name="Zástupný symbol pro obsah 10" descr="WP_20160608_08_59_12_Pro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17532" t="4211" r="15797" b="2385"/>
          <a:stretch>
            <a:fillRect/>
          </a:stretch>
        </p:blipFill>
        <p:spPr>
          <a:xfrm rot="5400000">
            <a:off x="6437736" y="1690390"/>
            <a:ext cx="5077422" cy="4009956"/>
          </a:xfrm>
        </p:spPr>
      </p:pic>
      <p:sp>
        <p:nvSpPr>
          <p:cNvPr id="7" name="Šipka doprava 6"/>
          <p:cNvSpPr/>
          <p:nvPr/>
        </p:nvSpPr>
        <p:spPr>
          <a:xfrm>
            <a:off x="4994695" y="3088256"/>
            <a:ext cx="2527539" cy="1147313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Minigeschichten</a:t>
            </a:r>
            <a:endParaRPr lang="de-DE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57360" y="1800520"/>
            <a:ext cx="5373279" cy="3789576"/>
          </a:xfrm>
        </p:spPr>
        <p:txBody>
          <a:bodyPr/>
          <a:lstStyle/>
          <a:p>
            <a:pPr>
              <a:buNone/>
            </a:pPr>
            <a:endParaRPr lang="cs-CZ" sz="800" i="1" dirty="0" smtClean="0"/>
          </a:p>
          <a:p>
            <a:pPr>
              <a:buNone/>
            </a:pPr>
            <a:r>
              <a:rPr lang="de-DE" i="1" dirty="0" smtClean="0">
                <a:latin typeface="Segoe Script" pitchFamily="66" charset="0"/>
              </a:rPr>
              <a:t>Traum</a:t>
            </a:r>
          </a:p>
          <a:p>
            <a:pPr>
              <a:buNone/>
            </a:pPr>
            <a:r>
              <a:rPr lang="cs-CZ" i="1" dirty="0" smtClean="0"/>
              <a:t>                                             </a:t>
            </a:r>
            <a:r>
              <a:rPr lang="cs-CZ" dirty="0" smtClean="0"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Rose</a:t>
            </a:r>
            <a:endParaRPr lang="de-DE" dirty="0" smtClean="0"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  <a:p>
            <a:pPr>
              <a:buNone/>
            </a:pPr>
            <a:r>
              <a:rPr lang="cs-CZ" i="1" dirty="0" smtClean="0"/>
              <a:t>                  </a:t>
            </a:r>
            <a:r>
              <a:rPr lang="de-DE" b="1" dirty="0" smtClean="0"/>
              <a:t>gestern</a:t>
            </a:r>
          </a:p>
          <a:p>
            <a:pPr>
              <a:buNone/>
            </a:pPr>
            <a:r>
              <a:rPr lang="cs-CZ" i="1" dirty="0" smtClean="0"/>
              <a:t>                                      </a:t>
            </a:r>
            <a:r>
              <a:rPr lang="de-DE" i="1" dirty="0" smtClean="0">
                <a:latin typeface="Caflisch Script Pro Regular" pitchFamily="34" charset="-18"/>
              </a:rPr>
              <a:t>Einsamkeit</a:t>
            </a:r>
          </a:p>
          <a:p>
            <a:pPr>
              <a:buNone/>
            </a:pPr>
            <a:r>
              <a:rPr lang="cs-CZ" i="1" dirty="0" smtClean="0"/>
              <a:t>      </a:t>
            </a:r>
            <a:r>
              <a:rPr lang="de-DE" dirty="0" smtClean="0">
                <a:latin typeface="Bolt Bd BT" pitchFamily="82" charset="0"/>
              </a:rPr>
              <a:t>stark</a:t>
            </a:r>
          </a:p>
          <a:p>
            <a:pPr>
              <a:buNone/>
            </a:pPr>
            <a:r>
              <a:rPr lang="cs-CZ" b="1" i="1" dirty="0" smtClean="0"/>
              <a:t>                                   </a:t>
            </a:r>
            <a:r>
              <a:rPr lang="de-DE" b="1" i="1" dirty="0" smtClean="0"/>
              <a:t>immer</a:t>
            </a:r>
          </a:p>
          <a:p>
            <a:pPr>
              <a:buNone/>
            </a:pPr>
            <a:endParaRPr lang="cs-CZ" dirty="0" smtClean="0"/>
          </a:p>
        </p:txBody>
      </p:sp>
      <p:pic>
        <p:nvPicPr>
          <p:cNvPr id="1026" name="Picture 2" descr="I:\Pavla dokumenty 03-2017\PdF-pracovni\projekty a publikace, konference\Gesus 2016\fotky\JAKUB Graz\DSC_6999-BW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268" y="1781666"/>
            <a:ext cx="5857007" cy="381606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Minigeschichten</a:t>
            </a:r>
            <a:endParaRPr lang="de-DE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57360" y="1772239"/>
            <a:ext cx="5373279" cy="4147794"/>
          </a:xfrm>
        </p:spPr>
        <p:txBody>
          <a:bodyPr/>
          <a:lstStyle/>
          <a:p>
            <a:pPr>
              <a:buNone/>
            </a:pPr>
            <a:endParaRPr lang="cs-CZ" sz="800" i="1" dirty="0" smtClean="0"/>
          </a:p>
          <a:p>
            <a:pPr>
              <a:buNone/>
            </a:pPr>
            <a:r>
              <a:rPr lang="cs-CZ" dirty="0" smtClean="0"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		?</a:t>
            </a:r>
            <a:endParaRPr lang="de-DE" dirty="0" smtClean="0"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  <a:p>
            <a:pPr>
              <a:buNone/>
            </a:pPr>
            <a:r>
              <a:rPr lang="cs-CZ" dirty="0" smtClean="0"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                                            ?</a:t>
            </a:r>
            <a:endParaRPr lang="de-DE" dirty="0" smtClean="0"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  <a:p>
            <a:pPr>
              <a:buNone/>
            </a:pPr>
            <a:r>
              <a:rPr lang="cs-CZ" dirty="0" smtClean="0"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                   ?</a:t>
            </a:r>
            <a:endParaRPr lang="de-DE" b="1" dirty="0" smtClean="0"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  <a:p>
            <a:pPr>
              <a:buNone/>
            </a:pPr>
            <a:r>
              <a:rPr lang="cs-CZ" dirty="0" smtClean="0"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                                     ?</a:t>
            </a:r>
            <a:endParaRPr lang="de-DE" dirty="0" smtClean="0"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  <a:p>
            <a:pPr>
              <a:buNone/>
            </a:pPr>
            <a:r>
              <a:rPr lang="cs-CZ" dirty="0" smtClean="0"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    ?</a:t>
            </a:r>
            <a:endParaRPr lang="de-DE" dirty="0" smtClean="0"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  <a:p>
            <a:pPr>
              <a:buNone/>
            </a:pPr>
            <a:r>
              <a:rPr lang="cs-CZ" b="1" dirty="0" smtClean="0"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                                  ?</a:t>
            </a:r>
            <a:endParaRPr lang="de-DE" b="1" dirty="0" smtClean="0"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  <a:p>
            <a:pPr>
              <a:buNone/>
            </a:pPr>
            <a:endParaRPr lang="cs-CZ" dirty="0" smtClean="0"/>
          </a:p>
        </p:txBody>
      </p:sp>
      <p:pic>
        <p:nvPicPr>
          <p:cNvPr id="6" name="Zástupný symbol pro obsah 5" descr="A kompakt  (4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19121" y="1755644"/>
            <a:ext cx="6057094" cy="4163129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Authentische Fotografie im </a:t>
            </a:r>
            <a:r>
              <a:rPr lang="de-DE" dirty="0" err="1" smtClean="0"/>
              <a:t>DaF</a:t>
            </a:r>
            <a:r>
              <a:rPr lang="de-DE" dirty="0" smtClean="0"/>
              <a:t>-Unterricht</a:t>
            </a:r>
            <a:endParaRPr lang="de-D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de-DE" b="1" dirty="0" smtClean="0"/>
              <a:t>Voraussetzung</a:t>
            </a:r>
            <a:r>
              <a:rPr lang="cs-CZ" b="1" dirty="0" err="1" smtClean="0"/>
              <a:t>en</a:t>
            </a:r>
            <a:r>
              <a:rPr lang="de-DE" b="1" dirty="0" smtClean="0"/>
              <a:t>: </a:t>
            </a:r>
            <a:endParaRPr lang="cs-CZ" b="1" dirty="0" smtClean="0"/>
          </a:p>
          <a:p>
            <a:pPr>
              <a:buNone/>
            </a:pPr>
            <a:r>
              <a:rPr lang="cs-CZ" b="1" dirty="0" smtClean="0">
                <a:solidFill>
                  <a:srgbClr val="FF0000"/>
                </a:solidFill>
              </a:rPr>
              <a:t>	- </a:t>
            </a:r>
            <a:r>
              <a:rPr lang="de-DE" b="1" dirty="0" smtClean="0">
                <a:solidFill>
                  <a:srgbClr val="FF0000"/>
                </a:solidFill>
              </a:rPr>
              <a:t>authentische &amp; deutungsoffene Fotos</a:t>
            </a:r>
          </a:p>
          <a:p>
            <a:pPr>
              <a:buNone/>
            </a:pPr>
            <a:r>
              <a:rPr lang="cs-CZ" b="1" dirty="0" smtClean="0">
                <a:solidFill>
                  <a:srgbClr val="FF0000"/>
                </a:solidFill>
              </a:rPr>
              <a:t>	- </a:t>
            </a:r>
            <a:r>
              <a:rPr lang="de-DE" b="1" dirty="0" smtClean="0">
                <a:solidFill>
                  <a:srgbClr val="FF0000"/>
                </a:solidFill>
              </a:rPr>
              <a:t>die Schüler dürfen das Foto </a:t>
            </a:r>
            <a:r>
              <a:rPr lang="de-DE" b="1" dirty="0" err="1" smtClean="0">
                <a:solidFill>
                  <a:srgbClr val="FF0000"/>
                </a:solidFill>
              </a:rPr>
              <a:t>selb</a:t>
            </a:r>
            <a:r>
              <a:rPr lang="cs-CZ" b="1" dirty="0" smtClean="0">
                <a:solidFill>
                  <a:srgbClr val="FF0000"/>
                </a:solidFill>
              </a:rPr>
              <a:t>s</a:t>
            </a:r>
            <a:r>
              <a:rPr lang="de-DE" b="1" dirty="0" smtClean="0">
                <a:solidFill>
                  <a:srgbClr val="FF0000"/>
                </a:solidFill>
              </a:rPr>
              <a:t>t auswählen</a:t>
            </a:r>
          </a:p>
          <a:p>
            <a:pPr>
              <a:buNone/>
            </a:pPr>
            <a:endParaRPr lang="cs-CZ" dirty="0" smtClean="0"/>
          </a:p>
          <a:p>
            <a:pPr>
              <a:buFont typeface="Wingdings" pitchFamily="2" charset="2"/>
              <a:buChar char="ü"/>
            </a:pPr>
            <a:r>
              <a:rPr lang="de-DE" b="1" dirty="0" smtClean="0"/>
              <a:t>Funktionen</a:t>
            </a:r>
            <a:r>
              <a:rPr lang="de-DE" dirty="0" smtClean="0"/>
              <a:t>: aktivierend </a:t>
            </a:r>
            <a:r>
              <a:rPr lang="cs-CZ" dirty="0" smtClean="0"/>
              <a:t>&amp; </a:t>
            </a:r>
            <a:r>
              <a:rPr lang="de-DE" dirty="0" smtClean="0"/>
              <a:t>motivieren</a:t>
            </a:r>
            <a:r>
              <a:rPr lang="cs-CZ" dirty="0" smtClean="0"/>
              <a:t>d</a:t>
            </a:r>
            <a:r>
              <a:rPr lang="de-DE" dirty="0" smtClean="0"/>
              <a:t>, kreativitäts- und </a:t>
            </a:r>
            <a:r>
              <a:rPr lang="de-DE" b="1" dirty="0" smtClean="0"/>
              <a:t>emotionsfördernd</a:t>
            </a:r>
            <a:r>
              <a:rPr lang="cs-CZ" dirty="0" smtClean="0"/>
              <a:t>, </a:t>
            </a:r>
            <a:r>
              <a:rPr lang="de-DE" dirty="0" smtClean="0"/>
              <a:t>sprachfördernd (besonders: produktive Fertigkeiten und Teilkompetenzen Wortschatz und Grammatik)</a:t>
            </a:r>
            <a:endParaRPr lang="cs-CZ" dirty="0" smtClean="0"/>
          </a:p>
          <a:p>
            <a:pPr>
              <a:buNone/>
            </a:pPr>
            <a:endParaRPr lang="de-DE" dirty="0" smtClean="0"/>
          </a:p>
          <a:p>
            <a:pPr>
              <a:buFont typeface="Wingdings" pitchFamily="2" charset="2"/>
              <a:buChar char="ü"/>
            </a:pPr>
            <a:r>
              <a:rPr lang="de-DE" b="1" dirty="0" smtClean="0"/>
              <a:t>Phasen der UE</a:t>
            </a:r>
            <a:r>
              <a:rPr lang="de-DE" dirty="0" smtClean="0"/>
              <a:t>: Einführungsphase, Festigungsphase, Wiederholungsphase oder als Abwechslung</a:t>
            </a:r>
          </a:p>
          <a:p>
            <a:pPr>
              <a:buNone/>
            </a:pPr>
            <a:endParaRPr lang="de-DE" dirty="0" smtClean="0"/>
          </a:p>
          <a:p>
            <a:pPr>
              <a:buFont typeface="Wingdings" pitchFamily="2" charset="2"/>
              <a:buChar char="ü"/>
            </a:pPr>
            <a:r>
              <a:rPr lang="de-DE" b="1" dirty="0" smtClean="0"/>
              <a:t>Sozialformen</a:t>
            </a:r>
            <a:r>
              <a:rPr lang="de-DE" dirty="0" smtClean="0"/>
              <a:t>: Partnerarbeit / Kleingruppenarbeit</a:t>
            </a:r>
          </a:p>
          <a:p>
            <a:pPr>
              <a:buNone/>
            </a:pPr>
            <a:endParaRPr lang="de-DE" dirty="0" smtClean="0"/>
          </a:p>
          <a:p>
            <a:pPr>
              <a:buFont typeface="Wingdings" pitchFamily="2" charset="2"/>
              <a:buChar char="ü"/>
            </a:pPr>
            <a:r>
              <a:rPr lang="de-DE" b="1" dirty="0" smtClean="0"/>
              <a:t>Zielgruppe</a:t>
            </a:r>
            <a:r>
              <a:rPr lang="de-DE" dirty="0" smtClean="0"/>
              <a:t>: A1-C2</a:t>
            </a:r>
          </a:p>
          <a:p>
            <a:pPr>
              <a:buNone/>
            </a:pPr>
            <a:endParaRPr lang="de-DE" dirty="0" smtClean="0"/>
          </a:p>
          <a:p>
            <a:pPr>
              <a:buFont typeface="Wingdings" pitchFamily="2" charset="2"/>
              <a:buChar char="ü"/>
            </a:pPr>
            <a:r>
              <a:rPr lang="de-DE" b="1" dirty="0" smtClean="0"/>
              <a:t>Quelle</a:t>
            </a:r>
            <a:r>
              <a:rPr lang="de-DE" dirty="0" smtClean="0"/>
              <a:t>: </a:t>
            </a:r>
            <a:r>
              <a:rPr lang="cs-CZ" dirty="0" smtClean="0"/>
              <a:t>z.B. </a:t>
            </a:r>
            <a:r>
              <a:rPr lang="cs-CZ" i="1" dirty="0" smtClean="0">
                <a:hlinkClick r:id="rId3"/>
              </a:rPr>
              <a:t>https://</a:t>
            </a:r>
            <a:r>
              <a:rPr lang="cs-CZ" b="1" i="1" dirty="0" smtClean="0">
                <a:hlinkClick r:id="rId3"/>
              </a:rPr>
              <a:t>commons</a:t>
            </a:r>
            <a:r>
              <a:rPr lang="cs-CZ" i="1" dirty="0" smtClean="0">
                <a:hlinkClick r:id="rId3"/>
              </a:rPr>
              <a:t>.</a:t>
            </a:r>
            <a:r>
              <a:rPr lang="cs-CZ" b="1" i="1" dirty="0" smtClean="0">
                <a:hlinkClick r:id="rId3"/>
              </a:rPr>
              <a:t>wikimedia</a:t>
            </a:r>
            <a:r>
              <a:rPr lang="cs-CZ" i="1" dirty="0" smtClean="0">
                <a:hlinkClick r:id="rId3"/>
              </a:rPr>
              <a:t>.org/</a:t>
            </a:r>
            <a:r>
              <a:rPr lang="cs-CZ" dirty="0" smtClean="0"/>
              <a:t> (gratis, </a:t>
            </a:r>
            <a:r>
              <a:rPr lang="de-DE" dirty="0" smtClean="0"/>
              <a:t>lizenzfrei</a:t>
            </a:r>
            <a:r>
              <a:rPr lang="cs-CZ" dirty="0" smtClean="0"/>
              <a:t>)</a:t>
            </a:r>
            <a:endParaRPr lang="de-DE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Warum</a:t>
            </a:r>
            <a:r>
              <a:rPr lang="cs-CZ" dirty="0" smtClean="0"/>
              <a:t> Fotografie </a:t>
            </a:r>
            <a:r>
              <a:rPr lang="de-DE" dirty="0" smtClean="0"/>
              <a:t>im </a:t>
            </a:r>
            <a:r>
              <a:rPr lang="cs-CZ" dirty="0" smtClean="0"/>
              <a:t>FSU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de-DE" sz="2400" dirty="0" smtClean="0"/>
              <a:t>„…weil Fotografie</a:t>
            </a:r>
            <a:r>
              <a:rPr lang="cs-CZ" sz="2400" dirty="0" smtClean="0"/>
              <a:t>n</a:t>
            </a:r>
            <a:r>
              <a:rPr lang="de-DE" sz="2400" dirty="0" smtClean="0"/>
              <a:t> sehr unterschiedliche Sichtweisen </a:t>
            </a:r>
            <a:r>
              <a:rPr lang="de-DE" sz="2400" dirty="0" err="1" smtClean="0"/>
              <a:t>zul</a:t>
            </a:r>
            <a:r>
              <a:rPr lang="cs-CZ" sz="2400" dirty="0" err="1" smtClean="0"/>
              <a:t>assen</a:t>
            </a:r>
            <a:r>
              <a:rPr lang="de-DE" sz="2400" dirty="0" smtClean="0"/>
              <a:t> und demzufolge in verstärktem Maße deutungsoffen sind. Sie sprechen die Rezipient/innen zudem vielfach </a:t>
            </a:r>
            <a:r>
              <a:rPr lang="de-DE" sz="2400" b="1" dirty="0" smtClean="0"/>
              <a:t>stärker affektiv </a:t>
            </a:r>
            <a:r>
              <a:rPr lang="de-DE" sz="2400" dirty="0" smtClean="0"/>
              <a:t>an als Schrifttexte. Das macht einen Großteil ihres Reizes aus.“</a:t>
            </a:r>
          </a:p>
          <a:p>
            <a:pPr>
              <a:buNone/>
            </a:pPr>
            <a:endParaRPr lang="de-DE" sz="2400" dirty="0" smtClean="0"/>
          </a:p>
          <a:p>
            <a:pPr>
              <a:buFont typeface="Wingdings" pitchFamily="2" charset="2"/>
              <a:buChar char="ü"/>
            </a:pPr>
            <a:r>
              <a:rPr lang="de-DE" sz="2400" dirty="0" smtClean="0"/>
              <a:t>„Sprachdidaktisch vorteilhaft ist zudem, dass diese Impulse </a:t>
            </a:r>
            <a:r>
              <a:rPr lang="de-DE" sz="2400" b="1" dirty="0" smtClean="0"/>
              <a:t>nichtsprachlich</a:t>
            </a:r>
            <a:r>
              <a:rPr lang="de-DE" sz="2400" dirty="0" smtClean="0"/>
              <a:t> sind, sehr wohl aber </a:t>
            </a:r>
            <a:r>
              <a:rPr lang="de-DE" sz="2400" b="1" dirty="0" smtClean="0"/>
              <a:t>Sprachproduktion</a:t>
            </a:r>
            <a:r>
              <a:rPr lang="de-DE" sz="2400" dirty="0" smtClean="0"/>
              <a:t> freisetzen.“</a:t>
            </a:r>
          </a:p>
          <a:p>
            <a:pPr algn="r">
              <a:buNone/>
            </a:pPr>
            <a:endParaRPr lang="cs-CZ" sz="2400" dirty="0" smtClean="0"/>
          </a:p>
          <a:p>
            <a:pPr algn="r">
              <a:buNone/>
            </a:pPr>
            <a:endParaRPr lang="cs-CZ" sz="2400" dirty="0" smtClean="0"/>
          </a:p>
          <a:p>
            <a:pPr algn="r">
              <a:buNone/>
            </a:pPr>
            <a:r>
              <a:rPr lang="de-DE" sz="2000" dirty="0" smtClean="0"/>
              <a:t>(Decke-</a:t>
            </a:r>
            <a:r>
              <a:rPr lang="de-DE" sz="2000" dirty="0" err="1" smtClean="0"/>
              <a:t>Cornill</a:t>
            </a:r>
            <a:r>
              <a:rPr lang="de-DE" sz="2000" dirty="0" smtClean="0"/>
              <a:t> &amp; Küster, 2015, S. 251)</a:t>
            </a:r>
            <a:endParaRPr lang="de-DE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Diskussion</a:t>
            </a:r>
            <a:endParaRPr lang="de-D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3533778"/>
            <a:ext cx="10972800" cy="2791607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endParaRPr lang="cs-CZ" sz="26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cs-CZ" sz="2600" dirty="0" smtClean="0">
              <a:solidFill>
                <a:srgbClr val="FF0000"/>
              </a:solidFill>
            </a:endParaRPr>
          </a:p>
          <a:p>
            <a:pPr algn="r">
              <a:buNone/>
            </a:pPr>
            <a:endParaRPr lang="cs-CZ" sz="2600" dirty="0" smtClean="0">
              <a:solidFill>
                <a:srgbClr val="FF0000"/>
              </a:solidFill>
            </a:endParaRPr>
          </a:p>
          <a:p>
            <a:pPr algn="r">
              <a:buNone/>
            </a:pPr>
            <a:r>
              <a:rPr lang="cs-CZ" sz="2600" u="sng" dirty="0" smtClean="0">
                <a:solidFill>
                  <a:srgbClr val="FF0000"/>
                </a:solidFill>
              </a:rPr>
              <a:t>p.mareckova@ped.muni.cz</a:t>
            </a:r>
            <a:endParaRPr lang="de-DE" sz="2600" u="sng" dirty="0">
              <a:solidFill>
                <a:srgbClr val="FF0000"/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762000" y="1752604"/>
            <a:ext cx="10972800" cy="1685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Ich freue mich </a:t>
            </a:r>
            <a:r>
              <a:rPr lang="de-DE" sz="3200" dirty="0" smtClean="0"/>
              <a:t>Ihre Fragen und Anmerkungen</a:t>
            </a:r>
            <a:r>
              <a:rPr lang="cs-CZ" sz="3200" dirty="0" smtClean="0"/>
              <a:t>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32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32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32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Obrázek 5" descr="imagesFB0J4W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23109" y="4354172"/>
            <a:ext cx="2149312" cy="1412183"/>
          </a:xfrm>
          <a:prstGeom prst="rect">
            <a:avLst/>
          </a:prstGeom>
        </p:spPr>
      </p:pic>
      <p:pic>
        <p:nvPicPr>
          <p:cNvPr id="7" name="Obrázek 6" descr="diskussion barevne bublin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540" y="2298961"/>
            <a:ext cx="4627580" cy="25914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de-DE" sz="1600" b="1" dirty="0" smtClean="0"/>
              <a:t>Quellen:</a:t>
            </a:r>
          </a:p>
          <a:p>
            <a:pPr>
              <a:buNone/>
            </a:pPr>
            <a:r>
              <a:rPr lang="de-DE" sz="1600" dirty="0" smtClean="0"/>
              <a:t>Badstübner-</a:t>
            </a:r>
            <a:r>
              <a:rPr lang="de-DE" sz="1600" dirty="0" err="1" smtClean="0"/>
              <a:t>Kizik</a:t>
            </a:r>
            <a:r>
              <a:rPr lang="de-DE" sz="1600" dirty="0" smtClean="0"/>
              <a:t>, C.: Bild- und Musikkunst im Fremdsprachenunterricht, Peter Lang, Frankfurt am Main: 2007. ISBN 978-3-631-56446-2</a:t>
            </a:r>
          </a:p>
          <a:p>
            <a:pPr>
              <a:buNone/>
            </a:pPr>
            <a:endParaRPr lang="de-DE" sz="1600" dirty="0" smtClean="0"/>
          </a:p>
          <a:p>
            <a:pPr>
              <a:buNone/>
            </a:pPr>
            <a:r>
              <a:rPr lang="de-DE" sz="1600" dirty="0" smtClean="0"/>
              <a:t>Decke-</a:t>
            </a:r>
            <a:r>
              <a:rPr lang="de-DE" sz="1600" dirty="0" err="1" smtClean="0"/>
              <a:t>Cornill</a:t>
            </a:r>
            <a:r>
              <a:rPr lang="de-DE" sz="1600" dirty="0" smtClean="0"/>
              <a:t>, H., Küster, L.: Fremdsprachendidaktik, 3., vollständig überarbeitete und erweiterte Auflage, Narr Francke </a:t>
            </a:r>
            <a:r>
              <a:rPr lang="de-DE" sz="1600" dirty="0" err="1" smtClean="0"/>
              <a:t>Attempto</a:t>
            </a:r>
            <a:r>
              <a:rPr lang="de-DE" sz="1600" dirty="0" smtClean="0"/>
              <a:t> Verlag, Tübingen: 2015. ISBN 978-3-8233-6957-8</a:t>
            </a:r>
          </a:p>
          <a:p>
            <a:pPr>
              <a:buNone/>
            </a:pPr>
            <a:endParaRPr lang="cs-CZ" sz="1600" dirty="0" smtClean="0"/>
          </a:p>
          <a:p>
            <a:pPr>
              <a:buNone/>
            </a:pPr>
            <a:endParaRPr lang="cs-CZ" sz="1600" dirty="0" smtClean="0"/>
          </a:p>
          <a:p>
            <a:pPr>
              <a:buNone/>
            </a:pPr>
            <a:r>
              <a:rPr lang="cs-CZ" sz="1600" dirty="0" smtClean="0"/>
              <a:t>              </a:t>
            </a:r>
            <a:r>
              <a:rPr lang="de-DE" sz="1600" dirty="0" smtClean="0"/>
              <a:t>Weitere Quellen werden</a:t>
            </a:r>
            <a:r>
              <a:rPr lang="cs-CZ" sz="1600" dirty="0" smtClean="0"/>
              <a:t> </a:t>
            </a:r>
            <a:r>
              <a:rPr lang="cs-CZ" sz="1600" dirty="0" err="1" smtClean="0"/>
              <a:t>demnächst</a:t>
            </a:r>
            <a:r>
              <a:rPr lang="de-DE" sz="1600" dirty="0" smtClean="0"/>
              <a:t> im schriftlichen Beitrag </a:t>
            </a:r>
            <a:r>
              <a:rPr lang="cs-CZ" sz="1600" dirty="0" smtClean="0"/>
              <a:t> (</a:t>
            </a:r>
            <a:r>
              <a:rPr lang="de-DE" sz="1600" dirty="0" err="1" smtClean="0"/>
              <a:t>ÖdaF</a:t>
            </a:r>
            <a:r>
              <a:rPr lang="de-DE" sz="1600" dirty="0" smtClean="0"/>
              <a:t>-Mitteilungen</a:t>
            </a:r>
            <a:r>
              <a:rPr lang="cs-CZ" sz="1600" dirty="0" smtClean="0"/>
              <a:t>)</a:t>
            </a:r>
            <a:r>
              <a:rPr lang="de-DE" sz="1600" dirty="0" smtClean="0"/>
              <a:t> angeführt</a:t>
            </a:r>
            <a:r>
              <a:rPr lang="cs-CZ" sz="1600" dirty="0" smtClean="0"/>
              <a:t>.</a:t>
            </a:r>
            <a:endParaRPr lang="de-DE" sz="1600" dirty="0" smtClean="0"/>
          </a:p>
          <a:p>
            <a:pPr>
              <a:buNone/>
            </a:pPr>
            <a:endParaRPr lang="de-DE" sz="1600" dirty="0" smtClean="0"/>
          </a:p>
          <a:p>
            <a:pPr>
              <a:buNone/>
            </a:pPr>
            <a:endParaRPr lang="cs-CZ" sz="1600" b="1" dirty="0" smtClean="0"/>
          </a:p>
          <a:p>
            <a:pPr>
              <a:buNone/>
            </a:pPr>
            <a:r>
              <a:rPr lang="de-DE" sz="1600" b="1" dirty="0" smtClean="0"/>
              <a:t>Autoren der verwendeten Fotografien:</a:t>
            </a:r>
          </a:p>
          <a:p>
            <a:pPr>
              <a:buNone/>
            </a:pPr>
            <a:r>
              <a:rPr lang="de-DE" sz="1600" dirty="0" smtClean="0"/>
              <a:t>Jakub </a:t>
            </a:r>
            <a:r>
              <a:rPr lang="de-DE" sz="1600" dirty="0" err="1" smtClean="0"/>
              <a:t>Gottvald</a:t>
            </a:r>
            <a:r>
              <a:rPr lang="de-DE" sz="1600" dirty="0" smtClean="0"/>
              <a:t>: Folie 15, </a:t>
            </a:r>
            <a:r>
              <a:rPr lang="cs-CZ" sz="1600" dirty="0" smtClean="0"/>
              <a:t>19-24, 31</a:t>
            </a:r>
            <a:endParaRPr lang="de-DE" sz="1600" dirty="0" smtClean="0"/>
          </a:p>
          <a:p>
            <a:pPr>
              <a:buNone/>
            </a:pPr>
            <a:r>
              <a:rPr lang="de-DE" sz="1600" dirty="0" smtClean="0"/>
              <a:t>Alena B</a:t>
            </a:r>
            <a:r>
              <a:rPr lang="cs-CZ" sz="1600" dirty="0" err="1" smtClean="0"/>
              <a:t>áč</a:t>
            </a:r>
            <a:r>
              <a:rPr lang="de-DE" sz="1600" dirty="0" err="1" smtClean="0"/>
              <a:t>ov</a:t>
            </a:r>
            <a:r>
              <a:rPr lang="cs-CZ" sz="1600" dirty="0" smtClean="0"/>
              <a:t>á</a:t>
            </a:r>
            <a:r>
              <a:rPr lang="de-DE" sz="1600" dirty="0" smtClean="0"/>
              <a:t>-</a:t>
            </a:r>
            <a:r>
              <a:rPr lang="de-DE" sz="1600" dirty="0" err="1" smtClean="0"/>
              <a:t>Piccasov</a:t>
            </a:r>
            <a:r>
              <a:rPr lang="cs-CZ" sz="1600" dirty="0" smtClean="0"/>
              <a:t>á</a:t>
            </a:r>
            <a:r>
              <a:rPr lang="de-DE" sz="1600" dirty="0" smtClean="0"/>
              <a:t>: Folie 16</a:t>
            </a:r>
          </a:p>
          <a:p>
            <a:pPr>
              <a:buNone/>
            </a:pPr>
            <a:r>
              <a:rPr lang="de-DE" sz="1600" dirty="0" smtClean="0"/>
              <a:t>Pavla </a:t>
            </a:r>
            <a:r>
              <a:rPr lang="de-DE" sz="1600" dirty="0" err="1" smtClean="0"/>
              <a:t>Marečková</a:t>
            </a:r>
            <a:r>
              <a:rPr lang="de-DE" sz="1600" dirty="0" smtClean="0"/>
              <a:t>: Folie 17, 18, 25, </a:t>
            </a:r>
            <a:r>
              <a:rPr lang="cs-CZ" sz="1600" dirty="0" smtClean="0"/>
              <a:t>26, 28-30, 32</a:t>
            </a:r>
          </a:p>
          <a:p>
            <a:pPr>
              <a:buNone/>
            </a:pPr>
            <a:endParaRPr lang="cs-CZ" sz="16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cs-CZ" sz="16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de-DE" sz="1600" i="1" dirty="0" smtClean="0">
                <a:solidFill>
                  <a:srgbClr val="FF0000"/>
                </a:solidFill>
              </a:rPr>
              <a:t>Hiermit erkläre ich, dass ich mit dem Einsatz der oben präsentierten Fotos im Sprachunterricht einverstanden bin.</a:t>
            </a:r>
            <a:r>
              <a:rPr lang="cs-CZ" sz="1600" i="1" dirty="0" smtClean="0">
                <a:solidFill>
                  <a:srgbClr val="FF0000"/>
                </a:solidFill>
              </a:rPr>
              <a:t> </a:t>
            </a:r>
            <a:r>
              <a:rPr lang="de-DE" sz="1600" i="1" dirty="0" smtClean="0">
                <a:solidFill>
                  <a:srgbClr val="FF0000"/>
                </a:solidFill>
              </a:rPr>
              <a:t>Wenn Sie die Aufnahmen kommerziell nützen möchten, kontaktieren Sie mich bitte: </a:t>
            </a:r>
            <a:r>
              <a:rPr lang="de-DE" sz="1600" i="1" dirty="0" smtClean="0">
                <a:solidFill>
                  <a:srgbClr val="FF0000"/>
                </a:solidFill>
                <a:hlinkClick r:id="rId3"/>
              </a:rPr>
              <a:t>p.mareckova@email.cz</a:t>
            </a:r>
            <a:r>
              <a:rPr lang="cs-CZ" sz="1600" i="1" dirty="0" smtClean="0">
                <a:solidFill>
                  <a:srgbClr val="FF0000"/>
                </a:solidFill>
              </a:rPr>
              <a:t>. </a:t>
            </a:r>
            <a:r>
              <a:rPr lang="cs-CZ" sz="1600" i="1" dirty="0" err="1" smtClean="0">
                <a:solidFill>
                  <a:srgbClr val="FF0000"/>
                </a:solidFill>
              </a:rPr>
              <a:t>Vielen</a:t>
            </a:r>
            <a:r>
              <a:rPr lang="cs-CZ" sz="1600" i="1" dirty="0" smtClean="0">
                <a:solidFill>
                  <a:srgbClr val="FF0000"/>
                </a:solidFill>
              </a:rPr>
              <a:t> </a:t>
            </a:r>
            <a:r>
              <a:rPr lang="cs-CZ" sz="1600" i="1" dirty="0" err="1" smtClean="0">
                <a:solidFill>
                  <a:srgbClr val="FF0000"/>
                </a:solidFill>
              </a:rPr>
              <a:t>Dank</a:t>
            </a:r>
            <a:r>
              <a:rPr lang="cs-CZ" sz="1600" i="1" dirty="0" smtClean="0">
                <a:solidFill>
                  <a:srgbClr val="FF0000"/>
                </a:solidFill>
              </a:rPr>
              <a:t> </a:t>
            </a:r>
            <a:r>
              <a:rPr lang="cs-CZ" sz="1600" i="1" dirty="0" err="1" smtClean="0">
                <a:solidFill>
                  <a:srgbClr val="FF0000"/>
                </a:solidFill>
              </a:rPr>
              <a:t>für</a:t>
            </a:r>
            <a:r>
              <a:rPr lang="cs-CZ" sz="1600" i="1" dirty="0" smtClean="0">
                <a:solidFill>
                  <a:srgbClr val="FF0000"/>
                </a:solidFill>
              </a:rPr>
              <a:t> </a:t>
            </a:r>
            <a:r>
              <a:rPr lang="cs-CZ" sz="1600" i="1" dirty="0" err="1" smtClean="0">
                <a:solidFill>
                  <a:srgbClr val="FF0000"/>
                </a:solidFill>
              </a:rPr>
              <a:t>Ihr</a:t>
            </a:r>
            <a:r>
              <a:rPr lang="cs-CZ" sz="1600" i="1" dirty="0" smtClean="0">
                <a:solidFill>
                  <a:srgbClr val="FF0000"/>
                </a:solidFill>
              </a:rPr>
              <a:t> </a:t>
            </a:r>
            <a:r>
              <a:rPr lang="cs-CZ" sz="1600" i="1" dirty="0" err="1" smtClean="0">
                <a:solidFill>
                  <a:srgbClr val="FF0000"/>
                </a:solidFill>
              </a:rPr>
              <a:t>Verständnis</a:t>
            </a:r>
            <a:r>
              <a:rPr lang="cs-CZ" sz="1600" i="1" dirty="0" smtClean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5" name="Šipka doprava 4"/>
          <p:cNvSpPr/>
          <p:nvPr/>
        </p:nvSpPr>
        <p:spPr>
          <a:xfrm>
            <a:off x="697584" y="3337089"/>
            <a:ext cx="518474" cy="16025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ist Emotion?</a:t>
            </a:r>
            <a:endParaRPr lang="de-D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i="1" dirty="0" smtClean="0"/>
              <a:t>„</a:t>
            </a:r>
            <a:r>
              <a:rPr lang="de-DE" i="1" dirty="0" smtClean="0"/>
              <a:t>Emotion ist ein seltsames Wort.</a:t>
            </a:r>
          </a:p>
          <a:p>
            <a:pPr algn="ctr">
              <a:buNone/>
            </a:pPr>
            <a:r>
              <a:rPr lang="de-DE" i="1" dirty="0" smtClean="0"/>
              <a:t>Fast jeder versteht, was es bedeutet, bis er versucht, es zu definieren.</a:t>
            </a:r>
          </a:p>
          <a:p>
            <a:pPr algn="ctr">
              <a:buNone/>
            </a:pPr>
            <a:r>
              <a:rPr lang="de-DE" i="1" dirty="0" smtClean="0"/>
              <a:t> Dann behauptet praktisch niemand mehr, es zu verstehen.</a:t>
            </a:r>
            <a:r>
              <a:rPr lang="cs-CZ" i="1" dirty="0" smtClean="0"/>
              <a:t>“</a:t>
            </a:r>
            <a:endParaRPr lang="de-DE" i="1" dirty="0" smtClean="0"/>
          </a:p>
          <a:p>
            <a:pPr algn="ctr">
              <a:buNone/>
            </a:pPr>
            <a:r>
              <a:rPr lang="de-DE" i="1" dirty="0" smtClean="0"/>
              <a:t>(J. Wenger)</a:t>
            </a:r>
          </a:p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r>
              <a:rPr lang="cs-CZ" dirty="0" err="1" smtClean="0"/>
              <a:t>aus</a:t>
            </a:r>
            <a:r>
              <a:rPr lang="cs-CZ" dirty="0" smtClean="0"/>
              <a:t> </a:t>
            </a:r>
            <a:r>
              <a:rPr lang="cs-CZ" dirty="0" err="1" smtClean="0"/>
              <a:t>dem</a:t>
            </a:r>
            <a:r>
              <a:rPr lang="cs-CZ" dirty="0" smtClean="0"/>
              <a:t> </a:t>
            </a:r>
            <a:r>
              <a:rPr lang="cs-CZ" dirty="0" err="1" smtClean="0"/>
              <a:t>Lateinischen</a:t>
            </a:r>
            <a:endParaRPr lang="de-DE" dirty="0" smtClean="0"/>
          </a:p>
          <a:p>
            <a:pPr algn="ctr">
              <a:buNone/>
            </a:pPr>
            <a:r>
              <a:rPr lang="de-DE" dirty="0" smtClean="0"/>
              <a:t>„Ex“ + </a:t>
            </a:r>
            <a:r>
              <a:rPr lang="cs-CZ" dirty="0" smtClean="0"/>
              <a:t>„</a:t>
            </a:r>
            <a:r>
              <a:rPr lang="de-DE" dirty="0" err="1" smtClean="0"/>
              <a:t>movere</a:t>
            </a:r>
            <a:r>
              <a:rPr lang="cs-CZ" dirty="0" smtClean="0"/>
              <a:t>“</a:t>
            </a:r>
            <a:endParaRPr lang="de-DE" dirty="0" smtClean="0"/>
          </a:p>
          <a:p>
            <a:pPr algn="ctr">
              <a:buNone/>
            </a:pPr>
            <a:r>
              <a:rPr lang="de-DE" dirty="0" smtClean="0"/>
              <a:t>=</a:t>
            </a:r>
          </a:p>
          <a:p>
            <a:pPr algn="ctr">
              <a:buNone/>
            </a:pPr>
            <a:r>
              <a:rPr lang="de-DE" dirty="0" err="1" smtClean="0">
                <a:solidFill>
                  <a:srgbClr val="FF0000"/>
                </a:solidFill>
              </a:rPr>
              <a:t>herausbewegen</a:t>
            </a:r>
            <a:endParaRPr lang="de-DE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Wozu Emotionen im FSU?</a:t>
            </a:r>
            <a:endParaRPr lang="de-D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de-DE" dirty="0" smtClean="0"/>
              <a:t>Positive Emotionen beeinflussen positiv:</a:t>
            </a:r>
          </a:p>
          <a:p>
            <a:pPr algn="ctr">
              <a:buFont typeface="Wingdings" pitchFamily="2" charset="2"/>
              <a:buChar char="ü"/>
            </a:pPr>
            <a:r>
              <a:rPr lang="de-DE" dirty="0" smtClean="0">
                <a:solidFill>
                  <a:srgbClr val="FF0000"/>
                </a:solidFill>
              </a:rPr>
              <a:t>Motivation und Aufmerksamkeit</a:t>
            </a:r>
          </a:p>
          <a:p>
            <a:pPr algn="ctr">
              <a:buFont typeface="Wingdings" pitchFamily="2" charset="2"/>
              <a:buChar char="ü"/>
            </a:pPr>
            <a:r>
              <a:rPr lang="de-DE" dirty="0" smtClean="0">
                <a:solidFill>
                  <a:srgbClr val="FF0000"/>
                </a:solidFill>
              </a:rPr>
              <a:t>Kognitive Prozesse (Dopamin)</a:t>
            </a:r>
          </a:p>
          <a:p>
            <a:pPr algn="ctr">
              <a:buFont typeface="Wingdings" pitchFamily="2" charset="2"/>
              <a:buChar char="ü"/>
            </a:pPr>
            <a:r>
              <a:rPr lang="de-DE" dirty="0" smtClean="0">
                <a:solidFill>
                  <a:srgbClr val="FF0000"/>
                </a:solidFill>
              </a:rPr>
              <a:t>Gedächtnis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endParaRPr lang="de-DE" dirty="0" smtClean="0">
              <a:solidFill>
                <a:srgbClr val="FF0000"/>
              </a:solidFill>
            </a:endParaRPr>
          </a:p>
          <a:p>
            <a:pPr algn="ctr">
              <a:buFont typeface="Wingdings" pitchFamily="2" charset="2"/>
              <a:buChar char="ü"/>
            </a:pPr>
            <a:r>
              <a:rPr lang="de-DE" dirty="0" smtClean="0">
                <a:solidFill>
                  <a:srgbClr val="FF0000"/>
                </a:solidFill>
              </a:rPr>
              <a:t>Kreativität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endParaRPr lang="de-DE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de-D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395415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Jahr</a:t>
            </a:r>
            <a:r>
              <a:rPr lang="cs-CZ" dirty="0" smtClean="0"/>
              <a:t> 1994 – </a:t>
            </a:r>
            <a:r>
              <a:rPr lang="cs-CZ" dirty="0" err="1" smtClean="0"/>
              <a:t>Themen</a:t>
            </a:r>
            <a:r>
              <a:rPr lang="cs-CZ" dirty="0" smtClean="0"/>
              <a:t> </a:t>
            </a:r>
            <a:r>
              <a:rPr lang="cs-CZ" dirty="0" err="1" smtClean="0"/>
              <a:t>neu</a:t>
            </a:r>
            <a:endParaRPr lang="cs-CZ" dirty="0"/>
          </a:p>
        </p:txBody>
      </p:sp>
      <p:pic>
        <p:nvPicPr>
          <p:cNvPr id="6" name="Zástupný symbol pro obsah 5" descr="IMG_0002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contrast="10000"/>
          </a:blip>
          <a:srcRect l="9524" t="820" r="5900" b="24247"/>
          <a:stretch>
            <a:fillRect/>
          </a:stretch>
        </p:blipFill>
        <p:spPr>
          <a:xfrm>
            <a:off x="6032273" y="862563"/>
            <a:ext cx="4151871" cy="5397428"/>
          </a:xfrm>
        </p:spPr>
      </p:pic>
      <p:pic>
        <p:nvPicPr>
          <p:cNvPr id="7" name="Zástupný symbol pro obsah 6" descr="1994 Themen neu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l="8667" t="2001" r="6690" b="23094"/>
          <a:stretch>
            <a:fillRect/>
          </a:stretch>
        </p:blipFill>
        <p:spPr>
          <a:xfrm>
            <a:off x="1647653" y="839662"/>
            <a:ext cx="4188223" cy="524195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395415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Jahr</a:t>
            </a:r>
            <a:r>
              <a:rPr lang="cs-CZ" dirty="0" smtClean="0"/>
              <a:t> 2005 – Studio D</a:t>
            </a:r>
            <a:endParaRPr lang="cs-CZ" dirty="0"/>
          </a:p>
        </p:txBody>
      </p:sp>
      <p:pic>
        <p:nvPicPr>
          <p:cNvPr id="8" name="Zástupný symbol pro obsah 7" descr="2005 Studio D (1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r="2004"/>
          <a:stretch>
            <a:fillRect/>
          </a:stretch>
        </p:blipFill>
        <p:spPr>
          <a:xfrm>
            <a:off x="2042983" y="816341"/>
            <a:ext cx="3624649" cy="5231251"/>
          </a:xfrm>
        </p:spPr>
      </p:pic>
      <p:pic>
        <p:nvPicPr>
          <p:cNvPr id="11" name="Zástupný symbol pro obsah 10" descr="2005 Studio D (2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2140" t="411" r="1997" b="3213"/>
          <a:stretch>
            <a:fillRect/>
          </a:stretch>
        </p:blipFill>
        <p:spPr>
          <a:xfrm>
            <a:off x="6614984" y="832022"/>
            <a:ext cx="3690551" cy="524750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395415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Jahr</a:t>
            </a:r>
            <a:r>
              <a:rPr lang="cs-CZ" dirty="0" smtClean="0"/>
              <a:t> 2009 – </a:t>
            </a:r>
            <a:r>
              <a:rPr lang="cs-CZ" dirty="0" err="1" smtClean="0"/>
              <a:t>Ausblick</a:t>
            </a:r>
            <a:endParaRPr lang="cs-CZ" dirty="0"/>
          </a:p>
        </p:txBody>
      </p:sp>
      <p:pic>
        <p:nvPicPr>
          <p:cNvPr id="8" name="Zástupný symbol pro obsah 7" descr="2009 Ausblick (1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3346" b="5609"/>
          <a:stretch>
            <a:fillRect/>
          </a:stretch>
        </p:blipFill>
        <p:spPr>
          <a:xfrm>
            <a:off x="2018270" y="811389"/>
            <a:ext cx="3906322" cy="5395382"/>
          </a:xfrm>
        </p:spPr>
      </p:pic>
      <p:pic>
        <p:nvPicPr>
          <p:cNvPr id="9" name="Zástupný symbol pro obsah 8" descr="2009 Ausblick (2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6965" t="6524" b="6292"/>
          <a:stretch>
            <a:fillRect/>
          </a:stretch>
        </p:blipFill>
        <p:spPr>
          <a:xfrm>
            <a:off x="6512234" y="840259"/>
            <a:ext cx="4015723" cy="532230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395415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Jahr</a:t>
            </a:r>
            <a:r>
              <a:rPr lang="cs-CZ" dirty="0" smtClean="0"/>
              <a:t> 2011 – Direkt</a:t>
            </a:r>
            <a:endParaRPr lang="cs-CZ" dirty="0"/>
          </a:p>
        </p:txBody>
      </p:sp>
      <p:pic>
        <p:nvPicPr>
          <p:cNvPr id="7" name="Zástupný symbol pro obsah 6" descr="2011 Direkt (1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4692" t="973"/>
          <a:stretch>
            <a:fillRect/>
          </a:stretch>
        </p:blipFill>
        <p:spPr>
          <a:xfrm>
            <a:off x="1774957" y="851999"/>
            <a:ext cx="3754627" cy="5517445"/>
          </a:xfrm>
        </p:spPr>
      </p:pic>
      <p:pic>
        <p:nvPicPr>
          <p:cNvPr id="10" name="Zástupný symbol pro obsah 9" descr="2011 Direkt (2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5728" t="1334" r="2372" b="743"/>
          <a:stretch>
            <a:fillRect/>
          </a:stretch>
        </p:blipFill>
        <p:spPr>
          <a:xfrm>
            <a:off x="6931049" y="930487"/>
            <a:ext cx="3591407" cy="5412259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1319</TotalTime>
  <Words>778</Words>
  <Application>Microsoft Office PowerPoint</Application>
  <PresentationFormat>Vlastní</PresentationFormat>
  <Paragraphs>206</Paragraphs>
  <Slides>31</Slides>
  <Notes>31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Motiv sady Office</vt:lpstr>
      <vt:lpstr>Authentische Fotografie und ihre emotionsfördernde Rolle  im DaF-Unterricht</vt:lpstr>
      <vt:lpstr>Warum Fotografie im FSU?</vt:lpstr>
      <vt:lpstr>Warum Fotografie im FSU?</vt:lpstr>
      <vt:lpstr>Was ist Emotion?</vt:lpstr>
      <vt:lpstr>Wozu Emotionen im FSU?</vt:lpstr>
      <vt:lpstr>Jahr 1994 – Themen neu</vt:lpstr>
      <vt:lpstr>Jahr 2005 – Studio D</vt:lpstr>
      <vt:lpstr>Jahr 2009 – Ausblick</vt:lpstr>
      <vt:lpstr>Jahr 2011 – Direkt</vt:lpstr>
      <vt:lpstr>Jahr 2013 – Menschen</vt:lpstr>
      <vt:lpstr>Funktionen der Fotos in den Lehrwerken</vt:lpstr>
      <vt:lpstr>Beschreiben Sie, was Sie auf dem Foto nicht sehen…</vt:lpstr>
      <vt:lpstr>Beschreiben Sie, was Sie auf dem Foto nicht sehen…</vt:lpstr>
      <vt:lpstr>Beschreiben Sie, was Sie auf dem Foto nicht sehen…</vt:lpstr>
      <vt:lpstr>Es geht um den Menschen – Projekt des KS (B2)</vt:lpstr>
      <vt:lpstr>Es geht um den Menschen – Projekt des KS (B2)</vt:lpstr>
      <vt:lpstr>Da fehlt etwas …</vt:lpstr>
      <vt:lpstr>Da fehlt etwas …</vt:lpstr>
      <vt:lpstr>Da fehlt etwas …</vt:lpstr>
      <vt:lpstr>Was passiert in den nächsten 5 Minuten…?</vt:lpstr>
      <vt:lpstr>Was passiert in den nächsten 5 Minuten…?</vt:lpstr>
      <vt:lpstr>Was passiert in den nächsten 5 Minuten…?</vt:lpstr>
      <vt:lpstr>Reportage</vt:lpstr>
      <vt:lpstr>Wenn Emotionen mitspielen…</vt:lpstr>
      <vt:lpstr>Poster</vt:lpstr>
      <vt:lpstr>Poster</vt:lpstr>
      <vt:lpstr>Minigeschichten</vt:lpstr>
      <vt:lpstr>Minigeschichten</vt:lpstr>
      <vt:lpstr>Authentische Fotografie im DaF-Unterricht</vt:lpstr>
      <vt:lpstr>Diskussion</vt:lpstr>
      <vt:lpstr>Snímek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Mareckova</dc:creator>
  <cp:lastModifiedBy>Mareckova</cp:lastModifiedBy>
  <cp:revision>140</cp:revision>
  <cp:lastPrinted>2017-03-16T11:26:31Z</cp:lastPrinted>
  <dcterms:created xsi:type="dcterms:W3CDTF">2016-02-12T08:32:25Z</dcterms:created>
  <dcterms:modified xsi:type="dcterms:W3CDTF">2017-03-16T16:36:36Z</dcterms:modified>
</cp:coreProperties>
</file>