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3" r:id="rId7"/>
    <p:sldId id="262" r:id="rId8"/>
    <p:sldId id="264" r:id="rId9"/>
    <p:sldId id="265" r:id="rId10"/>
    <p:sldId id="261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38706-57C6-4A32-A8ED-8C6C11F3D0F8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E8EB3-9456-4D32-8381-37E7F23D2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606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38706-57C6-4A32-A8ED-8C6C11F3D0F8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E8EB3-9456-4D32-8381-37E7F23D2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437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38706-57C6-4A32-A8ED-8C6C11F3D0F8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E8EB3-9456-4D32-8381-37E7F23D2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76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38706-57C6-4A32-A8ED-8C6C11F3D0F8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E8EB3-9456-4D32-8381-37E7F23D2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866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38706-57C6-4A32-A8ED-8C6C11F3D0F8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E8EB3-9456-4D32-8381-37E7F23D2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583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38706-57C6-4A32-A8ED-8C6C11F3D0F8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E8EB3-9456-4D32-8381-37E7F23D2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59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38706-57C6-4A32-A8ED-8C6C11F3D0F8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E8EB3-9456-4D32-8381-37E7F23D2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05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38706-57C6-4A32-A8ED-8C6C11F3D0F8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E8EB3-9456-4D32-8381-37E7F23D2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286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38706-57C6-4A32-A8ED-8C6C11F3D0F8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E8EB3-9456-4D32-8381-37E7F23D2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03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38706-57C6-4A32-A8ED-8C6C11F3D0F8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E8EB3-9456-4D32-8381-37E7F23D2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9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38706-57C6-4A32-A8ED-8C6C11F3D0F8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E8EB3-9456-4D32-8381-37E7F23D2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62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38706-57C6-4A32-A8ED-8C6C11F3D0F8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E8EB3-9456-4D32-8381-37E7F23D2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66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47092" y="167627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Позитивный и негативный трансфер, языковой контакт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629400" y="6327653"/>
            <a:ext cx="5688623" cy="1435954"/>
          </a:xfrm>
        </p:spPr>
        <p:txBody>
          <a:bodyPr>
            <a:normAutofit/>
          </a:bodyPr>
          <a:lstStyle/>
          <a:p>
            <a:r>
              <a:rPr lang="cs-CZ" dirty="0" smtClean="0"/>
              <a:t>Vypracovala: Ekaterina Korotkaya 448108</a:t>
            </a:r>
          </a:p>
        </p:txBody>
      </p:sp>
    </p:spTree>
    <p:extLst>
      <p:ext uri="{BB962C8B-B14F-4D97-AF65-F5344CB8AC3E}">
        <p14:creationId xmlns:p14="http://schemas.microsoft.com/office/powerpoint/2010/main" val="1890596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Позитивный трансфер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Типология позитивного трансфера:</a:t>
            </a:r>
          </a:p>
          <a:p>
            <a:r>
              <a:rPr lang="ru-RU" dirty="0" smtClean="0"/>
              <a:t>трансфер </a:t>
            </a:r>
            <a:r>
              <a:rPr lang="ru-RU" dirty="0"/>
              <a:t>умышленный и спонтанный,</a:t>
            </a:r>
          </a:p>
          <a:p>
            <a:r>
              <a:rPr lang="ru-RU" dirty="0" smtClean="0"/>
              <a:t>трансфер </a:t>
            </a:r>
            <a:r>
              <a:rPr lang="ru-RU" dirty="0"/>
              <a:t>прямой и трансформированный.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996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Трансфер появляется например в </a:t>
            </a:r>
            <a:r>
              <a:rPr lang="ru-RU" dirty="0" smtClean="0"/>
              <a:t>теоретических знаниях </a:t>
            </a:r>
            <a:r>
              <a:rPr lang="ru-RU" dirty="0"/>
              <a:t>о языке (ученик уже знает, что такое существительное, как выглядит глагол </a:t>
            </a:r>
            <a:r>
              <a:rPr lang="ru-RU" dirty="0" smtClean="0"/>
              <a:t>и </a:t>
            </a:r>
            <a:r>
              <a:rPr lang="ru-RU" dirty="0" err="1" smtClean="0"/>
              <a:t>тд</a:t>
            </a:r>
            <a:r>
              <a:rPr lang="ru-RU" dirty="0"/>
              <a:t>.), в переносе некоторых похожих фонетических навыков или в переносе </a:t>
            </a:r>
            <a:r>
              <a:rPr lang="ru-RU" dirty="0" smtClean="0"/>
              <a:t>навыков при </a:t>
            </a:r>
            <a:r>
              <a:rPr lang="ru-RU" dirty="0"/>
              <a:t>изучении другого иностранного языка.</a:t>
            </a:r>
          </a:p>
          <a:p>
            <a:r>
              <a:rPr lang="ru-RU" dirty="0"/>
              <a:t>Благодаря влиянию позитивного трансфера, усвоение русского языка </a:t>
            </a:r>
            <a:r>
              <a:rPr lang="ru-RU" dirty="0" smtClean="0"/>
              <a:t>для чешского </a:t>
            </a:r>
            <a:r>
              <a:rPr lang="ru-RU" dirty="0"/>
              <a:t>ученика или студента легче, чем для неславянского студента. Именно </a:t>
            </a:r>
            <a:r>
              <a:rPr lang="ru-RU" dirty="0" smtClean="0"/>
              <a:t>на начальном </a:t>
            </a:r>
            <a:r>
              <a:rPr lang="ru-RU" dirty="0"/>
              <a:t>этапе обучения мы можем наблюдать быстрый прогресс в учебе, как </a:t>
            </a:r>
            <a:r>
              <a:rPr lang="ru-RU" dirty="0" smtClean="0"/>
              <a:t>в лексической</a:t>
            </a:r>
            <a:r>
              <a:rPr lang="ru-RU" dirty="0"/>
              <a:t>, так и синтаксической области (строй русского предложения </a:t>
            </a:r>
            <a:r>
              <a:rPr lang="ru-RU" dirty="0" smtClean="0"/>
              <a:t>почти совпадает </a:t>
            </a:r>
            <a:r>
              <a:rPr lang="ru-RU" dirty="0"/>
              <a:t>со строем чешского предложения, в отличие от напр. английского языка, </a:t>
            </a:r>
            <a:r>
              <a:rPr lang="ru-RU" dirty="0" smtClean="0"/>
              <a:t>где прочный </a:t>
            </a:r>
            <a:r>
              <a:rPr lang="ru-RU" dirty="0"/>
              <a:t>порядок слов).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9919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Языковой контакт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Языковой контакт </a:t>
            </a:r>
            <a:r>
              <a:rPr lang="ru-RU" dirty="0" smtClean="0"/>
              <a:t>— взаимо­дей­ствие двух или более языков, оказы­ва­ю­щее влияние на структуру и словарь одного или многих из них.</a:t>
            </a:r>
            <a:endParaRPr lang="cs-CZ" dirty="0" smtClean="0"/>
          </a:p>
          <a:p>
            <a:r>
              <a:rPr lang="ru-RU" b="1" dirty="0" err="1"/>
              <a:t>Интралингвное</a:t>
            </a:r>
            <a:r>
              <a:rPr lang="ru-RU" b="1" dirty="0"/>
              <a:t> </a:t>
            </a:r>
            <a:r>
              <a:rPr lang="ru-RU" b="1" dirty="0" smtClean="0"/>
              <a:t>влияние </a:t>
            </a:r>
            <a:r>
              <a:rPr lang="ru-RU" dirty="0" smtClean="0"/>
              <a:t>—</a:t>
            </a:r>
            <a:r>
              <a:rPr lang="ru-RU" b="1" dirty="0" smtClean="0"/>
              <a:t> </a:t>
            </a:r>
            <a:r>
              <a:rPr lang="ru-RU" dirty="0"/>
              <a:t>э</a:t>
            </a:r>
            <a:r>
              <a:rPr lang="ru-RU" dirty="0" smtClean="0"/>
              <a:t>то </a:t>
            </a:r>
            <a:r>
              <a:rPr lang="ru-RU" dirty="0"/>
              <a:t>влияние явлений иностранного языка </a:t>
            </a:r>
            <a:r>
              <a:rPr lang="ru-RU" dirty="0" smtClean="0"/>
              <a:t>на</a:t>
            </a:r>
            <a:r>
              <a:rPr lang="cs-CZ" dirty="0" smtClean="0"/>
              <a:t> </a:t>
            </a:r>
            <a:r>
              <a:rPr lang="ru-RU" dirty="0" smtClean="0"/>
              <a:t>усваивание </a:t>
            </a:r>
            <a:r>
              <a:rPr lang="ru-RU" dirty="0"/>
              <a:t>и использование других явлений того же иностранного языка. Эти </a:t>
            </a:r>
            <a:r>
              <a:rPr lang="ru-RU" dirty="0" smtClean="0"/>
              <a:t>явления</a:t>
            </a:r>
            <a:r>
              <a:rPr lang="cs-CZ" dirty="0" smtClean="0"/>
              <a:t> </a:t>
            </a:r>
            <a:r>
              <a:rPr lang="ru-RU" dirty="0" smtClean="0"/>
              <a:t>существуют </a:t>
            </a:r>
            <a:r>
              <a:rPr lang="ru-RU" dirty="0"/>
              <a:t>в месте с </a:t>
            </a:r>
            <a:r>
              <a:rPr lang="ru-RU" dirty="0" err="1"/>
              <a:t>интерлингвним</a:t>
            </a:r>
            <a:r>
              <a:rPr lang="ru-RU" dirty="0"/>
              <a:t> влиянием. Можно дифференцировать три </a:t>
            </a:r>
            <a:r>
              <a:rPr lang="ru-RU" dirty="0" smtClean="0"/>
              <a:t>типа</a:t>
            </a:r>
            <a:r>
              <a:rPr lang="cs-CZ" dirty="0" smtClean="0"/>
              <a:t> </a:t>
            </a:r>
            <a:r>
              <a:rPr lang="ru-RU" dirty="0" err="1" smtClean="0"/>
              <a:t>интерлингвного</a:t>
            </a:r>
            <a:r>
              <a:rPr lang="ru-RU" dirty="0" smtClean="0"/>
              <a:t> </a:t>
            </a:r>
            <a:r>
              <a:rPr lang="ru-RU" dirty="0"/>
              <a:t>влияния: позитивное, негативное и нулевое влияния.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471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Проблематика билингвизма и влияние родного языка на усваиваемый</a:t>
            </a:r>
            <a:br>
              <a:rPr lang="ru-RU" b="1" dirty="0"/>
            </a:br>
            <a:r>
              <a:rPr lang="ru-RU" b="1" dirty="0"/>
              <a:t>язык: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Билингвизм – это активное использование двух языков (обычно родного </a:t>
            </a:r>
            <a:r>
              <a:rPr lang="ru-RU" dirty="0" smtClean="0"/>
              <a:t>и</a:t>
            </a:r>
            <a:r>
              <a:rPr lang="cs-CZ" dirty="0" smtClean="0"/>
              <a:t> </a:t>
            </a:r>
            <a:r>
              <a:rPr lang="ru-RU" dirty="0" smtClean="0"/>
              <a:t>иностранного</a:t>
            </a:r>
            <a:r>
              <a:rPr lang="ru-RU" dirty="0"/>
              <a:t>) обществом или отдельной личностью</a:t>
            </a:r>
            <a:r>
              <a:rPr lang="ru-RU" dirty="0" smtClean="0"/>
              <a:t>.</a:t>
            </a:r>
            <a:endParaRPr lang="cs-CZ" dirty="0" smtClean="0"/>
          </a:p>
          <a:p>
            <a:r>
              <a:rPr lang="ru-RU" dirty="0"/>
              <a:t>Родной язык влияет на усваиваемый язык позитивно, негативно или никак </a:t>
            </a:r>
            <a:r>
              <a:rPr lang="ru-RU" dirty="0" smtClean="0"/>
              <a:t>не</a:t>
            </a:r>
            <a:r>
              <a:rPr lang="cs-CZ" dirty="0" smtClean="0"/>
              <a:t> </a:t>
            </a:r>
            <a:r>
              <a:rPr lang="ru-RU" dirty="0" smtClean="0"/>
              <a:t>воздействует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238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Языковая интерференция и языковой трансфер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всех людей есть явления интерференции (отрицательного влияния первого языка на второй) и трансфера (положительного переноса навыков одного языка на другой). </a:t>
            </a:r>
            <a:endParaRPr lang="cs-CZ" dirty="0" smtClean="0"/>
          </a:p>
          <a:p>
            <a:r>
              <a:rPr lang="ru-RU" dirty="0" smtClean="0"/>
              <a:t>Интерференция обозначает в языкознании последствие влияния одного языка на другой. Этот феномен может проявляться как в устной, так и в письменной речи.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042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Негативный</a:t>
            </a:r>
            <a:r>
              <a:rPr lang="ru-RU" dirty="0"/>
              <a:t> </a:t>
            </a:r>
            <a:r>
              <a:rPr lang="ru-RU" dirty="0" smtClean="0"/>
              <a:t>трансфер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Негативный трансфер – это </a:t>
            </a:r>
            <a:r>
              <a:rPr lang="ru-RU" dirty="0"/>
              <a:t>нарушение нормы при использовании </a:t>
            </a:r>
            <a:r>
              <a:rPr lang="ru-RU" dirty="0" smtClean="0"/>
              <a:t>иностранного языка</a:t>
            </a:r>
            <a:r>
              <a:rPr lang="ru-RU" dirty="0"/>
              <a:t>, под влиянием родного языка или под влиянием других явлений </a:t>
            </a:r>
            <a:r>
              <a:rPr lang="ru-RU" dirty="0" smtClean="0"/>
              <a:t>данного иностранного </a:t>
            </a:r>
            <a:r>
              <a:rPr lang="ru-RU" dirty="0"/>
              <a:t>языка. </a:t>
            </a:r>
            <a:r>
              <a:rPr lang="ru-RU" dirty="0" smtClean="0"/>
              <a:t>Негативный трансфер принято приравнивать к термину «интерференция». </a:t>
            </a:r>
            <a:r>
              <a:rPr lang="ru-RU" dirty="0"/>
              <a:t>Это бессознательный перенос явлений из одного языка в другой или </a:t>
            </a:r>
            <a:r>
              <a:rPr lang="ru-RU" dirty="0" smtClean="0"/>
              <a:t>внутри самого </a:t>
            </a:r>
            <a:r>
              <a:rPr lang="ru-RU" dirty="0"/>
              <a:t>иностранного языка.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649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</a:t>
            </a:r>
            <a:r>
              <a:rPr lang="ru-RU" dirty="0" smtClean="0"/>
              <a:t>азряды интерференции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Существуют следующие разряды интерференции:</a:t>
            </a:r>
          </a:p>
          <a:p>
            <a:r>
              <a:rPr lang="ru-RU" b="1" dirty="0" smtClean="0"/>
              <a:t>межъязыковая </a:t>
            </a:r>
            <a:r>
              <a:rPr lang="ru-RU" b="1" dirty="0"/>
              <a:t>и внутриязыковая интерференции,</a:t>
            </a:r>
          </a:p>
          <a:p>
            <a:r>
              <a:rPr lang="ru-RU" b="1" dirty="0" smtClean="0"/>
              <a:t>интерференция </a:t>
            </a:r>
            <a:r>
              <a:rPr lang="ru-RU" b="1" dirty="0"/>
              <a:t>в языковом плане </a:t>
            </a:r>
            <a:r>
              <a:rPr lang="ru-RU" dirty="0"/>
              <a:t>(морфологическая, </a:t>
            </a:r>
            <a:r>
              <a:rPr lang="ru-RU" dirty="0" smtClean="0"/>
              <a:t>синтаксическая, лексикологическая</a:t>
            </a:r>
            <a:r>
              <a:rPr lang="ru-RU" dirty="0"/>
              <a:t>, фонетическая, графическая, грамматическая),</a:t>
            </a:r>
          </a:p>
          <a:p>
            <a:r>
              <a:rPr lang="ru-RU" b="1" dirty="0" smtClean="0"/>
              <a:t>явная </a:t>
            </a:r>
            <a:r>
              <a:rPr lang="ru-RU" b="1" dirty="0"/>
              <a:t>и скрытая интерференции</a:t>
            </a:r>
            <a:r>
              <a:rPr lang="ru-RU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876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Причины интерференции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Первичные – это влияние родного языка на </a:t>
            </a:r>
            <a:r>
              <a:rPr lang="ru-RU" dirty="0" smtClean="0"/>
              <a:t>изучаемый.</a:t>
            </a:r>
          </a:p>
          <a:p>
            <a:r>
              <a:rPr lang="ru-RU" dirty="0"/>
              <a:t>В</a:t>
            </a:r>
            <a:r>
              <a:rPr lang="ru-RU" dirty="0" smtClean="0"/>
              <a:t>торичные </a:t>
            </a:r>
            <a:r>
              <a:rPr lang="ru-RU" dirty="0"/>
              <a:t>– </a:t>
            </a:r>
            <a:r>
              <a:rPr lang="ru-RU" dirty="0" smtClean="0"/>
              <a:t>это актуальное </a:t>
            </a:r>
            <a:r>
              <a:rPr lang="ru-RU" dirty="0"/>
              <a:t>настроение говорящего.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676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Влияние </a:t>
            </a:r>
            <a:r>
              <a:rPr lang="ru-RU" b="1" dirty="0"/>
              <a:t>интерференции на иностранный язык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Интерференция может проявляться на разных уровнях. В области фонетики влияние первого языка приводит к явлениям, которые обычно называют акцентом. (</a:t>
            </a:r>
            <a:r>
              <a:rPr lang="ru-RU" dirty="0"/>
              <a:t>Это влияние проявляется в плохом произношении некоторых слов</a:t>
            </a:r>
            <a:r>
              <a:rPr lang="ru-RU" dirty="0" smtClean="0"/>
              <a:t>)</a:t>
            </a:r>
          </a:p>
          <a:p>
            <a:r>
              <a:rPr lang="ru-RU" dirty="0"/>
              <a:t>В </a:t>
            </a:r>
            <a:r>
              <a:rPr lang="ru-RU" b="1" dirty="0"/>
              <a:t>фонетике </a:t>
            </a:r>
            <a:r>
              <a:rPr lang="ru-RU" dirty="0"/>
              <a:t>наиболее распространенным типом интерференции </a:t>
            </a:r>
            <a:r>
              <a:rPr lang="ru-RU" dirty="0" smtClean="0"/>
              <a:t>является интерференция </a:t>
            </a:r>
            <a:r>
              <a:rPr lang="ru-RU" dirty="0"/>
              <a:t>по аналогии, связанная с прямым переносом произносительных </a:t>
            </a:r>
            <a:r>
              <a:rPr lang="ru-RU" dirty="0" smtClean="0"/>
              <a:t>навыков</a:t>
            </a:r>
          </a:p>
          <a:p>
            <a:r>
              <a:rPr lang="ru-RU" dirty="0"/>
              <a:t>В области </a:t>
            </a:r>
            <a:r>
              <a:rPr lang="ru-RU" b="1" dirty="0"/>
              <a:t>орфографии </a:t>
            </a:r>
            <a:r>
              <a:rPr lang="ru-RU" dirty="0"/>
              <a:t>повышенного внимания требует правописание </a:t>
            </a:r>
            <a:r>
              <a:rPr lang="ru-RU" dirty="0" smtClean="0"/>
              <a:t>слов-аналогов</a:t>
            </a:r>
          </a:p>
          <a:p>
            <a:r>
              <a:rPr lang="ru-RU" b="1" dirty="0"/>
              <a:t>Лексическая </a:t>
            </a:r>
            <a:r>
              <a:rPr lang="ru-RU" dirty="0"/>
              <a:t>интерференция обычно приводит к буквализмам</a:t>
            </a:r>
            <a:r>
              <a:rPr lang="ru-RU" dirty="0" smtClean="0"/>
              <a:t>.</a:t>
            </a:r>
          </a:p>
          <a:p>
            <a:r>
              <a:rPr lang="ru-RU" dirty="0"/>
              <a:t>Анализ некоторых случаев </a:t>
            </a:r>
            <a:r>
              <a:rPr lang="ru-RU" b="1" dirty="0"/>
              <a:t>грамматической </a:t>
            </a:r>
            <a:r>
              <a:rPr lang="ru-RU" dirty="0"/>
              <a:t>интерференции позволяет </a:t>
            </a:r>
            <a:r>
              <a:rPr lang="ru-RU" dirty="0" smtClean="0"/>
              <a:t>определить типичные </a:t>
            </a:r>
            <a:r>
              <a:rPr lang="ru-RU" dirty="0"/>
              <a:t>грамматические трудности и способы их преодоления. Это позволит </a:t>
            </a:r>
            <a:r>
              <a:rPr lang="ru-RU" dirty="0" smtClean="0"/>
              <a:t>найти рациональные </a:t>
            </a:r>
            <a:r>
              <a:rPr lang="ru-RU" dirty="0"/>
              <a:t>пути объяснения и закрепления языкового материала. </a:t>
            </a:r>
            <a:r>
              <a:rPr lang="ru-RU" dirty="0" smtClean="0"/>
              <a:t>Явление грамматической </a:t>
            </a:r>
            <a:r>
              <a:rPr lang="ru-RU" dirty="0"/>
              <a:t>интерференции можно предсказать при сопоставлении глагольных </a:t>
            </a:r>
            <a:r>
              <a:rPr lang="ru-RU" dirty="0" smtClean="0"/>
              <a:t>форм, выявив</a:t>
            </a:r>
            <a:r>
              <a:rPr lang="ru-RU" dirty="0"/>
              <a:t>, в чем заключаются их сходства или различия.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8565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 </a:t>
            </a:r>
            <a:r>
              <a:rPr lang="ru-RU" b="1" dirty="0"/>
              <a:t>синтаксическом </a:t>
            </a:r>
            <a:r>
              <a:rPr lang="ru-RU" dirty="0"/>
              <a:t>уровне явление интерференции обнаруживается в </a:t>
            </a:r>
            <a:r>
              <a:rPr lang="ru-RU" dirty="0" smtClean="0"/>
              <a:t>нарушении порядка </a:t>
            </a:r>
            <a:r>
              <a:rPr lang="ru-RU" dirty="0"/>
              <a:t>слов: в русском языке он свободный, а в английском и французском </a:t>
            </a:r>
            <a:r>
              <a:rPr lang="ru-RU" dirty="0" smtClean="0"/>
              <a:t>языках члены </a:t>
            </a:r>
            <a:r>
              <a:rPr lang="ru-RU" dirty="0"/>
              <a:t>предложения занимают строго определенное место.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76768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531</Words>
  <Application>Microsoft Office PowerPoint</Application>
  <PresentationFormat>Širokoúhlá obrazovka</PresentationFormat>
  <Paragraphs>34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  Позитивный и негативный трансфер, языковой контакт</vt:lpstr>
      <vt:lpstr>Языковой контакт</vt:lpstr>
      <vt:lpstr>Проблематика билингвизма и влияние родного языка на усваиваемый язык:</vt:lpstr>
      <vt:lpstr>Языковая интерференция и языковой трансфер</vt:lpstr>
      <vt:lpstr>Негативный трансфер</vt:lpstr>
      <vt:lpstr>Разряды интерференции</vt:lpstr>
      <vt:lpstr>Причины интерференции</vt:lpstr>
      <vt:lpstr>Влияние интерференции на иностранный язык</vt:lpstr>
      <vt:lpstr>Prezentace aplikace PowerPoint</vt:lpstr>
      <vt:lpstr>Позитивный трансфер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Pozitivní a negativní transfer a jazyky v kontaktu</dc:title>
  <dc:creator>Ekaterina Korotkaya</dc:creator>
  <cp:lastModifiedBy>Bobrzykova</cp:lastModifiedBy>
  <cp:revision>5</cp:revision>
  <dcterms:created xsi:type="dcterms:W3CDTF">2017-11-01T13:11:02Z</dcterms:created>
  <dcterms:modified xsi:type="dcterms:W3CDTF">2017-12-14T10:39:01Z</dcterms:modified>
</cp:coreProperties>
</file>