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4" r:id="rId6"/>
    <p:sldId id="265" r:id="rId7"/>
    <p:sldId id="258" r:id="rId8"/>
    <p:sldId id="267" r:id="rId9"/>
    <p:sldId id="266" r:id="rId10"/>
    <p:sldId id="269" r:id="rId11"/>
    <p:sldId id="268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41" autoAdjust="0"/>
    <p:restoredTop sz="94660"/>
  </p:normalViewPr>
  <p:slideViewPr>
    <p:cSldViewPr snapToGrid="0">
      <p:cViewPr>
        <p:scale>
          <a:sx n="101" d="100"/>
          <a:sy n="101" d="100"/>
        </p:scale>
        <p:origin x="-114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Борис Пастернак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Биография, творчество, роман </a:t>
            </a:r>
            <a:r>
              <a:rPr lang="cs-CZ" dirty="0" smtClean="0"/>
              <a:t>„</a:t>
            </a:r>
            <a:r>
              <a:rPr lang="ru-RU" dirty="0" smtClean="0"/>
              <a:t>Доктор </a:t>
            </a:r>
            <a:r>
              <a:rPr lang="ru-RU" dirty="0" err="1" smtClean="0"/>
              <a:t>живаго</a:t>
            </a:r>
            <a:r>
              <a:rPr lang="cs-CZ" dirty="0" smtClean="0"/>
              <a:t>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707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332656"/>
            <a:ext cx="3556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0193" y="1726781"/>
            <a:ext cx="3600400" cy="220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i="1" dirty="0"/>
              <a:t>Зинаида Николаевна, Борис  Леонидович и Леонид</a:t>
            </a:r>
          </a:p>
        </p:txBody>
      </p:sp>
    </p:spTree>
    <p:extLst>
      <p:ext uri="{BB962C8B-B14F-4D97-AF65-F5344CB8AC3E}">
        <p14:creationId xmlns:p14="http://schemas.microsoft.com/office/powerpoint/2010/main" val="63908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Творчество в </a:t>
            </a:r>
            <a:r>
              <a:rPr lang="cs-CZ" dirty="0" smtClean="0"/>
              <a:t>30-</a:t>
            </a:r>
            <a:r>
              <a:rPr lang="ru-RU" dirty="0" smtClean="0"/>
              <a:t>е годы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cs-CZ" dirty="0" smtClean="0"/>
              <a:t>„</a:t>
            </a:r>
            <a:r>
              <a:rPr lang="ru-RU" i="1" dirty="0" smtClean="0"/>
              <a:t>Грузинские лирики</a:t>
            </a:r>
            <a:r>
              <a:rPr lang="cs-CZ" dirty="0" smtClean="0"/>
              <a:t>“</a:t>
            </a:r>
            <a:endParaRPr lang="ru-RU" dirty="0" smtClean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ru-RU" dirty="0" smtClean="0"/>
              <a:t>Переводы произведений </a:t>
            </a:r>
          </a:p>
          <a:p>
            <a:r>
              <a:rPr lang="ru-RU" dirty="0" smtClean="0"/>
              <a:t>Шекспира, Гёте, Шиллера</a:t>
            </a:r>
            <a:endParaRPr lang="cs-CZ" dirty="0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849" y="2167002"/>
            <a:ext cx="4080831" cy="306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61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558473"/>
            <a:ext cx="6048672" cy="5480096"/>
          </a:xfrm>
          <a:prstGeom prst="rect">
            <a:avLst/>
          </a:prstGeom>
        </p:spPr>
      </p:pic>
      <p:pic>
        <p:nvPicPr>
          <p:cNvPr id="2" name="Борис Пастернак - Никогда Ни О Чем Не Жалейте [с сайта www.ololo.fm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36360" y="57337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2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6031484" y="1987756"/>
            <a:ext cx="77663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/>
              <a:t>Русский </a:t>
            </a:r>
            <a:r>
              <a:rPr lang="ru-RU" sz="2400" dirty="0"/>
              <a:t>писатель, поэт, переводчик; </a:t>
            </a:r>
            <a:endParaRPr lang="ru-RU" sz="2400" dirty="0" smtClean="0"/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один </a:t>
            </a:r>
            <a:r>
              <a:rPr lang="ru-RU" sz="2400" dirty="0"/>
              <a:t>из крупнейших поэтов XX века</a:t>
            </a:r>
            <a:r>
              <a:rPr lang="ru-RU" sz="24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Лауреат Нобелевской премии 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за </a:t>
            </a:r>
            <a:r>
              <a:rPr lang="ru-RU" sz="2400" dirty="0"/>
              <a:t>значительные достижения </a:t>
            </a:r>
            <a:endParaRPr lang="ru-RU" sz="2400" dirty="0" smtClean="0"/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в </a:t>
            </a:r>
            <a:r>
              <a:rPr lang="ru-RU" sz="2400" dirty="0"/>
              <a:t>современной лирической поэзии, </a:t>
            </a:r>
            <a:endParaRPr lang="ru-RU" sz="2400" dirty="0" smtClean="0"/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а </a:t>
            </a:r>
            <a:r>
              <a:rPr lang="ru-RU" sz="2400" dirty="0"/>
              <a:t>также за продолжение традиций </a:t>
            </a:r>
            <a:endParaRPr lang="ru-RU" sz="2400" dirty="0" smtClean="0"/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великого </a:t>
            </a:r>
            <a:r>
              <a:rPr lang="ru-RU" sz="2400" dirty="0"/>
              <a:t>русского эпического романа</a:t>
            </a:r>
            <a:endParaRPr lang="cs-CZ" sz="2400" dirty="0"/>
          </a:p>
        </p:txBody>
      </p:sp>
      <p:sp>
        <p:nvSpPr>
          <p:cNvPr id="6" name="Obdélník 5"/>
          <p:cNvSpPr/>
          <p:nvPr/>
        </p:nvSpPr>
        <p:spPr>
          <a:xfrm>
            <a:off x="2342936" y="520785"/>
            <a:ext cx="7995266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err="1"/>
              <a:t>Бори́с</a:t>
            </a:r>
            <a:r>
              <a:rPr lang="ru-RU" sz="3200" b="1" dirty="0"/>
              <a:t> </a:t>
            </a:r>
            <a:r>
              <a:rPr lang="ru-RU" sz="3200" b="1" dirty="0" err="1"/>
              <a:t>Леони́дович</a:t>
            </a:r>
            <a:r>
              <a:rPr lang="ru-RU" sz="3200" b="1" dirty="0"/>
              <a:t> </a:t>
            </a:r>
            <a:r>
              <a:rPr lang="ru-RU" sz="3200" b="1" dirty="0" err="1"/>
              <a:t>Пастерна́к</a:t>
            </a:r>
            <a:r>
              <a:rPr lang="ru-RU" sz="3200" b="1" dirty="0"/>
              <a:t> (1890 —1960)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9" y="2523528"/>
            <a:ext cx="3133811" cy="289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722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ek obrázku pro пастернак за рояле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679" y="865632"/>
            <a:ext cx="8022336" cy="458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62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Марбурский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университет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648619"/>
            <a:ext cx="4699000" cy="3524250"/>
          </a:xfrm>
        </p:spPr>
      </p:pic>
    </p:spTree>
    <p:extLst>
      <p:ext uri="{BB962C8B-B14F-4D97-AF65-F5344CB8AC3E}">
        <p14:creationId xmlns:p14="http://schemas.microsoft.com/office/powerpoint/2010/main" val="324514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50848" y="237835"/>
            <a:ext cx="10058400" cy="1450757"/>
          </a:xfrm>
        </p:spPr>
        <p:txBody>
          <a:bodyPr/>
          <a:lstStyle/>
          <a:p>
            <a:r>
              <a:rPr lang="ru-RU" sz="3000" dirty="0" smtClean="0">
                <a:solidFill>
                  <a:schemeClr val="tx1"/>
                </a:solidFill>
              </a:rPr>
              <a:t>1913 г</a:t>
            </a:r>
            <a:r>
              <a:rPr lang="ru-RU" sz="3000" dirty="0">
                <a:solidFill>
                  <a:schemeClr val="tx1"/>
                </a:solidFill>
              </a:rPr>
              <a:t>. Первая публикация стихов в коллективном сборнике группы </a:t>
            </a:r>
            <a:r>
              <a:rPr lang="ru-RU" sz="3000" i="1" dirty="0">
                <a:solidFill>
                  <a:schemeClr val="tx1"/>
                </a:solidFill>
              </a:rPr>
              <a:t>«Лирика»</a:t>
            </a:r>
            <a:r>
              <a:rPr lang="ru-RU" i="1" dirty="0">
                <a:solidFill>
                  <a:schemeClr val="tx1"/>
                </a:solidFill>
              </a:rPr>
              <a:t/>
            </a:r>
            <a:br>
              <a:rPr lang="ru-RU" i="1" dirty="0">
                <a:solidFill>
                  <a:schemeClr val="tx1"/>
                </a:solidFill>
              </a:rPr>
            </a:br>
            <a:endParaRPr lang="cs-CZ" sz="3000" i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1036320" y="1990344"/>
            <a:ext cx="3657600" cy="3950208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i="1" dirty="0" smtClean="0">
                <a:solidFill>
                  <a:schemeClr val="tx1"/>
                </a:solidFill>
              </a:rPr>
              <a:t>«Февраль»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i="1" dirty="0" smtClean="0">
                <a:solidFill>
                  <a:schemeClr val="tx1"/>
                </a:solidFill>
              </a:rPr>
              <a:t>«Сегодня мы исполним грусть его»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i="1" dirty="0" smtClean="0">
                <a:solidFill>
                  <a:schemeClr val="tx1"/>
                </a:solidFill>
              </a:rPr>
              <a:t>«Сумерки»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i="1" dirty="0" smtClean="0">
                <a:solidFill>
                  <a:schemeClr val="tx1"/>
                </a:solidFill>
              </a:rPr>
              <a:t>«Я в мысль глухую о себе»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i="1" dirty="0" smtClean="0">
                <a:solidFill>
                  <a:schemeClr val="tx1"/>
                </a:solidFill>
              </a:rPr>
              <a:t>«Как бронзовой золой </a:t>
            </a:r>
            <a:r>
              <a:rPr lang="ru-RU" i="1" dirty="0" err="1" smtClean="0">
                <a:solidFill>
                  <a:schemeClr val="tx1"/>
                </a:solidFill>
              </a:rPr>
              <a:t>жаровень</a:t>
            </a:r>
            <a:r>
              <a:rPr lang="ru-RU" i="1" dirty="0" smtClean="0">
                <a:solidFill>
                  <a:schemeClr val="tx1"/>
                </a:solidFill>
              </a:rPr>
              <a:t>»</a:t>
            </a:r>
            <a:endParaRPr lang="ru-RU" i="1" dirty="0">
              <a:solidFill>
                <a:schemeClr val="tx1"/>
              </a:solidFill>
            </a:endParaRPr>
          </a:p>
          <a:p>
            <a:endParaRPr lang="cs-CZ" i="1" dirty="0">
              <a:solidFill>
                <a:schemeClr val="tx1"/>
              </a:solidFill>
            </a:endParaRPr>
          </a:p>
        </p:txBody>
      </p:sp>
      <p:pic>
        <p:nvPicPr>
          <p:cNvPr id="5" name="Б. Л. Пастернак - Февраль. Достать чернил и плакать!.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33944" y="211880"/>
            <a:ext cx="609600" cy="60960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8590360" y="2478024"/>
            <a:ext cx="3096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Где, как обугленные груши,</a:t>
            </a:r>
          </a:p>
          <a:p>
            <a:r>
              <a:rPr lang="ru-RU" sz="1600" dirty="0"/>
              <a:t>С деревьев тысячи грачей</a:t>
            </a:r>
          </a:p>
          <a:p>
            <a:r>
              <a:rPr lang="ru-RU" sz="1600" dirty="0"/>
              <a:t>Сорвутся в лужи и обрушат</a:t>
            </a:r>
          </a:p>
          <a:p>
            <a:r>
              <a:rPr lang="ru-RU" sz="1600" dirty="0"/>
              <a:t>Сухую грусть на дно очей.</a:t>
            </a:r>
          </a:p>
          <a:p>
            <a:endParaRPr lang="ru-RU" sz="1600" dirty="0"/>
          </a:p>
          <a:p>
            <a:r>
              <a:rPr lang="ru-RU" sz="1600" dirty="0"/>
              <a:t>Под ней проталины чернеют,</a:t>
            </a:r>
          </a:p>
          <a:p>
            <a:r>
              <a:rPr lang="ru-RU" sz="1600" dirty="0"/>
              <a:t>И ветер криками изрыт,</a:t>
            </a:r>
          </a:p>
          <a:p>
            <a:r>
              <a:rPr lang="ru-RU" sz="1600" dirty="0"/>
              <a:t>И чем </a:t>
            </a:r>
            <a:r>
              <a:rPr lang="ru-RU" sz="1600" dirty="0" err="1"/>
              <a:t>случайней</a:t>
            </a:r>
            <a:r>
              <a:rPr lang="ru-RU" sz="1600" dirty="0"/>
              <a:t>, тем вернее</a:t>
            </a:r>
          </a:p>
          <a:p>
            <a:r>
              <a:rPr lang="ru-RU" sz="1600" dirty="0"/>
              <a:t>Слагаются стихи навзрыд.</a:t>
            </a:r>
          </a:p>
        </p:txBody>
      </p:sp>
      <p:sp>
        <p:nvSpPr>
          <p:cNvPr id="8" name="Obdélník 7"/>
          <p:cNvSpPr/>
          <p:nvPr/>
        </p:nvSpPr>
        <p:spPr>
          <a:xfrm>
            <a:off x="5266943" y="247802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Достать чернил и плакать!</a:t>
            </a:r>
          </a:p>
          <a:p>
            <a:r>
              <a:rPr lang="ru-RU" sz="1600" dirty="0"/>
              <a:t>Писать о феврале навзрыд,</a:t>
            </a:r>
          </a:p>
          <a:p>
            <a:r>
              <a:rPr lang="ru-RU" sz="1600" dirty="0"/>
              <a:t>Пока грохочущая слякоть</a:t>
            </a:r>
          </a:p>
          <a:p>
            <a:r>
              <a:rPr lang="ru-RU" sz="1600" dirty="0"/>
              <a:t>Весною черною горит.</a:t>
            </a:r>
          </a:p>
          <a:p>
            <a:endParaRPr lang="ru-RU" sz="1600" dirty="0"/>
          </a:p>
          <a:p>
            <a:r>
              <a:rPr lang="ru-RU" sz="1600" dirty="0"/>
              <a:t>Достать пролетку. За шесть гривен,</a:t>
            </a:r>
          </a:p>
          <a:p>
            <a:r>
              <a:rPr lang="ru-RU" sz="1600" dirty="0"/>
              <a:t>Чрез благовест, чрез клик колес,</a:t>
            </a:r>
          </a:p>
          <a:p>
            <a:r>
              <a:rPr lang="ru-RU" sz="1600" dirty="0"/>
              <a:t>Перенестись туда, где ливень</a:t>
            </a:r>
          </a:p>
          <a:p>
            <a:r>
              <a:rPr lang="ru-RU" sz="1600" dirty="0"/>
              <a:t>Еще шумней чернил и слез.</a:t>
            </a:r>
          </a:p>
        </p:txBody>
      </p:sp>
      <p:sp>
        <p:nvSpPr>
          <p:cNvPr id="9" name="Obdélník 8"/>
          <p:cNvSpPr/>
          <p:nvPr/>
        </p:nvSpPr>
        <p:spPr>
          <a:xfrm>
            <a:off x="7800219" y="1898642"/>
            <a:ext cx="1029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Февраль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67424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Первая книга </a:t>
            </a:r>
            <a:r>
              <a:rPr lang="cs-CZ" dirty="0" smtClean="0"/>
              <a:t>„</a:t>
            </a:r>
            <a:r>
              <a:rPr lang="ru-RU" dirty="0" smtClean="0"/>
              <a:t>Близнец в тучах</a:t>
            </a:r>
            <a:r>
              <a:rPr lang="cs-CZ" dirty="0" smtClean="0"/>
              <a:t>“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571" y="1962693"/>
            <a:ext cx="2912192" cy="37851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201" y="1962693"/>
            <a:ext cx="2835332" cy="378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58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011981"/>
            <a:ext cx="10058400" cy="7596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Сборник </a:t>
            </a:r>
            <a:r>
              <a:rPr lang="cs-CZ" sz="2800" b="1" dirty="0" smtClean="0"/>
              <a:t>„</a:t>
            </a:r>
            <a:r>
              <a:rPr lang="ru-RU" sz="2800" b="1" i="1" dirty="0"/>
              <a:t>П</a:t>
            </a:r>
            <a:r>
              <a:rPr lang="ru-RU" sz="2800" b="1" i="1" dirty="0" smtClean="0"/>
              <a:t>оверх барьеров</a:t>
            </a:r>
            <a:r>
              <a:rPr lang="cs-CZ" sz="2800" b="1" dirty="0" smtClean="0"/>
              <a:t>“</a:t>
            </a:r>
            <a:r>
              <a:rPr lang="ru-RU" sz="2800" b="1" dirty="0" smtClean="0"/>
              <a:t> </a:t>
            </a:r>
            <a:endParaRPr lang="cs-CZ" sz="28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573" y="2066931"/>
            <a:ext cx="2494590" cy="395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0227" y="1268046"/>
            <a:ext cx="4062473" cy="381642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200" i="1" dirty="0">
                <a:solidFill>
                  <a:schemeClr val="tx1"/>
                </a:solidFill>
              </a:rPr>
              <a:t>Евгения Лурье, </a:t>
            </a:r>
            <a:r>
              <a:rPr lang="ru-RU" sz="3200" i="1" dirty="0" smtClean="0">
                <a:solidFill>
                  <a:schemeClr val="tx1"/>
                </a:solidFill>
              </a:rPr>
              <a:t/>
            </a:r>
            <a:br>
              <a:rPr lang="ru-RU" sz="3200" i="1" dirty="0" smtClean="0">
                <a:solidFill>
                  <a:schemeClr val="tx1"/>
                </a:solidFill>
              </a:rPr>
            </a:br>
            <a:r>
              <a:rPr lang="ru-RU" sz="3200" i="1" dirty="0" smtClean="0">
                <a:solidFill>
                  <a:schemeClr val="tx1"/>
                </a:solidFill>
              </a:rPr>
              <a:t>Борис Пастернак </a:t>
            </a:r>
            <a:r>
              <a:rPr lang="ru-RU" sz="3200" i="1" dirty="0">
                <a:solidFill>
                  <a:schemeClr val="tx1"/>
                </a:solidFill>
              </a:rPr>
              <a:t>и Евгений Пастернак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261" y="122862"/>
            <a:ext cx="4464496" cy="6106792"/>
          </a:xfrm>
        </p:spPr>
      </p:pic>
    </p:spTree>
    <p:extLst>
      <p:ext uri="{BB962C8B-B14F-4D97-AF65-F5344CB8AC3E}">
        <p14:creationId xmlns:p14="http://schemas.microsoft.com/office/powerpoint/2010/main" val="317320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Творчество в 2</a:t>
            </a:r>
            <a:r>
              <a:rPr lang="cs-CZ" dirty="0" smtClean="0"/>
              <a:t>0</a:t>
            </a:r>
            <a:r>
              <a:rPr lang="ru-RU" dirty="0" smtClean="0"/>
              <a:t>-е годы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1666" y="1833206"/>
            <a:ext cx="5115630" cy="402336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cs-CZ" dirty="0" smtClean="0"/>
              <a:t>„</a:t>
            </a:r>
            <a:r>
              <a:rPr lang="ru-RU" i="1" dirty="0" smtClean="0"/>
              <a:t>Сестра моя – жизнь</a:t>
            </a:r>
            <a:r>
              <a:rPr lang="cs-CZ" dirty="0" smtClean="0"/>
              <a:t>“</a:t>
            </a:r>
            <a:endParaRPr lang="ru-RU" dirty="0" smtClean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cs-CZ" dirty="0" smtClean="0"/>
              <a:t>„</a:t>
            </a:r>
            <a:r>
              <a:rPr lang="ru-RU" i="1" dirty="0" smtClean="0"/>
              <a:t>Темы и вариации</a:t>
            </a:r>
            <a:r>
              <a:rPr lang="cs-CZ" dirty="0" smtClean="0"/>
              <a:t>“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cs-CZ" dirty="0" smtClean="0"/>
              <a:t>„</a:t>
            </a:r>
            <a:r>
              <a:rPr lang="ru-RU" i="1" dirty="0" smtClean="0"/>
              <a:t>Девятьсот пятый год</a:t>
            </a:r>
            <a:r>
              <a:rPr lang="cs-CZ" dirty="0" smtClean="0"/>
              <a:t>“</a:t>
            </a:r>
            <a:endParaRPr lang="ru-RU" dirty="0" smtClean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cs-CZ" dirty="0" smtClean="0"/>
              <a:t>„</a:t>
            </a:r>
            <a:r>
              <a:rPr lang="ru-RU" i="1" dirty="0" smtClean="0"/>
              <a:t>Лейтенант Шмидт</a:t>
            </a:r>
            <a:r>
              <a:rPr lang="cs-CZ" dirty="0" smtClean="0"/>
              <a:t>“</a:t>
            </a:r>
            <a:endParaRPr lang="ru-RU" dirty="0" smtClean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cs-CZ" dirty="0" smtClean="0"/>
              <a:t>„</a:t>
            </a:r>
            <a:r>
              <a:rPr lang="ru-RU" i="1" dirty="0" smtClean="0"/>
              <a:t>Охранная грамота</a:t>
            </a:r>
            <a:r>
              <a:rPr lang="cs-CZ" dirty="0" smtClean="0"/>
              <a:t>“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Obdélník 3"/>
          <p:cNvSpPr/>
          <p:nvPr/>
        </p:nvSpPr>
        <p:spPr>
          <a:xfrm>
            <a:off x="6978911" y="324472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ru-RU" dirty="0"/>
              <a:t>Официальное признание творчества</a:t>
            </a:r>
            <a:r>
              <a:rPr lang="ru-RU" dirty="0" smtClean="0"/>
              <a:t>,</a:t>
            </a:r>
          </a:p>
          <a:p>
            <a:pPr>
              <a:lnSpc>
                <a:spcPct val="200000"/>
              </a:lnSpc>
            </a:pPr>
            <a:r>
              <a:rPr lang="ru-RU" dirty="0" smtClean="0"/>
              <a:t>деятельность </a:t>
            </a:r>
            <a:r>
              <a:rPr lang="ru-RU" dirty="0"/>
              <a:t>в Союзе писателей СССР</a:t>
            </a:r>
          </a:p>
        </p:txBody>
      </p:sp>
    </p:spTree>
    <p:extLst>
      <p:ext uri="{BB962C8B-B14F-4D97-AF65-F5344CB8AC3E}">
        <p14:creationId xmlns:p14="http://schemas.microsoft.com/office/powerpoint/2010/main" val="179102024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</TotalTime>
  <Words>245</Words>
  <Application>Microsoft Office PowerPoint</Application>
  <PresentationFormat>Vlastní</PresentationFormat>
  <Paragraphs>54</Paragraphs>
  <Slides>12</Slides>
  <Notes>0</Notes>
  <HiddenSlides>0</HiddenSlides>
  <MMClips>2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Retrospektiva</vt:lpstr>
      <vt:lpstr>Борис Пастернак</vt:lpstr>
      <vt:lpstr>Prezentace aplikace PowerPoint</vt:lpstr>
      <vt:lpstr>Prezentace aplikace PowerPoint</vt:lpstr>
      <vt:lpstr>Марбурский университет</vt:lpstr>
      <vt:lpstr>1913 г. Первая публикация стихов в коллективном сборнике группы «Лирика» </vt:lpstr>
      <vt:lpstr>Первая книга „Близнец в тучах“</vt:lpstr>
      <vt:lpstr> </vt:lpstr>
      <vt:lpstr>Евгения Лурье,  Борис Пастернак и Евгений Пастернак</vt:lpstr>
      <vt:lpstr>Творчество в 20-е годы</vt:lpstr>
      <vt:lpstr>Prezentace aplikace PowerPoint</vt:lpstr>
      <vt:lpstr>Творчество в 30-е годы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Борис Пастернак</dc:title>
  <dc:creator>JANA</dc:creator>
  <cp:lastModifiedBy>Paucova</cp:lastModifiedBy>
  <cp:revision>7</cp:revision>
  <dcterms:created xsi:type="dcterms:W3CDTF">2016-10-23T15:31:19Z</dcterms:created>
  <dcterms:modified xsi:type="dcterms:W3CDTF">2017-11-22T11:19:52Z</dcterms:modified>
</cp:coreProperties>
</file>