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1" r:id="rId16"/>
    <p:sldId id="273" r:id="rId17"/>
    <p:sldId id="275" r:id="rId18"/>
    <p:sldId id="27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>
        <p:scale>
          <a:sx n="81" d="100"/>
          <a:sy n="81" d="100"/>
        </p:scale>
        <p:origin x="-7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1/1/2018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1/1/2018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1/1/2018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youtu.be/rg0Sh54VHRs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Советская сатира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78131" y="4675077"/>
            <a:ext cx="10058400" cy="1143000"/>
          </a:xfrm>
        </p:spPr>
        <p:txBody>
          <a:bodyPr/>
          <a:lstStyle/>
          <a:p>
            <a:pPr algn="ctr"/>
            <a:r>
              <a:rPr lang="cs-CZ" dirty="0" smtClean="0"/>
              <a:t>20-</a:t>
            </a:r>
            <a:r>
              <a:rPr lang="ru-RU" dirty="0" smtClean="0"/>
              <a:t>Х</a:t>
            </a:r>
            <a:r>
              <a:rPr lang="cs-CZ" dirty="0" smtClean="0"/>
              <a:t>, 30-</a:t>
            </a:r>
            <a:r>
              <a:rPr lang="ru-RU" dirty="0" smtClean="0"/>
              <a:t>Х ГОДОВ </a:t>
            </a:r>
            <a:r>
              <a:rPr lang="ru-RU" dirty="0" err="1" smtClean="0"/>
              <a:t>хх</a:t>
            </a:r>
            <a:r>
              <a:rPr lang="ru-RU" dirty="0" smtClean="0"/>
              <a:t> ВЕКА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60682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Произведения А. Аверченко: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979846"/>
            <a:ext cx="10058400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dirty="0"/>
              <a:t>«Круги по воде</a:t>
            </a:r>
            <a:r>
              <a:rPr lang="ru-RU" sz="2800" dirty="0" smtClean="0"/>
              <a:t>»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dirty="0"/>
              <a:t>«План генерала </a:t>
            </a:r>
            <a:r>
              <a:rPr lang="ru-RU" sz="2800" dirty="0" err="1"/>
              <a:t>Мольтке</a:t>
            </a:r>
            <a:r>
              <a:rPr lang="ru-RU" sz="2800" dirty="0" smtClean="0"/>
              <a:t>»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dirty="0"/>
              <a:t>«Урок в советской школе</a:t>
            </a:r>
            <a:r>
              <a:rPr lang="ru-RU" sz="2800" dirty="0" smtClean="0"/>
              <a:t>»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dirty="0"/>
              <a:t>«Короли у себя дома</a:t>
            </a:r>
            <a:r>
              <a:rPr lang="ru-RU" sz="2800" dirty="0" smtClean="0"/>
              <a:t>»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800" dirty="0"/>
              <a:t>«Дюжина ножей в спину революции»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7224" y="2086526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31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Михаил Зощенко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097280" y="2166035"/>
            <a:ext cx="6096000" cy="325717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/>
              <a:t>Русский </a:t>
            </a:r>
            <a:r>
              <a:rPr lang="ru-RU" sz="2800" dirty="0"/>
              <a:t>советский писатель, драматург, сценарист и переводчик. Считается классиком </a:t>
            </a:r>
            <a:endParaRPr lang="ru-RU" sz="2800" dirty="0" smtClean="0"/>
          </a:p>
          <a:p>
            <a:pPr>
              <a:lnSpc>
                <a:spcPct val="150000"/>
              </a:lnSpc>
            </a:pPr>
            <a:r>
              <a:rPr lang="ru-RU" sz="2800" dirty="0" smtClean="0"/>
              <a:t>русской </a:t>
            </a:r>
            <a:r>
              <a:rPr lang="ru-RU" sz="2800" dirty="0"/>
              <a:t>литературы</a:t>
            </a:r>
          </a:p>
          <a:p>
            <a:pPr>
              <a:lnSpc>
                <a:spcPct val="150000"/>
              </a:lnSpc>
            </a:pPr>
            <a:endParaRPr lang="cs-CZ" sz="2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6701" y="1850008"/>
            <a:ext cx="3268980" cy="410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02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Роды занятий и профессии: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400" dirty="0" err="1"/>
              <a:t>к</a:t>
            </a:r>
            <a:r>
              <a:rPr lang="cs-CZ" sz="2400" dirty="0" err="1" smtClean="0"/>
              <a:t>онтролер</a:t>
            </a:r>
            <a:r>
              <a:rPr lang="cs-CZ" sz="2400" dirty="0" smtClean="0"/>
              <a:t> </a:t>
            </a:r>
            <a:r>
              <a:rPr lang="cs-CZ" sz="2400" dirty="0" err="1" smtClean="0"/>
              <a:t>поездов</a:t>
            </a:r>
            <a:r>
              <a:rPr lang="cs-CZ" sz="2400" dirty="0" smtClean="0"/>
              <a:t>;</a:t>
            </a:r>
            <a:endParaRPr lang="ru-RU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smtClean="0"/>
              <a:t>в </a:t>
            </a:r>
            <a:r>
              <a:rPr lang="cs-CZ" sz="2400" dirty="0"/>
              <a:t>1914 </a:t>
            </a:r>
            <a:r>
              <a:rPr lang="cs-CZ" sz="2400" dirty="0" err="1"/>
              <a:t>году</a:t>
            </a:r>
            <a:r>
              <a:rPr lang="cs-CZ" sz="2400" dirty="0"/>
              <a:t> - </a:t>
            </a:r>
            <a:r>
              <a:rPr lang="cs-CZ" sz="2400" dirty="0" err="1"/>
              <a:t>командир</a:t>
            </a:r>
            <a:r>
              <a:rPr lang="cs-CZ" sz="2400" dirty="0"/>
              <a:t> </a:t>
            </a:r>
            <a:r>
              <a:rPr lang="cs-CZ" sz="2400" dirty="0" err="1" smtClean="0"/>
              <a:t>взвода</a:t>
            </a:r>
            <a:r>
              <a:rPr lang="cs-CZ" sz="2400" dirty="0" smtClean="0"/>
              <a:t>,</a:t>
            </a:r>
            <a:r>
              <a:rPr lang="ru-RU" sz="2400" dirty="0"/>
              <a:t> </a:t>
            </a:r>
            <a:r>
              <a:rPr lang="cs-CZ" sz="2400" dirty="0" err="1" smtClean="0"/>
              <a:t>командир</a:t>
            </a:r>
            <a:r>
              <a:rPr lang="cs-CZ" sz="2400" dirty="0" smtClean="0"/>
              <a:t> </a:t>
            </a:r>
            <a:r>
              <a:rPr lang="cs-CZ" sz="2400" dirty="0" err="1"/>
              <a:t>батальона</a:t>
            </a:r>
            <a:r>
              <a:rPr lang="cs-CZ" sz="2400" dirty="0"/>
              <a:t>, </a:t>
            </a:r>
            <a:r>
              <a:rPr lang="cs-CZ" sz="2400" dirty="0" err="1" smtClean="0"/>
              <a:t>штабс-капитан</a:t>
            </a:r>
            <a:r>
              <a:rPr lang="cs-CZ" sz="2400" dirty="0" smtClean="0"/>
              <a:t>;</a:t>
            </a:r>
            <a:endParaRPr lang="ru-RU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err="1" smtClean="0"/>
              <a:t>начальник</a:t>
            </a:r>
            <a:r>
              <a:rPr lang="cs-CZ" sz="2400" dirty="0" smtClean="0"/>
              <a:t> </a:t>
            </a:r>
            <a:r>
              <a:rPr lang="cs-CZ" sz="2400" dirty="0" err="1" smtClean="0"/>
              <a:t>почт</a:t>
            </a:r>
            <a:r>
              <a:rPr lang="ru-RU" sz="2400" dirty="0" smtClean="0"/>
              <a:t>ы</a:t>
            </a:r>
            <a:r>
              <a:rPr lang="cs-CZ" sz="2400" dirty="0" smtClean="0"/>
              <a:t> </a:t>
            </a:r>
            <a:r>
              <a:rPr lang="cs-CZ" sz="2400" dirty="0"/>
              <a:t>и </a:t>
            </a:r>
            <a:r>
              <a:rPr lang="cs-CZ" sz="2400" dirty="0" err="1"/>
              <a:t>телеграфа</a:t>
            </a:r>
            <a:r>
              <a:rPr lang="cs-CZ" sz="2400" dirty="0"/>
              <a:t>, </a:t>
            </a:r>
            <a:r>
              <a:rPr lang="cs-CZ" sz="2400" dirty="0" err="1"/>
              <a:t>комендант</a:t>
            </a:r>
            <a:r>
              <a:rPr lang="cs-CZ" sz="2400" dirty="0"/>
              <a:t> </a:t>
            </a:r>
            <a:r>
              <a:rPr lang="cs-CZ" sz="2400" dirty="0" err="1"/>
              <a:t>Главного</a:t>
            </a:r>
            <a:r>
              <a:rPr lang="cs-CZ" sz="2400" dirty="0"/>
              <a:t> </a:t>
            </a:r>
            <a:r>
              <a:rPr lang="cs-CZ" sz="2400" dirty="0" err="1"/>
              <a:t>почтамта</a:t>
            </a:r>
            <a:r>
              <a:rPr lang="cs-CZ" sz="2400" dirty="0"/>
              <a:t> в </a:t>
            </a:r>
            <a:r>
              <a:rPr lang="cs-CZ" sz="2400" dirty="0" err="1"/>
              <a:t>Петрограде</a:t>
            </a:r>
            <a:r>
              <a:rPr lang="cs-CZ" sz="2400" dirty="0"/>
              <a:t>; </a:t>
            </a:r>
            <a:endParaRPr lang="ru-RU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err="1" smtClean="0"/>
              <a:t>пограничник</a:t>
            </a:r>
            <a:r>
              <a:rPr lang="cs-CZ" sz="2400" dirty="0" smtClean="0"/>
              <a:t>, </a:t>
            </a:r>
            <a:r>
              <a:rPr lang="cs-CZ" sz="2400" dirty="0" err="1"/>
              <a:t>командир</a:t>
            </a:r>
            <a:r>
              <a:rPr lang="cs-CZ" sz="2400" dirty="0"/>
              <a:t> </a:t>
            </a:r>
            <a:r>
              <a:rPr lang="cs-CZ" sz="2400" dirty="0" err="1"/>
              <a:t>пулеметной</a:t>
            </a:r>
            <a:r>
              <a:rPr lang="cs-CZ" sz="2400" dirty="0"/>
              <a:t> </a:t>
            </a:r>
            <a:r>
              <a:rPr lang="cs-CZ" sz="2400" dirty="0" err="1" smtClean="0"/>
              <a:t>команды</a:t>
            </a:r>
            <a:r>
              <a:rPr lang="cs-CZ" sz="2400" dirty="0" smtClean="0"/>
              <a:t>;</a:t>
            </a:r>
            <a:endParaRPr lang="ru-RU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err="1" smtClean="0"/>
              <a:t>агент</a:t>
            </a:r>
            <a:r>
              <a:rPr lang="cs-CZ" sz="2400" dirty="0" smtClean="0"/>
              <a:t> </a:t>
            </a:r>
            <a:r>
              <a:rPr lang="cs-CZ" sz="2400" dirty="0" err="1"/>
              <a:t>уголовного</a:t>
            </a:r>
            <a:r>
              <a:rPr lang="cs-CZ" sz="2400" dirty="0"/>
              <a:t> </a:t>
            </a:r>
            <a:r>
              <a:rPr lang="cs-CZ" sz="2400" dirty="0" err="1"/>
              <a:t>розыска</a:t>
            </a:r>
            <a:r>
              <a:rPr lang="cs-CZ" sz="2400" dirty="0"/>
              <a:t> в </a:t>
            </a:r>
            <a:r>
              <a:rPr lang="cs-CZ" sz="2400" dirty="0" err="1"/>
              <a:t>Петрограде</a:t>
            </a:r>
            <a:r>
              <a:rPr lang="cs-CZ" sz="2400" dirty="0"/>
              <a:t>, </a:t>
            </a:r>
            <a:endParaRPr lang="ru-RU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err="1" smtClean="0"/>
              <a:t>инструктор</a:t>
            </a:r>
            <a:r>
              <a:rPr lang="cs-CZ" sz="2400" dirty="0" smtClean="0"/>
              <a:t> </a:t>
            </a:r>
            <a:r>
              <a:rPr lang="cs-CZ" sz="2400" dirty="0" err="1"/>
              <a:t>по</a:t>
            </a:r>
            <a:r>
              <a:rPr lang="cs-CZ" sz="2400" dirty="0"/>
              <a:t> </a:t>
            </a:r>
            <a:r>
              <a:rPr lang="cs-CZ" sz="2400" dirty="0" err="1"/>
              <a:t>кролиководству</a:t>
            </a:r>
            <a:r>
              <a:rPr lang="cs-CZ" sz="2400" dirty="0"/>
              <a:t> и </a:t>
            </a:r>
            <a:r>
              <a:rPr lang="cs-CZ" sz="2400" dirty="0" err="1" smtClean="0"/>
              <a:t>куроводству</a:t>
            </a:r>
            <a:r>
              <a:rPr lang="cs-CZ" sz="2400" dirty="0" smtClean="0"/>
              <a:t>,</a:t>
            </a:r>
            <a:endParaRPr lang="ru-RU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err="1" smtClean="0"/>
              <a:t>милиционер</a:t>
            </a:r>
            <a:r>
              <a:rPr lang="cs-CZ" sz="2400" dirty="0" smtClean="0"/>
              <a:t>,</a:t>
            </a:r>
            <a:endParaRPr lang="ru-RU" sz="24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/>
              <a:t>с</a:t>
            </a:r>
            <a:r>
              <a:rPr lang="cs-CZ" sz="2400" dirty="0" err="1" smtClean="0"/>
              <a:t>апожник</a:t>
            </a:r>
            <a:r>
              <a:rPr lang="ru-RU" sz="2400" dirty="0" smtClean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400" dirty="0" err="1" smtClean="0"/>
              <a:t>помощник</a:t>
            </a:r>
            <a:r>
              <a:rPr lang="cs-CZ" sz="2400" dirty="0" smtClean="0"/>
              <a:t> </a:t>
            </a:r>
            <a:r>
              <a:rPr lang="cs-CZ" sz="2400" dirty="0" err="1" smtClean="0"/>
              <a:t>бухгалтера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608" y="4020231"/>
            <a:ext cx="3046072" cy="227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34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Произведения М. Зощенко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800" dirty="0" smtClean="0"/>
              <a:t>«</a:t>
            </a:r>
            <a:r>
              <a:rPr lang="cs-CZ" sz="2800" dirty="0" err="1"/>
              <a:t>Рассказы</a:t>
            </a:r>
            <a:r>
              <a:rPr lang="cs-CZ" sz="2800" dirty="0"/>
              <a:t> </a:t>
            </a:r>
            <a:r>
              <a:rPr lang="cs-CZ" sz="2800" dirty="0" err="1"/>
              <a:t>Назара</a:t>
            </a:r>
            <a:r>
              <a:rPr lang="cs-CZ" sz="2800" dirty="0"/>
              <a:t> </a:t>
            </a:r>
            <a:r>
              <a:rPr lang="cs-CZ" sz="2800" dirty="0" err="1" smtClean="0"/>
              <a:t>Ильича</a:t>
            </a:r>
            <a:r>
              <a:rPr lang="ru-RU" sz="2800" smtClean="0"/>
              <a:t>,</a:t>
            </a:r>
            <a:r>
              <a:rPr lang="cs-CZ" sz="2800" smtClean="0"/>
              <a:t> </a:t>
            </a:r>
            <a:r>
              <a:rPr lang="cs-CZ" sz="2800" dirty="0" err="1"/>
              <a:t>господина</a:t>
            </a:r>
            <a:r>
              <a:rPr lang="cs-CZ" sz="2800" dirty="0"/>
              <a:t> </a:t>
            </a:r>
            <a:r>
              <a:rPr lang="cs-CZ" sz="2800" dirty="0" err="1"/>
              <a:t>Синебрюхова</a:t>
            </a:r>
            <a:r>
              <a:rPr lang="cs-CZ" sz="2800" dirty="0" smtClean="0"/>
              <a:t>»</a:t>
            </a:r>
            <a:endParaRPr lang="ru-RU" sz="28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800" dirty="0" smtClean="0"/>
              <a:t>«</a:t>
            </a:r>
            <a:r>
              <a:rPr lang="cs-CZ" sz="2800" dirty="0" err="1"/>
              <a:t>Баня</a:t>
            </a:r>
            <a:r>
              <a:rPr lang="cs-CZ" sz="2800" dirty="0" smtClean="0"/>
              <a:t>»</a:t>
            </a:r>
            <a:endParaRPr lang="ru-RU" sz="28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800" dirty="0"/>
              <a:t>«</a:t>
            </a:r>
            <a:r>
              <a:rPr lang="cs-CZ" sz="2800" dirty="0" err="1"/>
              <a:t>Аристократка</a:t>
            </a:r>
            <a:r>
              <a:rPr lang="cs-CZ" sz="2800" dirty="0" smtClean="0"/>
              <a:t>»</a:t>
            </a:r>
            <a:endParaRPr lang="ru-RU" sz="28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800" dirty="0" smtClean="0"/>
              <a:t>«</a:t>
            </a:r>
            <a:r>
              <a:rPr lang="cs-CZ" sz="2800" dirty="0" err="1"/>
              <a:t>История</a:t>
            </a:r>
            <a:r>
              <a:rPr lang="cs-CZ" sz="2800" dirty="0"/>
              <a:t> </a:t>
            </a:r>
            <a:r>
              <a:rPr lang="cs-CZ" sz="2800" dirty="0" err="1"/>
              <a:t>болезни</a:t>
            </a:r>
            <a:r>
              <a:rPr lang="cs-CZ" sz="2800" dirty="0"/>
              <a:t>» </a:t>
            </a:r>
            <a:endParaRPr lang="ru-RU" sz="28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sz="2800" dirty="0" smtClean="0"/>
              <a:t>«</a:t>
            </a:r>
            <a:r>
              <a:rPr lang="cs-CZ" sz="2800" dirty="0" err="1"/>
              <a:t>Перед</a:t>
            </a:r>
            <a:r>
              <a:rPr lang="cs-CZ" sz="2800" dirty="0"/>
              <a:t> </a:t>
            </a:r>
            <a:r>
              <a:rPr lang="cs-CZ" sz="2800" dirty="0" err="1"/>
              <a:t>восходом</a:t>
            </a:r>
            <a:r>
              <a:rPr lang="cs-CZ" sz="2800" dirty="0"/>
              <a:t> </a:t>
            </a:r>
            <a:r>
              <a:rPr lang="cs-CZ" sz="2800" dirty="0" err="1"/>
              <a:t>солнца</a:t>
            </a:r>
            <a:r>
              <a:rPr lang="cs-CZ" sz="2800" dirty="0" smtClean="0"/>
              <a:t>»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4300" y="2586568"/>
            <a:ext cx="22606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Илья Ильф и Евгений Петров: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800" dirty="0" smtClean="0"/>
          </a:p>
          <a:p>
            <a:r>
              <a:rPr lang="ru-RU" sz="2800" dirty="0" smtClean="0"/>
              <a:t>советские писатели-соавторы.</a:t>
            </a:r>
          </a:p>
          <a:p>
            <a:r>
              <a:rPr lang="ru-RU" sz="2800" dirty="0" smtClean="0"/>
              <a:t>Настоящие </a:t>
            </a:r>
            <a:r>
              <a:rPr lang="ru-RU" sz="2800" dirty="0"/>
              <a:t> </a:t>
            </a:r>
            <a:r>
              <a:rPr lang="ru-RU" sz="2800" dirty="0" smtClean="0"/>
              <a:t>имена: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sz="2800" i="1" dirty="0"/>
              <a:t>Илья Арнольдович </a:t>
            </a:r>
            <a:r>
              <a:rPr lang="ru-RU" sz="2800" i="1" dirty="0" err="1" smtClean="0"/>
              <a:t>Файнзильберг</a:t>
            </a:r>
            <a:endParaRPr lang="ru-RU" sz="2800" i="1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ru-RU" sz="2800" i="1" dirty="0"/>
              <a:t>Евгений Петрович Катаев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2604" y="2144712"/>
            <a:ext cx="4333076" cy="301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97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Самые известные произведения: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cs-CZ" sz="3200" dirty="0" smtClean="0"/>
              <a:t>„</a:t>
            </a:r>
            <a:r>
              <a:rPr lang="ru-RU" sz="3200" dirty="0" smtClean="0"/>
              <a:t>Двенадцать стульев</a:t>
            </a:r>
            <a:r>
              <a:rPr lang="cs-CZ" sz="3200" dirty="0" smtClean="0"/>
              <a:t>“</a:t>
            </a:r>
            <a:endParaRPr lang="ru-RU" sz="3200" dirty="0" smtClean="0"/>
          </a:p>
          <a:p>
            <a:pPr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cs-CZ" sz="3200" dirty="0" smtClean="0"/>
              <a:t>„</a:t>
            </a:r>
            <a:r>
              <a:rPr lang="ru-RU" sz="3200" dirty="0" smtClean="0"/>
              <a:t>Золотой телёнок</a:t>
            </a:r>
            <a:r>
              <a:rPr lang="cs-CZ" sz="3200" dirty="0" smtClean="0"/>
              <a:t>“</a:t>
            </a:r>
            <a:r>
              <a:rPr lang="ru-RU" sz="3200" dirty="0" smtClean="0"/>
              <a:t> </a:t>
            </a:r>
            <a:endParaRPr lang="cs-CZ" sz="32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430" y="2363894"/>
            <a:ext cx="428625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hlinkClick r:id="rId2"/>
              </a:rPr>
              <a:t>Крылатые фразы из </a:t>
            </a:r>
            <a:r>
              <a:rPr lang="cs-CZ" dirty="0" smtClean="0">
                <a:hlinkClick r:id="rId2"/>
              </a:rPr>
              <a:t>„</a:t>
            </a:r>
            <a:r>
              <a:rPr lang="ru-RU" dirty="0" smtClean="0">
                <a:hlinkClick r:id="rId2"/>
              </a:rPr>
              <a:t>12 стульев</a:t>
            </a:r>
            <a:r>
              <a:rPr lang="cs-CZ" dirty="0" smtClean="0">
                <a:hlinkClick r:id="rId2"/>
              </a:rPr>
              <a:t>“</a:t>
            </a:r>
            <a:endParaRPr lang="cs-CZ" dirty="0"/>
          </a:p>
        </p:txBody>
      </p:sp>
      <p:pic>
        <p:nvPicPr>
          <p:cNvPr id="1026" name="Picture 2" descr="Картинки по запросу 12 стульев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642" y="2003424"/>
            <a:ext cx="4257675" cy="425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04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032000" y="292100"/>
            <a:ext cx="125603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Разрешите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спросить вас как художник художника... Вы рисовать умеете?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Командовать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парадом буду я!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А может тебе дать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ещё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ключ от квартиры, где деньги лежат?!!!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Автомобиль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- это не роскошь, а средство передвижения.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Лед тронулся, господа присяжные заседатели, лед тронулся!!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Утром деньги - вечером стулья, вечером деньги - ночью стулья...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Да, это вам не Рио-де-Жанейро!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Хо-хо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парниша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!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- Что это за мех? 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 - Мексиканский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тушкан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!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Вернись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, я все прощу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! Согласие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есть продукт при полном непротивлении сторон.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Знойная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женщина - мечта поэта!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Мы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лишние на этом празднике жизни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Остапа понесло...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97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Особенности романов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ru-RU" dirty="0" smtClean="0"/>
              <a:t>Ильфа и Петрова: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501226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Пародия - пародируются официальные формулы </a:t>
            </a:r>
            <a:r>
              <a:rPr lang="ru-RU" sz="2400" dirty="0"/>
              <a:t>и </a:t>
            </a:r>
            <a:r>
              <a:rPr lang="ru-RU" sz="2400" dirty="0" smtClean="0"/>
              <a:t>общепринятые выражения </a:t>
            </a:r>
            <a:r>
              <a:rPr lang="ru-RU" sz="2400" i="1" dirty="0"/>
              <a:t>(«Широкие массы миллиардеров знакомятся с бытом новой советской деревни» ; «Какой же я партиец? Я беспартийный монархист. Слуга царю, отец солдатам. В общем, взвейтесь, соколы, орлами, полно горе горевать</a:t>
            </a:r>
            <a:r>
              <a:rPr lang="ru-RU" sz="2400" i="1" dirty="0" smtClean="0"/>
              <a:t>»)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/>
              <a:t>аллегория, 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образы-маски</a:t>
            </a:r>
            <a:r>
              <a:rPr lang="ru-RU" sz="2400" dirty="0"/>
              <a:t>, </a:t>
            </a:r>
            <a:endParaRPr lang="ru-RU" sz="2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гротеск </a:t>
            </a:r>
            <a:r>
              <a:rPr lang="ru-RU" sz="2400" dirty="0"/>
              <a:t>и шарж</a:t>
            </a:r>
            <a:r>
              <a:rPr lang="ru-RU" sz="2400" dirty="0" smtClean="0"/>
              <a:t>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ирония,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/>
              <a:t>афористичность.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8673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94816" y="1007840"/>
            <a:ext cx="43037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err="1" smtClean="0"/>
              <a:t>Сати́ра</a:t>
            </a:r>
            <a:r>
              <a:rPr lang="ru-RU" sz="2000" dirty="0" smtClean="0"/>
              <a:t> </a:t>
            </a:r>
            <a:r>
              <a:rPr lang="ru-RU" sz="2000" dirty="0"/>
              <a:t>— резкое проявление комического в искусстве, представляющее собой поэтическое унизительное обличение явлений при помощи различных комических средств: сарказма, иронии, гиперболы, гротеска, аллегории, пародии и др.</a:t>
            </a:r>
          </a:p>
          <a:p>
            <a:pPr algn="just">
              <a:lnSpc>
                <a:spcPct val="150000"/>
              </a:lnSpc>
            </a:pPr>
            <a:endParaRPr lang="cs-CZ" sz="2000" dirty="0"/>
          </a:p>
        </p:txBody>
      </p:sp>
      <p:sp>
        <p:nvSpPr>
          <p:cNvPr id="3" name="Obdélník 2"/>
          <p:cNvSpPr/>
          <p:nvPr/>
        </p:nvSpPr>
        <p:spPr>
          <a:xfrm>
            <a:off x="6339840" y="1007840"/>
            <a:ext cx="47061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000" b="1" dirty="0" err="1">
                <a:solidFill>
                  <a:srgbClr val="222222"/>
                </a:solidFill>
              </a:rPr>
              <a:t>Ю́мор</a:t>
            </a:r>
            <a:r>
              <a:rPr lang="ru-RU" sz="2000" dirty="0">
                <a:solidFill>
                  <a:srgbClr val="222222"/>
                </a:solidFill>
              </a:rPr>
              <a:t> — интеллектуальная способность подмечать в явлениях их комичные, смешные стороны. Чувство юмора связано с умением субъекта обнаруживать противоречия в окружающем мире. В широком смысле — всё, что может вызвать смех, улыбку и радость.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06186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133856" y="136932"/>
            <a:ext cx="10619232" cy="58514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3200" b="1" u="sng" dirty="0" err="1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Основные</a:t>
            </a:r>
            <a:r>
              <a:rPr lang="cs-CZ" sz="3200" b="1" u="sng" dirty="0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b="1" u="sng" dirty="0" err="1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темы</a:t>
            </a:r>
            <a:r>
              <a:rPr lang="cs-CZ" sz="3200" b="1" u="sng" dirty="0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cs-CZ" sz="3200" b="1" u="sng" dirty="0" err="1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объекты</a:t>
            </a:r>
            <a:r>
              <a:rPr lang="cs-CZ" sz="3200" b="1" u="sng" dirty="0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b="1" u="sng" dirty="0" err="1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сатирического</a:t>
            </a:r>
            <a:r>
              <a:rPr lang="cs-CZ" sz="3200" b="1" u="sng" dirty="0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3200" b="1" u="sng" dirty="0" err="1" smtClean="0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изображения</a:t>
            </a:r>
            <a:r>
              <a:rPr lang="ru-RU" sz="3200" b="1" u="sng" dirty="0" smtClean="0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3200" dirty="0" smtClean="0">
              <a:solidFill>
                <a:srgbClr val="44444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sz="2800" dirty="0" err="1" smtClean="0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Мещанство</a:t>
            </a:r>
            <a:r>
              <a:rPr lang="cs-CZ" sz="2800" dirty="0" smtClean="0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cs-CZ" sz="2800" dirty="0" err="1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бюрократизм</a:t>
            </a:r>
            <a:r>
              <a:rPr lang="cs-CZ" sz="2800" dirty="0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solidFill>
                <a:srgbClr val="44444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sz="2800" dirty="0" err="1" smtClean="0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Вопросы</a:t>
            </a:r>
            <a:r>
              <a:rPr lang="cs-CZ" sz="2800" dirty="0" smtClean="0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культурной</a:t>
            </a:r>
            <a:r>
              <a:rPr lang="cs-CZ" sz="2800" dirty="0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революции</a:t>
            </a:r>
            <a:r>
              <a:rPr lang="cs-CZ" sz="2800" dirty="0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cs-CZ" sz="2800" dirty="0" err="1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нового</a:t>
            </a:r>
            <a:r>
              <a:rPr lang="cs-CZ" sz="2800" dirty="0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быта</a:t>
            </a:r>
            <a:r>
              <a:rPr lang="cs-CZ" sz="2800" dirty="0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solidFill>
                <a:srgbClr val="44444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sz="2800" dirty="0" err="1" smtClean="0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Тема</a:t>
            </a:r>
            <a:r>
              <a:rPr lang="cs-CZ" sz="2800" dirty="0" smtClean="0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маленького</a:t>
            </a:r>
            <a:r>
              <a:rPr lang="cs-CZ" sz="2800" dirty="0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человека</a:t>
            </a:r>
            <a:r>
              <a:rPr lang="cs-CZ" sz="2800" dirty="0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solidFill>
                <a:srgbClr val="44444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sz="2800" dirty="0" err="1" smtClean="0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Осмысление</a:t>
            </a:r>
            <a:r>
              <a:rPr lang="cs-CZ" sz="2800" dirty="0" smtClean="0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событий</a:t>
            </a:r>
            <a:r>
              <a:rPr lang="cs-CZ" sz="2800" dirty="0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революции</a:t>
            </a:r>
            <a:r>
              <a:rPr lang="cs-CZ" sz="2800" dirty="0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cs-CZ" sz="2800" dirty="0" err="1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гражданской</a:t>
            </a:r>
            <a:r>
              <a:rPr lang="cs-CZ" sz="2800" dirty="0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войны</a:t>
            </a:r>
            <a:r>
              <a:rPr lang="cs-CZ" sz="2800" dirty="0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solidFill>
                <a:srgbClr val="44444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sz="2800" dirty="0" err="1" smtClean="0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Разоблачение</a:t>
            </a:r>
            <a:r>
              <a:rPr lang="cs-CZ" sz="2800" dirty="0" smtClean="0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капитализма</a:t>
            </a:r>
            <a:r>
              <a:rPr lang="cs-CZ" sz="2800" dirty="0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2800" dirty="0" smtClean="0">
              <a:solidFill>
                <a:srgbClr val="44444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cs-CZ" sz="2800" dirty="0" err="1" smtClean="0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Развитие</a:t>
            </a:r>
            <a:r>
              <a:rPr lang="cs-CZ" sz="2800" dirty="0" smtClean="0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жанра</a:t>
            </a:r>
            <a:r>
              <a:rPr lang="cs-CZ" sz="2800" dirty="0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сатирической</a:t>
            </a:r>
            <a:r>
              <a:rPr lang="cs-CZ" sz="2800" dirty="0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антиутопии</a:t>
            </a:r>
            <a:r>
              <a:rPr lang="cs-CZ" sz="2800" dirty="0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как</a:t>
            </a:r>
            <a:r>
              <a:rPr lang="cs-CZ" sz="2800" dirty="0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свидетельство</a:t>
            </a:r>
            <a:r>
              <a:rPr lang="cs-CZ" sz="2800" dirty="0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нарастающей</a:t>
            </a:r>
            <a:r>
              <a:rPr lang="cs-CZ" sz="2800" dirty="0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тревоги</a:t>
            </a:r>
            <a:r>
              <a:rPr lang="cs-CZ" sz="2800" dirty="0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</a:t>
            </a:r>
            <a:r>
              <a:rPr lang="cs-CZ" sz="2800" dirty="0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800" dirty="0" err="1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будущее</a:t>
            </a:r>
            <a:r>
              <a:rPr lang="cs-CZ" sz="2800" dirty="0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cs-CZ" sz="3200" dirty="0">
                <a:solidFill>
                  <a:srgbClr val="444444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cs-CZ" sz="3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22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«</a:t>
            </a:r>
            <a:r>
              <a:rPr lang="cs-CZ" dirty="0" err="1"/>
              <a:t>Сатирикон</a:t>
            </a:r>
            <a:r>
              <a:rPr lang="cs-CZ" dirty="0" smtClean="0"/>
              <a:t>»</a:t>
            </a:r>
            <a:r>
              <a:rPr lang="ru-RU" dirty="0" smtClean="0"/>
              <a:t> -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err="1" smtClean="0"/>
              <a:t>русский</a:t>
            </a:r>
            <a:r>
              <a:rPr lang="cs-CZ" sz="2800" dirty="0" smtClean="0"/>
              <a:t> </a:t>
            </a:r>
            <a:r>
              <a:rPr lang="cs-CZ" sz="2800" dirty="0" err="1"/>
              <a:t>еженедельный</a:t>
            </a:r>
            <a:r>
              <a:rPr lang="cs-CZ" sz="2800" dirty="0"/>
              <a:t> </a:t>
            </a:r>
            <a:endParaRPr lang="ru-RU" sz="2800" dirty="0" smtClean="0"/>
          </a:p>
          <a:p>
            <a:r>
              <a:rPr lang="cs-CZ" sz="2800" dirty="0" err="1" smtClean="0"/>
              <a:t>сатирический</a:t>
            </a:r>
            <a:r>
              <a:rPr lang="cs-CZ" sz="2800" dirty="0" smtClean="0"/>
              <a:t> </a:t>
            </a:r>
            <a:r>
              <a:rPr lang="cs-CZ" sz="2800" dirty="0" err="1" smtClean="0"/>
              <a:t>журнал</a:t>
            </a:r>
            <a:r>
              <a:rPr lang="ru-RU" sz="2800" dirty="0" smtClean="0"/>
              <a:t>,</a:t>
            </a:r>
            <a:endParaRPr lang="cs-CZ" sz="2800" dirty="0"/>
          </a:p>
          <a:p>
            <a:r>
              <a:rPr lang="ru-RU" sz="2800" dirty="0" err="1"/>
              <a:t>и</a:t>
            </a:r>
            <a:r>
              <a:rPr lang="cs-CZ" sz="2800" dirty="0" err="1" smtClean="0"/>
              <a:t>здавался</a:t>
            </a:r>
            <a:r>
              <a:rPr lang="cs-CZ" sz="2800" dirty="0" smtClean="0"/>
              <a:t> </a:t>
            </a:r>
            <a:r>
              <a:rPr lang="cs-CZ" sz="2800" dirty="0"/>
              <a:t>в </a:t>
            </a:r>
            <a:r>
              <a:rPr lang="cs-CZ" sz="2800" dirty="0" err="1" smtClean="0"/>
              <a:t>Петербурге</a:t>
            </a:r>
            <a:endParaRPr lang="ru-RU" sz="2800" dirty="0" smtClean="0"/>
          </a:p>
          <a:p>
            <a:r>
              <a:rPr lang="cs-CZ" sz="2800" dirty="0" smtClean="0"/>
              <a:t> </a:t>
            </a:r>
            <a:r>
              <a:rPr lang="cs-CZ" sz="2800" dirty="0"/>
              <a:t>с 1908 </a:t>
            </a:r>
            <a:r>
              <a:rPr lang="cs-CZ" sz="2800" dirty="0" err="1"/>
              <a:t>по</a:t>
            </a:r>
            <a:r>
              <a:rPr lang="cs-CZ" sz="2800" dirty="0"/>
              <a:t> 1913 </a:t>
            </a:r>
            <a:r>
              <a:rPr lang="cs-CZ" sz="2800" dirty="0" err="1" smtClean="0"/>
              <a:t>год</a:t>
            </a:r>
            <a:r>
              <a:rPr lang="ru-RU" sz="2800" dirty="0"/>
              <a:t>.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4505" y="286603"/>
            <a:ext cx="4605599" cy="5941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2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Тематика </a:t>
            </a:r>
            <a:r>
              <a:rPr lang="cs-CZ" dirty="0" smtClean="0"/>
              <a:t>„</a:t>
            </a:r>
            <a:r>
              <a:rPr lang="ru-RU" dirty="0" err="1" smtClean="0"/>
              <a:t>Сатирикона</a:t>
            </a:r>
            <a:r>
              <a:rPr lang="cs-CZ" dirty="0" smtClean="0"/>
              <a:t>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2016422"/>
            <a:ext cx="10058400" cy="4023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smtClean="0"/>
              <a:t> л</a:t>
            </a:r>
            <a:r>
              <a:rPr lang="cs-CZ" sz="2800" dirty="0" err="1" smtClean="0"/>
              <a:t>итература</a:t>
            </a:r>
            <a:endParaRPr lang="ru-RU" sz="2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smtClean="0"/>
              <a:t> </a:t>
            </a:r>
            <a:r>
              <a:rPr lang="cs-CZ" sz="2800" dirty="0" err="1" smtClean="0"/>
              <a:t>культура</a:t>
            </a:r>
            <a:r>
              <a:rPr lang="cs-CZ" sz="2800" dirty="0" smtClean="0"/>
              <a:t> </a:t>
            </a:r>
            <a:endParaRPr lang="ru-RU" sz="28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smtClean="0"/>
              <a:t> </a:t>
            </a:r>
            <a:r>
              <a:rPr lang="cs-CZ" sz="2800" dirty="0" err="1" smtClean="0"/>
              <a:t>общественная</a:t>
            </a:r>
            <a:r>
              <a:rPr lang="cs-CZ" sz="2800" dirty="0" smtClean="0"/>
              <a:t> </a:t>
            </a:r>
            <a:r>
              <a:rPr lang="cs-CZ" sz="2800" dirty="0" err="1" smtClean="0"/>
              <a:t>жизнь</a:t>
            </a:r>
            <a:endParaRPr lang="ru-RU" sz="280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smtClean="0"/>
              <a:t> </a:t>
            </a:r>
            <a:r>
              <a:rPr lang="cs-CZ" sz="2800" dirty="0" err="1" smtClean="0"/>
              <a:t>специальные</a:t>
            </a:r>
            <a:r>
              <a:rPr lang="cs-CZ" sz="2800" dirty="0" smtClean="0"/>
              <a:t> </a:t>
            </a:r>
            <a:r>
              <a:rPr lang="cs-CZ" sz="2800" dirty="0" err="1"/>
              <a:t>номера</a:t>
            </a:r>
            <a:r>
              <a:rPr lang="cs-CZ" sz="2800" dirty="0"/>
              <a:t>, </a:t>
            </a:r>
            <a:r>
              <a:rPr lang="cs-CZ" sz="2800" dirty="0" err="1"/>
              <a:t>посвященные</a:t>
            </a:r>
            <a:r>
              <a:rPr lang="cs-CZ" sz="2800" dirty="0"/>
              <a:t> </a:t>
            </a:r>
            <a:r>
              <a:rPr lang="cs-CZ" sz="2800" dirty="0" err="1"/>
              <a:t>Н.В.Гоголю</a:t>
            </a:r>
            <a:r>
              <a:rPr lang="cs-CZ" sz="2800" dirty="0"/>
              <a:t> и </a:t>
            </a:r>
            <a:r>
              <a:rPr lang="cs-CZ" sz="2800" dirty="0" err="1"/>
              <a:t>Л.Н.Толстому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33797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</a:t>
            </a:r>
            <a:r>
              <a:rPr lang="ru-RU" dirty="0" smtClean="0"/>
              <a:t>Новый </a:t>
            </a:r>
            <a:r>
              <a:rPr lang="ru-RU" dirty="0" err="1" smtClean="0"/>
              <a:t>Сатирикон</a:t>
            </a:r>
            <a:r>
              <a:rPr lang="cs-CZ" dirty="0" smtClean="0"/>
              <a:t>“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Издавался с </a:t>
            </a:r>
            <a:r>
              <a:rPr lang="cs-CZ" sz="2800" dirty="0" smtClean="0"/>
              <a:t>1913 </a:t>
            </a:r>
            <a:r>
              <a:rPr lang="ru-RU" sz="2800" dirty="0" smtClean="0"/>
              <a:t>г.</a:t>
            </a:r>
          </a:p>
          <a:p>
            <a:r>
              <a:rPr lang="ru-RU" sz="2800" dirty="0" smtClean="0"/>
              <a:t>Поддерживались идеи революции.</a:t>
            </a:r>
            <a:endParaRPr 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7061" y="286603"/>
            <a:ext cx="4058619" cy="5648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Писатели-сатирики:</a:t>
            </a:r>
            <a:br>
              <a:rPr lang="ru-RU" dirty="0" smtClean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28160" y="1859280"/>
            <a:ext cx="3370072" cy="402336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800" dirty="0"/>
              <a:t>М. Кольцов</a:t>
            </a:r>
            <a:r>
              <a:rPr lang="ru-RU" sz="2800" dirty="0" smtClean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/>
              <a:t>И</a:t>
            </a:r>
            <a:r>
              <a:rPr lang="ru-RU" sz="2800" dirty="0"/>
              <a:t>. Ильф, Е. Петров, </a:t>
            </a:r>
            <a:endParaRPr lang="ru-RU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/>
              <a:t>В</a:t>
            </a:r>
            <a:r>
              <a:rPr lang="ru-RU" sz="2800" dirty="0"/>
              <a:t>. Катаев, </a:t>
            </a:r>
            <a:endParaRPr lang="ru-RU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/>
              <a:t>В</a:t>
            </a:r>
            <a:r>
              <a:rPr lang="ru-RU" sz="2800" dirty="0"/>
              <a:t>. Ардов, </a:t>
            </a:r>
            <a:endParaRPr lang="ru-RU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/>
              <a:t>М</a:t>
            </a:r>
            <a:r>
              <a:rPr lang="ru-RU" sz="2800" dirty="0"/>
              <a:t>. Зощенко, </a:t>
            </a:r>
            <a:endParaRPr lang="ru-RU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/>
              <a:t>М</a:t>
            </a:r>
            <a:r>
              <a:rPr lang="ru-RU" sz="2800" dirty="0"/>
              <a:t>. </a:t>
            </a:r>
            <a:r>
              <a:rPr lang="ru-RU" sz="2800" dirty="0" smtClean="0"/>
              <a:t>Булгаков,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/>
              <a:t>А. Аверченко,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 smtClean="0"/>
              <a:t>Тэффи</a:t>
            </a:r>
          </a:p>
        </p:txBody>
      </p:sp>
    </p:spTree>
    <p:extLst>
      <p:ext uri="{BB962C8B-B14F-4D97-AF65-F5344CB8AC3E}">
        <p14:creationId xmlns:p14="http://schemas.microsoft.com/office/powerpoint/2010/main" val="346860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Аркадий Аверченко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/>
              <a:t> писатель</a:t>
            </a:r>
            <a:r>
              <a:rPr lang="ru-RU" sz="2800" dirty="0"/>
              <a:t>, сатирик, </a:t>
            </a:r>
            <a:endParaRPr lang="ru-RU" sz="2800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/>
              <a:t> драматург </a:t>
            </a:r>
            <a:r>
              <a:rPr lang="ru-RU" sz="2800" dirty="0"/>
              <a:t>и театральный критик, </a:t>
            </a:r>
            <a:endParaRPr lang="ru-RU" sz="2800" dirty="0" smtClean="0"/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800" dirty="0" smtClean="0"/>
              <a:t> редактор </a:t>
            </a:r>
            <a:r>
              <a:rPr lang="ru-RU" sz="2800" dirty="0"/>
              <a:t>журналов "</a:t>
            </a:r>
            <a:r>
              <a:rPr lang="ru-RU" sz="2800" dirty="0" err="1"/>
              <a:t>Сатирикон</a:t>
            </a:r>
            <a:r>
              <a:rPr lang="ru-RU" sz="2800" dirty="0"/>
              <a:t>" </a:t>
            </a:r>
            <a:endParaRPr lang="ru-RU" sz="2800" dirty="0" smtClean="0"/>
          </a:p>
          <a:p>
            <a:pPr>
              <a:lnSpc>
                <a:spcPct val="150000"/>
              </a:lnSpc>
            </a:pPr>
            <a:r>
              <a:rPr lang="ru-RU" sz="2800" dirty="0" smtClean="0"/>
              <a:t>и </a:t>
            </a:r>
            <a:r>
              <a:rPr lang="ru-RU" sz="2800" dirty="0"/>
              <a:t>"Новый </a:t>
            </a:r>
            <a:r>
              <a:rPr lang="ru-RU" sz="2800" dirty="0" err="1"/>
              <a:t>Сатирикон</a:t>
            </a:r>
            <a:r>
              <a:rPr lang="ru-RU" sz="2800" dirty="0"/>
              <a:t>" </a:t>
            </a:r>
            <a:endParaRPr lang="cs-CZ" sz="2800" dirty="0"/>
          </a:p>
        </p:txBody>
      </p:sp>
      <p:pic>
        <p:nvPicPr>
          <p:cNvPr id="1026" name="Picture 2" descr="Картинки по запросу аверченк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1942781"/>
            <a:ext cx="2621280" cy="418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32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Эмиграция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534754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Переехал</a:t>
            </a:r>
            <a:r>
              <a:rPr lang="ru-RU" dirty="0"/>
              <a:t> </a:t>
            </a:r>
            <a:r>
              <a:rPr lang="ru-RU" dirty="0" smtClean="0"/>
              <a:t>в</a:t>
            </a:r>
            <a:r>
              <a:rPr lang="ru-RU" dirty="0"/>
              <a:t> 1922 </a:t>
            </a:r>
            <a:r>
              <a:rPr lang="ru-RU" dirty="0" smtClean="0"/>
              <a:t>году</a:t>
            </a:r>
            <a:r>
              <a:rPr lang="ru-RU" dirty="0"/>
              <a:t> в </a:t>
            </a:r>
            <a:r>
              <a:rPr lang="ru-RU" dirty="0" smtClean="0"/>
              <a:t>Прагу. Жил в </a:t>
            </a:r>
            <a:r>
              <a:rPr lang="ru-RU" dirty="0"/>
              <a:t>отеле «Злата </a:t>
            </a:r>
            <a:r>
              <a:rPr lang="ru-RU" dirty="0" err="1"/>
              <a:t>гуса</a:t>
            </a:r>
            <a:r>
              <a:rPr lang="ru-RU" dirty="0"/>
              <a:t>» на </a:t>
            </a:r>
            <a:r>
              <a:rPr lang="ru-RU" dirty="0" err="1"/>
              <a:t>Вацлавской</a:t>
            </a:r>
            <a:r>
              <a:rPr lang="ru-RU" dirty="0"/>
              <a:t> площади.</a:t>
            </a:r>
          </a:p>
          <a:p>
            <a:pPr>
              <a:lnSpc>
                <a:spcPct val="150000"/>
              </a:lnSpc>
            </a:pPr>
            <a:r>
              <a:rPr lang="ru-RU" dirty="0"/>
              <a:t>Жизнь </a:t>
            </a:r>
            <a:r>
              <a:rPr lang="ru-RU" dirty="0" smtClean="0"/>
              <a:t>в эмиграции была </a:t>
            </a:r>
            <a:r>
              <a:rPr lang="ru-RU" dirty="0"/>
              <a:t>очень тяжела для Аверченко; этому были посвящены многие его произведения, в частности, рассказ «Трагедия русского писателя».</a:t>
            </a:r>
          </a:p>
          <a:p>
            <a:pPr>
              <a:lnSpc>
                <a:spcPct val="150000"/>
              </a:lnSpc>
            </a:pPr>
            <a:r>
              <a:rPr lang="ru-RU" dirty="0"/>
              <a:t>В Чехии Аверченко сразу приобрёл популярность; его творческие вечера пользовались шумным успехом, а многие рассказы были переведены на чешский.</a:t>
            </a:r>
          </a:p>
          <a:p>
            <a:pPr>
              <a:lnSpc>
                <a:spcPct val="150000"/>
              </a:lnSpc>
            </a:pPr>
            <a:r>
              <a:rPr lang="ru-RU" dirty="0"/>
              <a:t>Работая в известной газете «</a:t>
            </a:r>
            <a:r>
              <a:rPr lang="ru-RU" dirty="0" err="1"/>
              <a:t>Prager</a:t>
            </a:r>
            <a:r>
              <a:rPr lang="ru-RU" dirty="0"/>
              <a:t> </a:t>
            </a:r>
            <a:r>
              <a:rPr lang="ru-RU" dirty="0" err="1"/>
              <a:t>Presse</a:t>
            </a:r>
            <a:r>
              <a:rPr lang="ru-RU" dirty="0"/>
              <a:t>», Аркадий Тимофеевич написал много </a:t>
            </a:r>
            <a:r>
              <a:rPr lang="ru-RU" dirty="0" smtClean="0"/>
              <a:t>рассказов</a:t>
            </a:r>
            <a:r>
              <a:rPr lang="ru-RU" dirty="0"/>
              <a:t>, в которых </a:t>
            </a:r>
            <a:r>
              <a:rPr lang="ru-RU" dirty="0" smtClean="0"/>
              <a:t>чувствовалась </a:t>
            </a:r>
            <a:r>
              <a:rPr lang="ru-RU" dirty="0"/>
              <a:t>ностальгия и сильнейшая тоска по старой </a:t>
            </a:r>
            <a:r>
              <a:rPr lang="ru-RU" dirty="0" smtClean="0"/>
              <a:t>России.</a:t>
            </a:r>
            <a:endParaRPr lang="ru-RU" dirty="0"/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858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ktiva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1288</TotalTime>
  <Words>538</Words>
  <Application>Microsoft Office PowerPoint</Application>
  <PresentationFormat>Vlastná</PresentationFormat>
  <Paragraphs>99</Paragraphs>
  <Slides>18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19" baseType="lpstr">
      <vt:lpstr>Retrospektiva</vt:lpstr>
      <vt:lpstr>Советская сатира</vt:lpstr>
      <vt:lpstr>Prezentácia programu PowerPoint</vt:lpstr>
      <vt:lpstr>Prezentácia programu PowerPoint</vt:lpstr>
      <vt:lpstr>«Сатирикон» - </vt:lpstr>
      <vt:lpstr>Тематика „Сатирикона“</vt:lpstr>
      <vt:lpstr>„Новый Сатирикон“</vt:lpstr>
      <vt:lpstr>Писатели-сатирики: </vt:lpstr>
      <vt:lpstr>Аркадий Аверченко</vt:lpstr>
      <vt:lpstr>Эмиграция</vt:lpstr>
      <vt:lpstr>Произведения А. Аверченко:</vt:lpstr>
      <vt:lpstr>Михаил Зощенко</vt:lpstr>
      <vt:lpstr>Роды занятий и профессии:</vt:lpstr>
      <vt:lpstr>Произведения М. Зощенко</vt:lpstr>
      <vt:lpstr>Илья Ильф и Евгений Петров:</vt:lpstr>
      <vt:lpstr>Самые известные произведения:</vt:lpstr>
      <vt:lpstr>Крылатые фразы из „12 стульев“</vt:lpstr>
      <vt:lpstr>Prezentácia programu PowerPoint</vt:lpstr>
      <vt:lpstr>Особенности романов  Ильфа и Петрова: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Советская сатира</dc:title>
  <dc:creator>JANA</dc:creator>
  <cp:lastModifiedBy>Lenka</cp:lastModifiedBy>
  <cp:revision>18</cp:revision>
  <dcterms:created xsi:type="dcterms:W3CDTF">2016-11-15T21:55:14Z</dcterms:created>
  <dcterms:modified xsi:type="dcterms:W3CDTF">2018-01-01T20:32:15Z</dcterms:modified>
</cp:coreProperties>
</file>