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106" d="100"/>
          <a:sy n="106" d="100"/>
        </p:scale>
        <p:origin x="-7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wy2bF5KL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wy2bF5KLU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kmOFMoopC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mOFMoopC8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Социалистический реализм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882341"/>
            <a:ext cx="10058400" cy="1143000"/>
          </a:xfrm>
        </p:spPr>
        <p:txBody>
          <a:bodyPr/>
          <a:lstStyle/>
          <a:p>
            <a:pPr algn="ctr"/>
            <a:r>
              <a:rPr lang="ru-RU" dirty="0" smtClean="0"/>
              <a:t>Михаил </a:t>
            </a:r>
            <a:r>
              <a:rPr lang="ru-RU" dirty="0" err="1" smtClean="0"/>
              <a:t>шолохов</a:t>
            </a:r>
            <a:r>
              <a:rPr lang="ru-RU" dirty="0" smtClean="0"/>
              <a:t>, Максим Горький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4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7312" y="2077382"/>
            <a:ext cx="7900416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М. Горький «Мать», «Жизнь Клима Самгина</a:t>
            </a:r>
            <a:r>
              <a:rPr lang="ru-RU" sz="2400" dirty="0" smtClean="0"/>
              <a:t>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М</a:t>
            </a:r>
            <a:r>
              <a:rPr lang="ru-RU" sz="2400" dirty="0"/>
              <a:t>. Шолохов «Поднятая целина», «Судьба человека»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 Твардовский «За далью – даль», «По праву памяти»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Д. Фурманов «Чапаев»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А.С. Серафимович «Железный поток»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 Фадеев «Разгром»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Н. Островский «Как закалялась сталь»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95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Шолохов (1905 </a:t>
            </a:r>
            <a:r>
              <a:rPr lang="ru-RU" dirty="0"/>
              <a:t>– </a:t>
            </a:r>
            <a:r>
              <a:rPr lang="ru-RU" dirty="0" smtClean="0"/>
              <a:t>1984)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57926"/>
            <a:ext cx="5852160" cy="43112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русский советский писатель, киносценарист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Лауреат Нобелевской премии по литературе (1965 год – «за художественную силу и цельность эпоса о донском казачестве в переломное для России время»)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655" y="2256176"/>
            <a:ext cx="24860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Биография Михаила Шолохова</a:t>
            </a:r>
            <a:endParaRPr lang="cs-CZ" dirty="0"/>
          </a:p>
        </p:txBody>
      </p:sp>
      <p:pic>
        <p:nvPicPr>
          <p:cNvPr id="4" name="xqwy2bF5K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40163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 Михаила Шолохова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672" y="2467526"/>
            <a:ext cx="4303776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Поднятая целина</a:t>
            </a:r>
            <a:r>
              <a:rPr lang="cs-CZ" sz="3200" dirty="0" smtClean="0"/>
              <a:t>“</a:t>
            </a:r>
            <a:endParaRPr lang="ru-RU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Тихий Дон</a:t>
            </a:r>
            <a:r>
              <a:rPr lang="cs-CZ" sz="3200" dirty="0" smtClean="0"/>
              <a:t>“</a:t>
            </a:r>
            <a:endParaRPr lang="ru-RU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Судьба человека</a:t>
            </a:r>
            <a:r>
              <a:rPr lang="cs-CZ" sz="3200" dirty="0" smtClean="0"/>
              <a:t>“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0385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Максим Горький </a:t>
            </a:r>
            <a:r>
              <a:rPr lang="ru-RU" dirty="0"/>
              <a:t>(1868 – 1936)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13780"/>
            <a:ext cx="6412992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(Алексей Максимович </a:t>
            </a:r>
            <a:r>
              <a:rPr lang="ru-RU" sz="2400" dirty="0" smtClean="0"/>
              <a:t>Пешков) – </a:t>
            </a:r>
            <a:r>
              <a:rPr lang="ru-RU" sz="2400" dirty="0"/>
              <a:t>русский писатель, прозаик, драматург. Один из самых значительных и известных в мире русских писателей и мыслителей. Начиная с 1918 года был 5 раз номинирован на Нобелевскую премию по литературе.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008" y="2213780"/>
            <a:ext cx="2328672" cy="32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Биография Максима Горького</a:t>
            </a:r>
            <a:endParaRPr lang="cs-CZ" dirty="0"/>
          </a:p>
        </p:txBody>
      </p:sp>
      <p:pic>
        <p:nvPicPr>
          <p:cNvPr id="4" name="JkmOFMoopC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40163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 Максима Горького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7744" y="2199302"/>
            <a:ext cx="5315712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Песня о Буревестнике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Мать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/>
              <a:t>Д</a:t>
            </a:r>
            <a:r>
              <a:rPr lang="ru-RU" dirty="0" smtClean="0"/>
              <a:t>етство</a:t>
            </a:r>
            <a:r>
              <a:rPr lang="cs-CZ" dirty="0" smtClean="0"/>
              <a:t>“, „</a:t>
            </a:r>
            <a:r>
              <a:rPr lang="ru-RU" dirty="0" smtClean="0"/>
              <a:t>В людях</a:t>
            </a:r>
            <a:r>
              <a:rPr lang="cs-CZ" dirty="0" smtClean="0"/>
              <a:t>“, „</a:t>
            </a:r>
            <a:r>
              <a:rPr lang="ru-RU" dirty="0" smtClean="0"/>
              <a:t>Мои университеты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Дело Артамоновых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Жизнь Клима Самгина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54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Социалистический реализ</a:t>
            </a:r>
            <a:r>
              <a:rPr lang="ru-RU" dirty="0"/>
              <a:t>м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38342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–</a:t>
            </a:r>
            <a:r>
              <a:rPr lang="cs-CZ" sz="2400" dirty="0" smtClean="0"/>
              <a:t> </a:t>
            </a:r>
            <a:r>
              <a:rPr lang="ru-RU" sz="2400" dirty="0" smtClean="0"/>
              <a:t>метод </a:t>
            </a:r>
            <a:r>
              <a:rPr lang="ru-RU" sz="2400" dirty="0"/>
              <a:t>художественного творчества, использовавшийся в искусстве Советского </a:t>
            </a:r>
            <a:r>
              <a:rPr lang="ru-RU" sz="2400" dirty="0" smtClean="0"/>
              <a:t>Союза</a:t>
            </a:r>
            <a:r>
              <a:rPr lang="cs-CZ" sz="2400" dirty="0" smtClean="0"/>
              <a:t> </a:t>
            </a:r>
            <a:r>
              <a:rPr lang="ru-RU" sz="2400" dirty="0" smtClean="0"/>
              <a:t>и социалистических стран, </a:t>
            </a:r>
            <a:r>
              <a:rPr lang="ru-RU" sz="2400" dirty="0"/>
              <a:t>внедрявшийся </a:t>
            </a:r>
            <a:r>
              <a:rPr lang="ru-RU" sz="2400" dirty="0" smtClean="0"/>
              <a:t>средствами </a:t>
            </a:r>
            <a:r>
              <a:rPr lang="ru-RU" sz="2400" dirty="0"/>
              <a:t>государственной политики, в том числе цензурой, и отвечающий решению задач построения социализма.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ru-RU" sz="2400" dirty="0" smtClean="0"/>
              <a:t>Был </a:t>
            </a:r>
            <a:r>
              <a:rPr lang="ru-RU" sz="2400" dirty="0"/>
              <a:t>одобрен в 1932 году партийными органами в литературе и искусстве. 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Параллельно </a:t>
            </a:r>
            <a:r>
              <a:rPr lang="ru-RU" sz="2400" dirty="0"/>
              <a:t>ему существовало неофициальное искусство.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95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идеи: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357798"/>
            <a:ext cx="1005840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художественное </a:t>
            </a:r>
            <a:r>
              <a:rPr lang="ru-RU" sz="2400" dirty="0"/>
              <a:t>изображение действительности «точно, в соответствии с конкретным историческим революционным развитием».</a:t>
            </a:r>
            <a:endParaRPr lang="cs-CZ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согласование </a:t>
            </a:r>
            <a:r>
              <a:rPr lang="ru-RU" sz="2400" dirty="0"/>
              <a:t>художественного творчества с идеями марксизма-ленинизма, активное вовлечение трудящихся в строительство социализма, утверждение руководящей роли Коммунистической партии.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9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Союз писателей СССР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976" y="1992038"/>
            <a:ext cx="10204704" cy="4445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Создан в </a:t>
            </a:r>
            <a:r>
              <a:rPr lang="cs-CZ" sz="2600" dirty="0" smtClean="0"/>
              <a:t>1934</a:t>
            </a:r>
            <a:r>
              <a:rPr lang="ru-RU" sz="2600" dirty="0" smtClean="0"/>
              <a:t> г. (возглавил Максим Горький)</a:t>
            </a:r>
            <a:r>
              <a:rPr lang="cs-CZ" sz="2600" dirty="0" smtClean="0"/>
              <a:t> 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Заменил </a:t>
            </a:r>
            <a:r>
              <a:rPr lang="ru-RU" sz="2600" dirty="0"/>
              <a:t>собой все существовавшие до того организации </a:t>
            </a:r>
            <a:r>
              <a:rPr lang="ru-RU" sz="2600" dirty="0" smtClean="0"/>
              <a:t>писателей </a:t>
            </a:r>
            <a:r>
              <a:rPr lang="ru-RU" sz="2600" dirty="0"/>
              <a:t>(РАПП, «Перевал</a:t>
            </a:r>
            <a:r>
              <a:rPr lang="ru-RU" sz="2600" dirty="0" smtClean="0"/>
              <a:t>»)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«</a:t>
            </a:r>
            <a:r>
              <a:rPr lang="ru-RU" sz="2400" i="1" dirty="0"/>
              <a:t>добровольная общественная творческая организация, </a:t>
            </a:r>
            <a:r>
              <a:rPr lang="ru-RU" sz="2400" i="1" dirty="0" smtClean="0"/>
              <a:t>объединяющая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профессиональных литераторов </a:t>
            </a:r>
            <a:r>
              <a:rPr lang="ru-RU" sz="2400" i="1" dirty="0"/>
              <a:t>Советского Союза, </a:t>
            </a:r>
            <a:endParaRPr lang="ru-RU" sz="2400" i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участвующих своим </a:t>
            </a:r>
            <a:r>
              <a:rPr lang="ru-RU" sz="2400" i="1" dirty="0"/>
              <a:t>творчеством </a:t>
            </a:r>
            <a:r>
              <a:rPr lang="ru-RU" sz="2400" i="1" dirty="0" smtClean="0"/>
              <a:t>в </a:t>
            </a:r>
            <a:r>
              <a:rPr lang="ru-RU" sz="2400" i="1" dirty="0"/>
              <a:t>борьбе за </a:t>
            </a:r>
            <a:endParaRPr lang="ru-RU" sz="2400" i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построение коммунизма</a:t>
            </a:r>
            <a:r>
              <a:rPr lang="ru-RU" sz="2400" i="1" dirty="0"/>
              <a:t>, за социальный прогресс,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за </a:t>
            </a:r>
            <a:r>
              <a:rPr lang="ru-RU" sz="2400" i="1" dirty="0"/>
              <a:t>мир и дружбу между народами</a:t>
            </a:r>
            <a:r>
              <a:rPr lang="ru-RU" sz="2400" dirty="0"/>
              <a:t>»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660" y="454389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09472" y="543574"/>
            <a:ext cx="9924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i="1" kern="50" dirty="0" smtClean="0">
                <a:latin typeface="Times New Roman" panose="02020603050405020304" pitchFamily="18" charset="0"/>
                <a:ea typeface="Droid Sans Fallback"/>
              </a:rPr>
              <a:t>„</a:t>
            </a:r>
            <a:r>
              <a:rPr lang="ru-RU" sz="2400" i="1" kern="50" dirty="0" smtClean="0">
                <a:latin typeface="Times New Roman" panose="02020603050405020304" pitchFamily="18" charset="0"/>
                <a:ea typeface="Droid Sans Fallback"/>
              </a:rPr>
              <a:t>Социалистический </a:t>
            </a:r>
            <a:r>
              <a:rPr lang="ru-RU" sz="2400" i="1" kern="50" dirty="0">
                <a:latin typeface="Times New Roman" panose="02020603050405020304" pitchFamily="18" charset="0"/>
                <a:ea typeface="Droid Sans Fallback"/>
              </a:rPr>
              <a:t>реализм, являясь основным методом советской художественной литературы и литературной критики, требует от художника правдивого, исторически-конкретного изображения действительности в её революционном развитии. Причём правдивость и историческая конкретность художественного изображения действительности должны сочетаться с задачей идейной переделки и воспитания в духе </a:t>
            </a:r>
            <a:r>
              <a:rPr lang="ru-RU" sz="2400" i="1" kern="50" dirty="0" smtClean="0">
                <a:latin typeface="Times New Roman" panose="02020603050405020304" pitchFamily="18" charset="0"/>
                <a:ea typeface="Droid Sans Fallback"/>
              </a:rPr>
              <a:t>социализма.</a:t>
            </a:r>
            <a:r>
              <a:rPr lang="cs-CZ" sz="2400" i="1" kern="50" dirty="0" smtClean="0">
                <a:latin typeface="Times New Roman" panose="02020603050405020304" pitchFamily="18" charset="0"/>
                <a:ea typeface="Droid Sans Fallback"/>
              </a:rPr>
              <a:t>“</a:t>
            </a:r>
            <a:endParaRPr lang="cs-CZ" sz="2400" i="1" dirty="0"/>
          </a:p>
        </p:txBody>
      </p:sp>
      <p:sp>
        <p:nvSpPr>
          <p:cNvPr id="3" name="Obdélník 2"/>
          <p:cNvSpPr/>
          <p:nvPr/>
        </p:nvSpPr>
        <p:spPr>
          <a:xfrm>
            <a:off x="1109472" y="39348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Следование методу соцреализма </a:t>
            </a:r>
          </a:p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было 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обязательным условием 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членства в Союзе писателей.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784" y="3785616"/>
            <a:ext cx="427939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Принципы соцреализма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 </a:t>
            </a: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/>
              <a:t>Народность</a:t>
            </a:r>
            <a:r>
              <a:rPr lang="ru-RU" sz="3600" dirty="0" smtClean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 smtClean="0"/>
              <a:t>Идейность</a:t>
            </a:r>
            <a:r>
              <a:rPr lang="ru-RU" sz="3600" dirty="0"/>
              <a:t>. </a:t>
            </a:r>
            <a:endParaRPr lang="ru-RU" sz="3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 smtClean="0"/>
              <a:t>Конкретность</a:t>
            </a:r>
            <a:r>
              <a:rPr lang="ru-RU" sz="3600" dirty="0"/>
              <a:t>.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80" y="2210902"/>
            <a:ext cx="4381500" cy="29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соцреализма в литературе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2624" y="2248070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Своим талантом писатель должен влиять на читателя как пропагандист.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Он </a:t>
            </a:r>
            <a:r>
              <a:rPr lang="ru-RU" sz="2800" dirty="0"/>
              <a:t>воспитывает читателя в духе преданности партии и поддерживает её в борьбе за победу коммунизма.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Субъективные </a:t>
            </a:r>
            <a:r>
              <a:rPr lang="ru-RU" sz="2800" dirty="0"/>
              <a:t>действия и устремления личности должны были соответствовать объективному ходу истории.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408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0560" y="557707"/>
            <a:ext cx="1082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kern="50" dirty="0">
                <a:latin typeface="Times New Roman" panose="02020603050405020304" pitchFamily="18" charset="0"/>
                <a:ea typeface="Droid Sans Fallback"/>
              </a:rPr>
              <a:t>Центральным действующим лицом произведений соцреализма является простой советский человек. 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12" y="2489166"/>
            <a:ext cx="4209114" cy="33798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489166"/>
            <a:ext cx="4511040" cy="33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Писатели: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0768" y="1906694"/>
            <a:ext cx="3535680" cy="45794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Максим Горький,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Александр </a:t>
            </a:r>
            <a:r>
              <a:rPr lang="ru-RU" sz="2400" dirty="0"/>
              <a:t>Твардовский,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Вениамин </a:t>
            </a:r>
            <a:r>
              <a:rPr lang="ru-RU" sz="2400" dirty="0"/>
              <a:t>Каверин,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Николай </a:t>
            </a:r>
            <a:r>
              <a:rPr lang="ru-RU" sz="2400" dirty="0"/>
              <a:t>Островский,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Константин </a:t>
            </a:r>
            <a:r>
              <a:rPr lang="ru-RU" sz="2400" dirty="0"/>
              <a:t>Симонов</a:t>
            </a:r>
            <a:r>
              <a:rPr lang="ru-RU" sz="2400" dirty="0" smtClean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Михаил </a:t>
            </a:r>
            <a:r>
              <a:rPr lang="ru-RU" sz="2400" dirty="0"/>
              <a:t>Шолохов,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Александр Фадеев,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Дмитрий </a:t>
            </a:r>
            <a:r>
              <a:rPr lang="ru-RU" sz="2400" dirty="0"/>
              <a:t>Фурманов,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Юлия Друнина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73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496</Words>
  <Application>Microsoft Office PowerPoint</Application>
  <PresentationFormat>Vlastní</PresentationFormat>
  <Paragraphs>66</Paragraphs>
  <Slides>16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Retrospektiva</vt:lpstr>
      <vt:lpstr>Социалистический реализм</vt:lpstr>
      <vt:lpstr>Социалистический реализм</vt:lpstr>
      <vt:lpstr>Основные идеи:</vt:lpstr>
      <vt:lpstr>Союз писателей СССР</vt:lpstr>
      <vt:lpstr>Prezentace aplikace PowerPoint</vt:lpstr>
      <vt:lpstr>  Принципы соцреализма</vt:lpstr>
      <vt:lpstr>Задачи соцреализма в литературе</vt:lpstr>
      <vt:lpstr>Prezentace aplikace PowerPoint</vt:lpstr>
      <vt:lpstr>Писатели:</vt:lpstr>
      <vt:lpstr>Произведения:</vt:lpstr>
      <vt:lpstr>Михаил Шолохов (1905 – 1984)</vt:lpstr>
      <vt:lpstr>Биография Михаила Шолохова</vt:lpstr>
      <vt:lpstr>Произведения Михаила Шолохова </vt:lpstr>
      <vt:lpstr>Максим Горький (1868 – 1936) </vt:lpstr>
      <vt:lpstr>Биография Максима Горького</vt:lpstr>
      <vt:lpstr>Произведения Максима Горького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Социалистический реализм</dc:title>
  <dc:creator>JANA</dc:creator>
  <cp:lastModifiedBy>Paucova</cp:lastModifiedBy>
  <cp:revision>13</cp:revision>
  <dcterms:created xsi:type="dcterms:W3CDTF">2016-11-18T06:42:18Z</dcterms:created>
  <dcterms:modified xsi:type="dcterms:W3CDTF">2017-11-01T15:40:18Z</dcterms:modified>
</cp:coreProperties>
</file>