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66" r:id="rId6"/>
    <p:sldId id="267" r:id="rId7"/>
    <p:sldId id="259" r:id="rId8"/>
    <p:sldId id="260" r:id="rId9"/>
    <p:sldId id="261" r:id="rId10"/>
    <p:sldId id="265" r:id="rId11"/>
    <p:sldId id="26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11/22/2017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yberleninka.ru/article/n/istoriya-metodov-obucheniya-inostrannym-yazyka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04EFA0-9711-41AB-9A2B-163AD3F2A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5773" y="1728673"/>
            <a:ext cx="8825658" cy="2677648"/>
          </a:xfrm>
        </p:spPr>
        <p:txBody>
          <a:bodyPr/>
          <a:lstStyle/>
          <a:p>
            <a:pPr algn="ctr"/>
            <a:r>
              <a:rPr lang="ru-RU" sz="7200" dirty="0"/>
              <a:t>Основные методы обучения</a:t>
            </a:r>
            <a:endParaRPr lang="cs-CZ" sz="72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9971942-83CE-40B4-B319-DA5EBC5F6586}"/>
              </a:ext>
            </a:extLst>
          </p:cNvPr>
          <p:cNvSpPr txBox="1"/>
          <p:nvPr/>
        </p:nvSpPr>
        <p:spPr>
          <a:xfrm>
            <a:off x="6453808" y="5274365"/>
            <a:ext cx="4956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Jarcová Kristýna, 441358</a:t>
            </a:r>
          </a:p>
        </p:txBody>
      </p:sp>
    </p:spTree>
    <p:extLst>
      <p:ext uri="{BB962C8B-B14F-4D97-AF65-F5344CB8AC3E}">
        <p14:creationId xmlns:p14="http://schemas.microsoft.com/office/powerpoint/2010/main" val="462840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BB3BEB-2324-4BC3-B939-992871C9C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/>
              <a:t>Русские представители</a:t>
            </a:r>
            <a:endParaRPr lang="cs-CZ" sz="5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5EB678-95D0-4442-AD4A-E57788D7A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К. Д. Ушинский</a:t>
            </a:r>
          </a:p>
          <a:p>
            <a:r>
              <a:rPr lang="cs-CZ" sz="3600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А. А. Любарская</a:t>
            </a:r>
          </a:p>
          <a:p>
            <a:r>
              <a:rPr lang="cs-CZ" sz="3600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И. А. Грузинская</a:t>
            </a:r>
          </a:p>
          <a:p>
            <a:r>
              <a:rPr lang="cs-CZ" sz="3600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К. А. Ганшина</a:t>
            </a:r>
          </a:p>
          <a:p>
            <a:r>
              <a:rPr lang="cs-CZ" sz="3600" dirty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Л. Б. Щерба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393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>
            <a:extLst>
              <a:ext uri="{FF2B5EF4-FFF2-40B4-BE49-F238E27FC236}">
                <a16:creationId xmlns:a16="http://schemas.microsoft.com/office/drawing/2014/main" id="{8CEBF64B-CA9B-465F-A339-53382A6B6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6501" y="2643256"/>
            <a:ext cx="8825659" cy="3416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800" dirty="0">
                <a:solidFill>
                  <a:schemeClr val="tx1"/>
                </a:solidFill>
              </a:rPr>
              <a:t>C</a:t>
            </a:r>
            <a:r>
              <a:rPr lang="ru-RU" sz="8800" dirty="0">
                <a:solidFill>
                  <a:schemeClr val="tx1"/>
                </a:solidFill>
              </a:rPr>
              <a:t>пасибо за внимание</a:t>
            </a:r>
            <a:r>
              <a:rPr lang="cs-CZ" sz="8800" dirty="0">
                <a:solidFill>
                  <a:schemeClr val="tx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410281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62CC6-C1B0-4590-934B-45997797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/>
              <a:t>Источники</a:t>
            </a:r>
            <a:endParaRPr lang="cs-CZ" sz="5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7D7D8D-34BB-4477-8883-A0DB1B7A7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>
                <a:solidFill>
                  <a:schemeClr val="tx1"/>
                </a:solidFill>
                <a:hlinkClick r:id="rId2"/>
              </a:rPr>
              <a:t>https://cyberleninka.ru/article/n/istoriya-metodov-obucheniya-inostrannym-yazykam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dirty="0">
                <a:solidFill>
                  <a:schemeClr val="tx1"/>
                </a:solidFill>
              </a:rPr>
              <a:t>PURM, R., JELÍNEK, S. a VESELÝ J. </a:t>
            </a:r>
            <a:r>
              <a:rPr lang="cs-CZ" sz="2800" i="1" dirty="0">
                <a:solidFill>
                  <a:schemeClr val="tx1"/>
                </a:solidFill>
              </a:rPr>
              <a:t>Didaktika ruského jazyka: vybrané kapitoly</a:t>
            </a:r>
            <a:r>
              <a:rPr lang="cs-CZ" sz="2800" dirty="0">
                <a:solidFill>
                  <a:schemeClr val="tx1"/>
                </a:solidFill>
              </a:rPr>
              <a:t>. Hradec Králové, 1997: Vysoká škola pedagogická. ISBN 80-704-1757-9.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</a:rPr>
              <a:t/>
            </a:r>
            <a:br>
              <a:rPr lang="cs-CZ" sz="2800" dirty="0">
                <a:solidFill>
                  <a:schemeClr val="tx1"/>
                </a:solidFill>
              </a:rPr>
            </a:b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68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701D5F-7EBA-4929-A574-69477FFBD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/>
              <a:t>Метод обучения</a:t>
            </a:r>
            <a:endParaRPr lang="cs-CZ" sz="5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E91D43-DA62-4176-8FC1-BDDEF2ACF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способ достижения цели и задачи обучения</a:t>
            </a:r>
          </a:p>
          <a:p>
            <a:r>
              <a:rPr lang="ru-RU" sz="3200" dirty="0">
                <a:solidFill>
                  <a:schemeClr val="tx1"/>
                </a:solidFill>
              </a:rPr>
              <a:t>искусство учителя направлять мысли учеников в нужное русло и организовать работу по намеченному плану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11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C9FB8C-D3E1-4311-A079-A69B00259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dirty="0"/>
              <a:t>Методы</a:t>
            </a:r>
            <a:r>
              <a:rPr lang="ru-RU" sz="5400" dirty="0"/>
              <a:t> обучения</a:t>
            </a:r>
            <a:endParaRPr lang="cs-CZ" sz="5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641E9A8-D896-4203-909C-0748F1E0E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16570"/>
          </a:xfrm>
        </p:spPr>
        <p:txBody>
          <a:bodyPr>
            <a:normAutofit fontScale="85000" lnSpcReduction="20000"/>
          </a:bodyPr>
          <a:lstStyle/>
          <a:p>
            <a:r>
              <a:rPr lang="cs-CZ" sz="4000" dirty="0">
                <a:solidFill>
                  <a:schemeClr val="tx1"/>
                </a:solidFill>
              </a:rPr>
              <a:t> Переводный метод</a:t>
            </a:r>
          </a:p>
          <a:p>
            <a:pPr lvl="1"/>
            <a:r>
              <a:rPr lang="cs-CZ" sz="3800" dirty="0">
                <a:solidFill>
                  <a:schemeClr val="tx1"/>
                </a:solidFill>
              </a:rPr>
              <a:t> </a:t>
            </a:r>
            <a:r>
              <a:rPr lang="ru-RU" sz="3800" dirty="0">
                <a:solidFill>
                  <a:schemeClr val="tx1"/>
                </a:solidFill>
              </a:rPr>
              <a:t>грамматико</a:t>
            </a:r>
            <a:r>
              <a:rPr lang="cs-CZ" sz="3800" dirty="0">
                <a:solidFill>
                  <a:schemeClr val="tx1"/>
                </a:solidFill>
              </a:rPr>
              <a:t> </a:t>
            </a:r>
            <a:r>
              <a:rPr lang="ru-RU" sz="3800" dirty="0">
                <a:solidFill>
                  <a:schemeClr val="tx1"/>
                </a:solidFill>
              </a:rPr>
              <a:t>-</a:t>
            </a:r>
            <a:r>
              <a:rPr lang="cs-CZ" sz="3800" dirty="0">
                <a:solidFill>
                  <a:schemeClr val="tx1"/>
                </a:solidFill>
              </a:rPr>
              <a:t> </a:t>
            </a:r>
            <a:r>
              <a:rPr lang="ru-RU" sz="3800" dirty="0">
                <a:solidFill>
                  <a:schemeClr val="tx1"/>
                </a:solidFill>
              </a:rPr>
              <a:t>переводный</a:t>
            </a:r>
          </a:p>
          <a:p>
            <a:pPr lvl="1"/>
            <a:r>
              <a:rPr lang="cs-CZ" sz="3800" dirty="0">
                <a:solidFill>
                  <a:schemeClr val="tx1"/>
                </a:solidFill>
              </a:rPr>
              <a:t> </a:t>
            </a:r>
            <a:r>
              <a:rPr lang="ru-RU" sz="3800" dirty="0">
                <a:solidFill>
                  <a:schemeClr val="tx1"/>
                </a:solidFill>
              </a:rPr>
              <a:t>лексико</a:t>
            </a:r>
            <a:r>
              <a:rPr lang="cs-CZ" sz="3800" dirty="0">
                <a:solidFill>
                  <a:schemeClr val="tx1"/>
                </a:solidFill>
              </a:rPr>
              <a:t> </a:t>
            </a:r>
            <a:r>
              <a:rPr lang="ru-RU" sz="3800" dirty="0">
                <a:solidFill>
                  <a:schemeClr val="tx1"/>
                </a:solidFill>
              </a:rPr>
              <a:t>-</a:t>
            </a:r>
            <a:r>
              <a:rPr lang="cs-CZ" sz="3800" dirty="0">
                <a:solidFill>
                  <a:schemeClr val="tx1"/>
                </a:solidFill>
              </a:rPr>
              <a:t> </a:t>
            </a:r>
            <a:r>
              <a:rPr lang="ru-RU" sz="3800" dirty="0">
                <a:solidFill>
                  <a:schemeClr val="tx1"/>
                </a:solidFill>
              </a:rPr>
              <a:t>переводный</a:t>
            </a:r>
            <a:r>
              <a:rPr lang="cs-CZ" sz="3800" dirty="0">
                <a:solidFill>
                  <a:schemeClr val="tx1"/>
                </a:solidFill>
              </a:rPr>
              <a:t> </a:t>
            </a:r>
            <a:endParaRPr lang="cs-CZ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4000" dirty="0">
                <a:solidFill>
                  <a:schemeClr val="tx1"/>
                </a:solidFill>
              </a:rPr>
              <a:t> </a:t>
            </a:r>
          </a:p>
          <a:p>
            <a:r>
              <a:rPr lang="cs-CZ" sz="4000" dirty="0">
                <a:solidFill>
                  <a:schemeClr val="tx1"/>
                </a:solidFill>
              </a:rPr>
              <a:t> </a:t>
            </a:r>
            <a:r>
              <a:rPr lang="cs-CZ" sz="4000" dirty="0" err="1">
                <a:solidFill>
                  <a:schemeClr val="tx1"/>
                </a:solidFill>
              </a:rPr>
              <a:t>Прямой</a:t>
            </a:r>
            <a:r>
              <a:rPr lang="cs-CZ" sz="4000" dirty="0">
                <a:solidFill>
                  <a:schemeClr val="tx1"/>
                </a:solidFill>
              </a:rPr>
              <a:t> метод </a:t>
            </a:r>
          </a:p>
          <a:p>
            <a:pPr marL="0" indent="0">
              <a:buNone/>
            </a:pPr>
            <a:endParaRPr lang="cs-CZ" sz="4000" dirty="0">
              <a:solidFill>
                <a:schemeClr val="tx1"/>
              </a:solidFill>
            </a:endParaRPr>
          </a:p>
          <a:p>
            <a:r>
              <a:rPr lang="cs-CZ" sz="4000" dirty="0">
                <a:solidFill>
                  <a:schemeClr val="tx1"/>
                </a:solidFill>
              </a:rPr>
              <a:t> C</a:t>
            </a:r>
            <a:r>
              <a:rPr lang="ru-RU" sz="4000" dirty="0">
                <a:solidFill>
                  <a:schemeClr val="tx1"/>
                </a:solidFill>
              </a:rPr>
              <a:t>мешанный метод</a:t>
            </a:r>
            <a:endParaRPr lang="cs-CZ" sz="4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695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FC3C35-0070-4F00-8B89-E8998251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dirty="0"/>
              <a:t>Переводный метод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63955E-3C9B-4132-B1E2-57D263988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>
                <a:solidFill>
                  <a:schemeClr val="tx1"/>
                </a:solidFill>
              </a:rPr>
              <a:t>Был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широко распространен при обучении греческому и латинскому языкам.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основывается на понимании языка как системы и опирается на когнитивный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подход к обучению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основное внимание уделяется письменной речи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343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6D578F-AB43-4921-ACB3-189052BB2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470" y="1066434"/>
            <a:ext cx="8761413" cy="706964"/>
          </a:xfrm>
        </p:spPr>
        <p:txBody>
          <a:bodyPr/>
          <a:lstStyle/>
          <a:p>
            <a:pPr algn="ctr"/>
            <a:r>
              <a:rPr lang="ru-RU" sz="4000" dirty="0"/>
              <a:t>Грамматико-переводный метод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058582-AC6E-42AC-9C1D-D2428AF925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</a:rPr>
              <a:t>Основа метода</a:t>
            </a:r>
          </a:p>
          <a:p>
            <a:r>
              <a:rPr lang="ru-RU" sz="2400" dirty="0">
                <a:solidFill>
                  <a:schemeClr val="tx1"/>
                </a:solidFill>
              </a:rPr>
              <a:t>письменная речь</a:t>
            </a:r>
          </a:p>
          <a:p>
            <a:r>
              <a:rPr lang="ru-RU" sz="2400" dirty="0">
                <a:solidFill>
                  <a:schemeClr val="tx1"/>
                </a:solidFill>
              </a:rPr>
              <a:t>дословный перевод</a:t>
            </a:r>
          </a:p>
          <a:p>
            <a:r>
              <a:rPr lang="ru-RU" sz="2400" dirty="0">
                <a:solidFill>
                  <a:schemeClr val="tx1"/>
                </a:solidFill>
              </a:rPr>
              <a:t>обучение лексике на материале слов отобранных из текстов</a:t>
            </a:r>
          </a:p>
          <a:p>
            <a:r>
              <a:rPr lang="ru-RU" sz="2400" dirty="0">
                <a:solidFill>
                  <a:schemeClr val="tx1"/>
                </a:solidFill>
              </a:rPr>
              <a:t>грамматика узичается на основе дедуктивного и системного подходов, успользуются правила, переводные упражнение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47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326D7-2494-482A-AEEB-16022662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dirty="0"/>
              <a:t>Лексико</a:t>
            </a:r>
            <a:r>
              <a:rPr lang="cs-CZ" sz="4400" dirty="0"/>
              <a:t> </a:t>
            </a:r>
            <a:r>
              <a:rPr lang="ru-RU" sz="4400" dirty="0"/>
              <a:t>-</a:t>
            </a:r>
            <a:r>
              <a:rPr lang="cs-CZ" sz="4400" dirty="0"/>
              <a:t> </a:t>
            </a:r>
            <a:r>
              <a:rPr lang="ru-RU" sz="4400" dirty="0"/>
              <a:t>переводный метод</a:t>
            </a:r>
            <a:endParaRPr lang="cs-CZ" sz="4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C4DA52-9327-4154-AEF6-CB4BA0135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</a:rPr>
              <a:t>Основа метода</a:t>
            </a:r>
          </a:p>
          <a:p>
            <a:r>
              <a:rPr lang="ru-RU" sz="2800" dirty="0">
                <a:solidFill>
                  <a:schemeClr val="tx1"/>
                </a:solidFill>
              </a:rPr>
              <a:t>словарный запас создавался путём заучивания наизусть оригинальных произведений</a:t>
            </a:r>
          </a:p>
          <a:p>
            <a:r>
              <a:rPr lang="ru-RU" sz="2800" dirty="0">
                <a:solidFill>
                  <a:schemeClr val="tx1"/>
                </a:solidFill>
              </a:rPr>
              <a:t>дословный построчный перевод</a:t>
            </a:r>
          </a:p>
          <a:p>
            <a:r>
              <a:rPr lang="ru-RU" sz="2800" dirty="0">
                <a:solidFill>
                  <a:schemeClr val="tx1"/>
                </a:solidFill>
              </a:rPr>
              <a:t>грамматика изучалась безссистемно как коментарий к тексту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0793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D6B6EF-156F-4C42-8C42-B53E53688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dirty="0"/>
              <a:t>Прямой метод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ED9DCB-3D3F-4DA7-BA0F-FEDDB2B6B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Прямой метод возникает в начале 20-ого векa, как реакция на переводн</a:t>
            </a:r>
            <a:r>
              <a:rPr lang="cs-CZ" sz="2800" dirty="0">
                <a:solidFill>
                  <a:schemeClr val="tx1"/>
                </a:solidFill>
              </a:rPr>
              <a:t>ый </a:t>
            </a:r>
            <a:r>
              <a:rPr lang="ru-RU" sz="2800" dirty="0">
                <a:solidFill>
                  <a:schemeClr val="tx1"/>
                </a:solidFill>
              </a:rPr>
              <a:t>метод.</a:t>
            </a:r>
            <a:endParaRPr lang="cs-CZ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В</a:t>
            </a:r>
            <a:r>
              <a:rPr lang="cs-CZ" sz="2800" dirty="0">
                <a:solidFill>
                  <a:schemeClr val="tx1"/>
                </a:solidFill>
              </a:rPr>
              <a:t>ыдвигает на первый </a:t>
            </a:r>
            <a:r>
              <a:rPr lang="cs-CZ" sz="2800" dirty="0" err="1">
                <a:solidFill>
                  <a:schemeClr val="tx1"/>
                </a:solidFill>
              </a:rPr>
              <a:t>план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речевую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практику</a:t>
            </a:r>
            <a:r>
              <a:rPr lang="cs-CZ" sz="2800" dirty="0">
                <a:solidFill>
                  <a:schemeClr val="tx1"/>
                </a:solidFill>
              </a:rPr>
              <a:t>, </a:t>
            </a:r>
            <a:r>
              <a:rPr lang="cs-CZ" sz="2800" dirty="0" err="1">
                <a:solidFill>
                  <a:schemeClr val="tx1"/>
                </a:solidFill>
              </a:rPr>
              <a:t>приближение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обучения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иностранному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языку</a:t>
            </a:r>
            <a:r>
              <a:rPr lang="cs-CZ" sz="2800" dirty="0">
                <a:solidFill>
                  <a:schemeClr val="tx1"/>
                </a:solidFill>
              </a:rPr>
              <a:t> к </a:t>
            </a:r>
            <a:r>
              <a:rPr lang="cs-CZ" sz="2800" dirty="0" err="1">
                <a:solidFill>
                  <a:schemeClr val="tx1"/>
                </a:solidFill>
              </a:rPr>
              <a:t>естественному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способу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усвоения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родного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языка</a:t>
            </a:r>
            <a:r>
              <a:rPr lang="cs-CZ" sz="2800" dirty="0">
                <a:solidFill>
                  <a:schemeClr val="tx1"/>
                </a:solidFill>
              </a:rPr>
              <a:t> и в </a:t>
            </a:r>
            <a:r>
              <a:rPr lang="cs-CZ" sz="2800" dirty="0" err="1">
                <a:solidFill>
                  <a:schemeClr val="tx1"/>
                </a:solidFill>
              </a:rPr>
              <a:t>связи</a:t>
            </a:r>
            <a:r>
              <a:rPr lang="cs-CZ" sz="2800" dirty="0">
                <a:solidFill>
                  <a:schemeClr val="tx1"/>
                </a:solidFill>
              </a:rPr>
              <a:t> с </a:t>
            </a:r>
            <a:r>
              <a:rPr lang="cs-CZ" sz="2800" dirty="0" err="1">
                <a:solidFill>
                  <a:schemeClr val="tx1"/>
                </a:solidFill>
              </a:rPr>
              <a:t>этим</a:t>
            </a:r>
            <a:r>
              <a:rPr lang="cs-CZ" sz="2800" dirty="0">
                <a:solidFill>
                  <a:schemeClr val="tx1"/>
                </a:solidFill>
              </a:rPr>
              <a:t>, </a:t>
            </a:r>
            <a:r>
              <a:rPr lang="cs-CZ" sz="2800" dirty="0" err="1">
                <a:solidFill>
                  <a:schemeClr val="tx1"/>
                </a:solidFill>
              </a:rPr>
              <a:t>преобладание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имитативности</a:t>
            </a:r>
            <a:r>
              <a:rPr lang="cs-CZ" sz="2800" dirty="0">
                <a:solidFill>
                  <a:schemeClr val="tx1"/>
                </a:solidFill>
              </a:rPr>
              <a:t> и </a:t>
            </a:r>
            <a:r>
              <a:rPr lang="cs-CZ" sz="2800" dirty="0" err="1">
                <a:solidFill>
                  <a:schemeClr val="tx1"/>
                </a:solidFill>
              </a:rPr>
              <a:t>устных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форм</a:t>
            </a:r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dirty="0" err="1">
                <a:solidFill>
                  <a:schemeClr val="tx1"/>
                </a:solidFill>
              </a:rPr>
              <a:t>работы</a:t>
            </a:r>
            <a:endParaRPr lang="cs-CZ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667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EB400D-3DED-43F5-914E-69586FB45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/>
              <a:t>Смешанный метод</a:t>
            </a:r>
            <a:endParaRPr lang="cs-CZ" sz="5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2193BBC-6F38-462A-8869-AA774B22A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Он представляет собой соединение прямого и переводного методов</a:t>
            </a:r>
            <a:endParaRPr lang="cs-CZ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C9895-6545-43A4-A498-56CF03924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706964"/>
          </a:xfrm>
        </p:spPr>
        <p:txBody>
          <a:bodyPr/>
          <a:lstStyle/>
          <a:p>
            <a:pPr algn="ctr"/>
            <a:r>
              <a:rPr lang="ru-RU" sz="5400" dirty="0"/>
              <a:t>Я. А. Коменский</a:t>
            </a:r>
            <a:r>
              <a:rPr lang="cs-CZ" sz="5400" dirty="0"/>
              <a:t> </a:t>
            </a:r>
            <a:br>
              <a:rPr lang="cs-CZ" sz="5400" dirty="0"/>
            </a:br>
            <a:r>
              <a:rPr lang="cs-CZ" sz="5400" dirty="0"/>
              <a:t>(1592 – 1670)</a:t>
            </a:r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64AAA408-E049-498E-A243-253C6BC081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7248" y="2613862"/>
            <a:ext cx="3276823" cy="3786174"/>
          </a:xfrm>
        </p:spPr>
      </p:pic>
    </p:spTree>
    <p:extLst>
      <p:ext uri="{BB962C8B-B14F-4D97-AF65-F5344CB8AC3E}">
        <p14:creationId xmlns:p14="http://schemas.microsoft.com/office/powerpoint/2010/main" val="1709394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asedací místnost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309</TotalTime>
  <Words>269</Words>
  <Application>Microsoft Office PowerPoint</Application>
  <PresentationFormat>Širokoúhlá obrazovka</PresentationFormat>
  <Paragraphs>45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Zasedací místnost Ion</vt:lpstr>
      <vt:lpstr>Основные методы обучения</vt:lpstr>
      <vt:lpstr>Метод обучения</vt:lpstr>
      <vt:lpstr>Методы обучения</vt:lpstr>
      <vt:lpstr>Переводный метод </vt:lpstr>
      <vt:lpstr>Грамматико-переводный метод </vt:lpstr>
      <vt:lpstr>Лексико - переводный метод</vt:lpstr>
      <vt:lpstr>Прямой метод </vt:lpstr>
      <vt:lpstr>Смешанный метод</vt:lpstr>
      <vt:lpstr>Я. А. Коменский  (1592 – 1670)</vt:lpstr>
      <vt:lpstr>Русские представители</vt:lpstr>
      <vt:lpstr>Prezentace aplikace PowerPoint</vt:lpstr>
      <vt:lpstr>Источники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Класические методы обучения</dc:title>
  <dc:creator>Kristýna Jarcová</dc:creator>
  <cp:lastModifiedBy>Uživatel systému Windows</cp:lastModifiedBy>
  <cp:revision>20</cp:revision>
  <dcterms:created xsi:type="dcterms:W3CDTF">2017-11-12T22:59:07Z</dcterms:created>
  <dcterms:modified xsi:type="dcterms:W3CDTF">2017-11-22T07:11:06Z</dcterms:modified>
</cp:coreProperties>
</file>