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9" r:id="rId10"/>
    <p:sldId id="263" r:id="rId11"/>
    <p:sldId id="265" r:id="rId12"/>
    <p:sldId id="266" r:id="rId13"/>
    <p:sldId id="267" r:id="rId14"/>
    <p:sldId id="268" r:id="rId15"/>
    <p:sldId id="272" r:id="rId16"/>
    <p:sldId id="273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31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47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082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1427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054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760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018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441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7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0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32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45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9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45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12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28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80FD-0E8D-4B88-8F4B-D5AAC4B326F4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2DE7D-3050-4CC4-861B-A45BB5F61F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097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DBF753-614B-4919-95C5-8F2C2E465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48" y="1122363"/>
            <a:ext cx="11635409" cy="2387600"/>
          </a:xfrm>
        </p:spPr>
        <p:txBody>
          <a:bodyPr>
            <a:normAutofit/>
          </a:bodyPr>
          <a:lstStyle/>
          <a:p>
            <a:r>
              <a:rPr lang="cs-CZ" sz="6200" dirty="0">
                <a:effectLst/>
              </a:rPr>
              <a:t>КОНТРОЛЬ И ОЦЕНКА 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4D1A1D6-81A6-4675-9029-E8C02ACD62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pPr algn="r"/>
            <a:r>
              <a:rPr lang="cs-CZ" dirty="0"/>
              <a:t>Alice Hamerská, 441459</a:t>
            </a:r>
          </a:p>
        </p:txBody>
      </p:sp>
    </p:spTree>
    <p:extLst>
      <p:ext uri="{BB962C8B-B14F-4D97-AF65-F5344CB8AC3E}">
        <p14:creationId xmlns:p14="http://schemas.microsoft.com/office/powerpoint/2010/main" val="953355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E70D182-EE62-4244-A329-F7B89B96E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397565"/>
            <a:ext cx="10353762" cy="6122505"/>
          </a:xfrm>
        </p:spPr>
        <p:txBody>
          <a:bodyPr>
            <a:normAutofit/>
          </a:bodyPr>
          <a:lstStyle/>
          <a:p>
            <a:r>
              <a:rPr lang="cs-CZ" sz="2300" b="1" u="sng" dirty="0" err="1">
                <a:effectLst/>
              </a:rPr>
              <a:t>Формы</a:t>
            </a:r>
            <a:r>
              <a:rPr lang="cs-CZ" sz="2300" b="1" u="sng" dirty="0">
                <a:effectLst/>
              </a:rPr>
              <a:t> </a:t>
            </a:r>
            <a:r>
              <a:rPr lang="cs-CZ" sz="2300" b="1" u="sng" dirty="0" err="1">
                <a:effectLst/>
              </a:rPr>
              <a:t>контроля</a:t>
            </a:r>
            <a:r>
              <a:rPr lang="cs-CZ" sz="2300" b="1" u="sng" dirty="0">
                <a:effectLst/>
              </a:rPr>
              <a:t>:</a:t>
            </a:r>
          </a:p>
          <a:p>
            <a:pPr lvl="1" algn="just"/>
            <a:r>
              <a:rPr lang="cs-CZ" sz="2000" b="1" u="sng" dirty="0">
                <a:effectLst/>
              </a:rPr>
              <a:t>1. </a:t>
            </a:r>
            <a:r>
              <a:rPr lang="cs-CZ" sz="2000" b="1" u="sng" dirty="0" err="1">
                <a:effectLst/>
              </a:rPr>
              <a:t>Индивидуальный</a:t>
            </a:r>
            <a:r>
              <a:rPr lang="ru-RU" sz="2000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ru-RU" sz="2000" dirty="0">
                <a:effectLst/>
              </a:rPr>
              <a:t>считается наиболее объективным, поэтому больше всего подходит для проверки уровня владения языком и речевыми умениями в ходе итогового контроля, </a:t>
            </a:r>
            <a:r>
              <a:rPr lang="cs-CZ" sz="2000" dirty="0" err="1">
                <a:effectLst/>
              </a:rPr>
              <a:t>проверяет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деятельность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уровень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усвоения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языкого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материала</a:t>
            </a:r>
            <a:r>
              <a:rPr lang="ru-RU" sz="2000" dirty="0">
                <a:effectLst/>
              </a:rPr>
              <a:t>.</a:t>
            </a:r>
            <a:endParaRPr lang="cs-CZ" sz="2000" dirty="0">
              <a:effectLst/>
            </a:endParaRPr>
          </a:p>
          <a:p>
            <a:pPr lvl="2" algn="just"/>
            <a:r>
              <a:rPr lang="cs-CZ" sz="2000" dirty="0">
                <a:effectLst/>
              </a:rPr>
              <a:t>+ </a:t>
            </a:r>
            <a:r>
              <a:rPr lang="cs-CZ" sz="2000" dirty="0" err="1">
                <a:effectLst/>
              </a:rPr>
              <a:t>Возможность</a:t>
            </a:r>
            <a:r>
              <a:rPr lang="cs-CZ" sz="2000" dirty="0">
                <a:effectLst/>
              </a:rPr>
              <a:t> с </a:t>
            </a:r>
            <a:r>
              <a:rPr lang="cs-CZ" sz="2000" dirty="0" err="1">
                <a:effectLst/>
              </a:rPr>
              <a:t>достаточной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глубиной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оценить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уровень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подготовки</a:t>
            </a:r>
            <a:r>
              <a:rPr lang="ru-RU" sz="2000" dirty="0">
                <a:effectLst/>
              </a:rPr>
              <a:t> учащиихся.</a:t>
            </a:r>
            <a:endParaRPr lang="cs-CZ" sz="2000" dirty="0">
              <a:effectLst/>
            </a:endParaRPr>
          </a:p>
          <a:p>
            <a:pPr lvl="2" algn="just"/>
            <a:r>
              <a:rPr lang="ru-RU" sz="2000" dirty="0">
                <a:effectLst/>
              </a:rPr>
              <a:t>- Во время контроля одного обучаемого снижается активность остальных учащиихся.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2. </a:t>
            </a:r>
            <a:r>
              <a:rPr lang="cs-CZ" sz="2000" b="1" u="sng" dirty="0" err="1">
                <a:effectLst/>
              </a:rPr>
              <a:t>Фронтальный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контроль</a:t>
            </a:r>
            <a:r>
              <a:rPr lang="ru-RU" sz="2000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cs-CZ" sz="2000" dirty="0" err="1">
                <a:effectLst/>
              </a:rPr>
              <a:t>предполагает</a:t>
            </a:r>
            <a:r>
              <a:rPr lang="cs-CZ" sz="2000" dirty="0">
                <a:effectLst/>
              </a:rPr>
              <a:t> </a:t>
            </a:r>
            <a:r>
              <a:rPr lang="ru-RU" sz="2000" dirty="0">
                <a:effectLst/>
              </a:rPr>
              <a:t>беседу преподавателя со всеми учащимися группы одновременно. </a:t>
            </a:r>
            <a:endParaRPr lang="cs-CZ" sz="2000" dirty="0">
              <a:effectLst/>
            </a:endParaRPr>
          </a:p>
          <a:p>
            <a:pPr lvl="2" algn="just"/>
            <a:r>
              <a:rPr lang="cs-CZ" sz="2000" dirty="0">
                <a:effectLst/>
              </a:rPr>
              <a:t>+ </a:t>
            </a:r>
            <a:r>
              <a:rPr lang="ru-RU" sz="2000" dirty="0">
                <a:effectLst/>
              </a:rPr>
              <a:t>В единицу времени преподаватель имеет возможность охватить одновременно всех учащихся группы, активность учащихся высока.</a:t>
            </a:r>
            <a:endParaRPr lang="cs-CZ" sz="2000" dirty="0">
              <a:effectLst/>
            </a:endParaRPr>
          </a:p>
          <a:p>
            <a:pPr lvl="2" algn="just"/>
            <a:r>
              <a:rPr lang="ru-RU" sz="2000" dirty="0">
                <a:effectLst/>
              </a:rPr>
              <a:t>- Поверхностный характер, невозможность уделить много внимания каждому учащемуся, трудность в объективной оценке ответов.</a:t>
            </a:r>
            <a:endParaRPr lang="cs-CZ" sz="20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885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6607A3A-C281-4716-AA01-4EE31E72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63757"/>
            <a:ext cx="10353762" cy="5075581"/>
          </a:xfrm>
        </p:spPr>
        <p:txBody>
          <a:bodyPr>
            <a:normAutofit/>
          </a:bodyPr>
          <a:lstStyle/>
          <a:p>
            <a:r>
              <a:rPr lang="cs-CZ" sz="2100" b="1" u="sng" dirty="0" err="1">
                <a:effectLst/>
              </a:rPr>
              <a:t>Учитель</a:t>
            </a:r>
            <a:r>
              <a:rPr lang="cs-CZ" sz="2100" b="1" u="sng" dirty="0">
                <a:effectLst/>
              </a:rPr>
              <a:t> </a:t>
            </a:r>
            <a:r>
              <a:rPr lang="cs-CZ" sz="2100" b="1" u="sng" dirty="0" err="1">
                <a:effectLst/>
              </a:rPr>
              <a:t>должен</a:t>
            </a:r>
            <a:r>
              <a:rPr lang="cs-CZ" sz="2100" b="1" u="sng" dirty="0">
                <a:effectLst/>
              </a:rPr>
              <a:t>:</a:t>
            </a:r>
            <a:endParaRPr lang="ru-RU" sz="2100" b="1" u="sng" dirty="0">
              <a:effectLst/>
            </a:endParaRPr>
          </a:p>
          <a:p>
            <a:pPr lvl="1" algn="just"/>
            <a:r>
              <a:rPr lang="cs-CZ" sz="2000" dirty="0">
                <a:effectLst/>
              </a:rPr>
              <a:t>А) </a:t>
            </a:r>
            <a:r>
              <a:rPr lang="cs-CZ" sz="2000" dirty="0" err="1">
                <a:effectLst/>
              </a:rPr>
              <a:t>планировать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место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фронтального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контроля</a:t>
            </a:r>
            <a:r>
              <a:rPr lang="cs-CZ" sz="2000" dirty="0">
                <a:effectLst/>
              </a:rPr>
              <a:t> в </a:t>
            </a:r>
            <a:r>
              <a:rPr lang="cs-CZ" sz="2000" dirty="0" err="1">
                <a:effectLst/>
              </a:rPr>
              <a:t>системе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урока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время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которое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будет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ему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уделено</a:t>
            </a:r>
            <a:r>
              <a:rPr lang="cs-CZ" sz="2000" dirty="0">
                <a:effectLst/>
              </a:rPr>
              <a:t>;</a:t>
            </a:r>
            <a:endParaRPr lang="ru-RU" sz="2000" dirty="0">
              <a:effectLst/>
            </a:endParaRPr>
          </a:p>
          <a:p>
            <a:pPr lvl="1" algn="just"/>
            <a:r>
              <a:rPr lang="cs-CZ" sz="2000" dirty="0">
                <a:effectLst/>
              </a:rPr>
              <a:t>Б) </a:t>
            </a:r>
            <a:r>
              <a:rPr lang="cs-CZ" sz="2000" dirty="0" err="1">
                <a:effectLst/>
              </a:rPr>
              <a:t>продумать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формулировки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вопросов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заданий</a:t>
            </a:r>
            <a:r>
              <a:rPr lang="cs-CZ" sz="2000" dirty="0">
                <a:effectLst/>
              </a:rPr>
              <a:t>;</a:t>
            </a:r>
            <a:endParaRPr lang="ru-RU" sz="2000" dirty="0">
              <a:effectLst/>
            </a:endParaRPr>
          </a:p>
          <a:p>
            <a:pPr lvl="1" algn="just"/>
            <a:r>
              <a:rPr lang="cs-CZ" sz="2000" dirty="0">
                <a:effectLst/>
              </a:rPr>
              <a:t>В) </a:t>
            </a:r>
            <a:r>
              <a:rPr lang="cs-CZ" sz="2000" dirty="0" err="1">
                <a:effectLst/>
              </a:rPr>
              <a:t>не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допускать</a:t>
            </a:r>
            <a:r>
              <a:rPr lang="cs-CZ" sz="2000" dirty="0">
                <a:effectLst/>
              </a:rPr>
              <a:t> в </a:t>
            </a:r>
            <a:r>
              <a:rPr lang="cs-CZ" sz="2000" dirty="0" err="1">
                <a:effectLst/>
              </a:rPr>
              <a:t>процессе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фронт</a:t>
            </a:r>
            <a:r>
              <a:rPr lang="ru-RU" sz="2000" dirty="0">
                <a:effectLst/>
              </a:rPr>
              <a:t>ального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контроля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переключения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на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индивидуальный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контроль</a:t>
            </a:r>
            <a:r>
              <a:rPr lang="cs-CZ" sz="2000" dirty="0">
                <a:effectLst/>
              </a:rPr>
              <a:t>;</a:t>
            </a:r>
            <a:endParaRPr lang="ru-RU" sz="2000" dirty="0">
              <a:effectLst/>
            </a:endParaRPr>
          </a:p>
          <a:p>
            <a:pPr lvl="1" algn="just"/>
            <a:r>
              <a:rPr lang="cs-CZ" sz="2000" dirty="0">
                <a:effectLst/>
              </a:rPr>
              <a:t>Г) </a:t>
            </a:r>
            <a:r>
              <a:rPr lang="cs-CZ" sz="2000" dirty="0" err="1">
                <a:effectLst/>
              </a:rPr>
              <a:t>темп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опроса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должен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быть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достаточно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высоким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что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активизует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</a:t>
            </a:r>
            <a:r>
              <a:rPr lang="ru-RU" sz="2000" dirty="0">
                <a:effectLst/>
              </a:rPr>
              <a:t>ащихся</a:t>
            </a:r>
            <a:r>
              <a:rPr lang="cs-CZ" sz="2000" dirty="0">
                <a:effectLst/>
              </a:rPr>
              <a:t>;</a:t>
            </a:r>
            <a:endParaRPr lang="ru-RU" sz="2000" dirty="0">
              <a:effectLst/>
            </a:endParaRPr>
          </a:p>
          <a:p>
            <a:pPr lvl="1" algn="just"/>
            <a:r>
              <a:rPr lang="cs-CZ" sz="2000" dirty="0">
                <a:effectLst/>
              </a:rPr>
              <a:t>Д) </a:t>
            </a:r>
            <a:r>
              <a:rPr lang="cs-CZ" sz="2000" dirty="0" err="1">
                <a:effectLst/>
              </a:rPr>
              <a:t>фронтальный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контроль</a:t>
            </a:r>
            <a:r>
              <a:rPr lang="cs-CZ" sz="2000" dirty="0">
                <a:effectLst/>
              </a:rPr>
              <a:t> с </a:t>
            </a:r>
            <a:r>
              <a:rPr lang="cs-CZ" sz="2000" dirty="0" err="1">
                <a:effectLst/>
              </a:rPr>
              <a:t>успехом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может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проводит</a:t>
            </a:r>
            <a:r>
              <a:rPr lang="cs-CZ" sz="2000" dirty="0">
                <a:effectLst/>
              </a:rPr>
              <a:t> в </a:t>
            </a:r>
            <a:r>
              <a:rPr lang="cs-CZ" sz="2000" dirty="0" err="1">
                <a:effectLst/>
              </a:rPr>
              <a:t>форме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игры</a:t>
            </a:r>
            <a:r>
              <a:rPr lang="cs-CZ" sz="2000" dirty="0">
                <a:effectLst/>
              </a:rPr>
              <a:t>. </a:t>
            </a:r>
            <a:endParaRPr lang="ru-RU" sz="2000" dirty="0">
              <a:effectLst/>
            </a:endParaRPr>
          </a:p>
          <a:p>
            <a:pPr marL="0" indent="0" algn="just">
              <a:buNone/>
            </a:pP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351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9308D7D-8D68-4472-9416-DAD91BEC1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80661"/>
            <a:ext cx="10353762" cy="5075581"/>
          </a:xfrm>
        </p:spPr>
        <p:txBody>
          <a:bodyPr>
            <a:normAutofit/>
          </a:bodyPr>
          <a:lstStyle/>
          <a:p>
            <a:pPr lvl="1" algn="just"/>
            <a:r>
              <a:rPr lang="cs-CZ" sz="2000" b="1" u="sng" dirty="0">
                <a:effectLst/>
              </a:rPr>
              <a:t>3. </a:t>
            </a:r>
            <a:r>
              <a:rPr lang="cs-CZ" sz="2000" b="1" u="sng" dirty="0" err="1">
                <a:effectLst/>
              </a:rPr>
              <a:t>Групповой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контроль</a:t>
            </a:r>
            <a:r>
              <a:rPr lang="ru-RU" sz="2000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ru-RU" sz="2000" dirty="0">
                <a:effectLst/>
              </a:rPr>
              <a:t>проводится в форме выполнения задания, адресуемого всем учащимся группы. Это может быть беседа на известную учащимся тему, участие в ролевой игре. </a:t>
            </a:r>
            <a:r>
              <a:rPr lang="cs-CZ" sz="2000" dirty="0" err="1">
                <a:effectLst/>
              </a:rPr>
              <a:t>Вариантом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является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парный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контроль</a:t>
            </a:r>
            <a:r>
              <a:rPr lang="cs-CZ" sz="2000" dirty="0">
                <a:effectLst/>
              </a:rPr>
              <a:t>.</a:t>
            </a:r>
            <a:endParaRPr lang="ru-RU" sz="2000" b="1" u="sng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4. </a:t>
            </a:r>
            <a:r>
              <a:rPr lang="cs-CZ" sz="2000" b="1" u="sng" dirty="0" err="1">
                <a:effectLst/>
              </a:rPr>
              <a:t>Проверка</a:t>
            </a:r>
            <a:r>
              <a:rPr lang="ru-RU" sz="2000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ru-RU" sz="2000" dirty="0">
                <a:effectLst/>
              </a:rPr>
              <a:t>Описаны различные виды проверки, например, проверка </a:t>
            </a:r>
            <a:r>
              <a:rPr lang="cs-CZ" sz="2000" dirty="0" err="1">
                <a:effectLst/>
              </a:rPr>
              <a:t>устная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письменная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смешанная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текущая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иготовая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поэтапная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конечная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первичная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последущая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частная</a:t>
            </a:r>
            <a:r>
              <a:rPr lang="cs-CZ" sz="2000" dirty="0">
                <a:effectLst/>
              </a:rPr>
              <a:t> (</a:t>
            </a:r>
            <a:r>
              <a:rPr lang="cs-CZ" sz="2000" dirty="0" err="1">
                <a:effectLst/>
              </a:rPr>
              <a:t>дифференцированна</a:t>
            </a:r>
            <a:r>
              <a:rPr lang="cs-CZ" sz="2000" dirty="0">
                <a:effectLst/>
              </a:rPr>
              <a:t>) и </a:t>
            </a:r>
            <a:r>
              <a:rPr lang="cs-CZ" sz="2000" dirty="0" err="1">
                <a:effectLst/>
              </a:rPr>
              <a:t>комплексная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открытая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скрытая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индивидуальная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фронтальная</a:t>
            </a:r>
            <a:r>
              <a:rPr lang="cs-CZ" sz="2000" dirty="0">
                <a:effectLst/>
              </a:rPr>
              <a:t> (</a:t>
            </a:r>
            <a:r>
              <a:rPr lang="ru-RU" sz="2000" dirty="0">
                <a:effectLst/>
              </a:rPr>
              <a:t>коллективная</a:t>
            </a:r>
            <a:r>
              <a:rPr lang="cs-CZ" sz="2000" dirty="0">
                <a:effectLst/>
              </a:rPr>
              <a:t>)</a:t>
            </a:r>
            <a:r>
              <a:rPr lang="ru-RU" sz="2000" dirty="0">
                <a:effectLst/>
              </a:rPr>
              <a:t> и др. </a:t>
            </a:r>
            <a:r>
              <a:rPr lang="cs-CZ" sz="2000" dirty="0" err="1">
                <a:effectLst/>
              </a:rPr>
              <a:t>Эти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проверки</a:t>
            </a:r>
            <a:r>
              <a:rPr lang="cs-CZ" sz="2000" dirty="0">
                <a:effectLst/>
              </a:rPr>
              <a:t> </a:t>
            </a:r>
            <a:r>
              <a:rPr lang="ru-RU" sz="2000" dirty="0">
                <a:effectLst/>
              </a:rPr>
              <a:t>взаимно </a:t>
            </a:r>
            <a:r>
              <a:rPr lang="cs-CZ" sz="2000" dirty="0" err="1">
                <a:effectLst/>
              </a:rPr>
              <a:t>сливаются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дополняются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по-разному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комбинируются</a:t>
            </a:r>
            <a:r>
              <a:rPr lang="cs-CZ" sz="2000" dirty="0">
                <a:effectLst/>
              </a:rPr>
              <a:t>.</a:t>
            </a:r>
          </a:p>
          <a:p>
            <a:pPr lvl="1" algn="just"/>
            <a:r>
              <a:rPr lang="cs-CZ" sz="2000" b="1" u="sng" dirty="0">
                <a:effectLst/>
              </a:rPr>
              <a:t>5. </a:t>
            </a:r>
            <a:r>
              <a:rPr lang="cs-CZ" sz="2000" b="1" u="sng" dirty="0" err="1">
                <a:effectLst/>
              </a:rPr>
              <a:t>Комбинированные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опросы</a:t>
            </a:r>
            <a:r>
              <a:rPr lang="ru-RU" sz="2000" b="1" u="sng" dirty="0">
                <a:effectLst/>
              </a:rPr>
              <a:t> </a:t>
            </a:r>
            <a:r>
              <a:rPr lang="cs-CZ" sz="2000" dirty="0">
                <a:effectLst/>
              </a:rPr>
              <a:t>- (</a:t>
            </a:r>
            <a:r>
              <a:rPr lang="ru-RU" sz="2000" dirty="0">
                <a:effectLst/>
              </a:rPr>
              <a:t>сочетания элементов индивидуальной и фронтальной проверки</a:t>
            </a:r>
            <a:r>
              <a:rPr lang="cs-CZ" sz="2000" dirty="0">
                <a:effectLst/>
              </a:rPr>
              <a:t>)</a:t>
            </a:r>
            <a:r>
              <a:rPr lang="ru-RU" sz="2000" dirty="0">
                <a:effectLst/>
              </a:rPr>
              <a:t>, </a:t>
            </a:r>
            <a:r>
              <a:rPr lang="cs-CZ" sz="2000" dirty="0" err="1">
                <a:effectLst/>
              </a:rPr>
              <a:t>дают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учителю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возможность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опросить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большее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количество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учащихся</a:t>
            </a:r>
            <a:r>
              <a:rPr lang="cs-CZ" sz="2000" dirty="0">
                <a:effectLst/>
              </a:rPr>
              <a:t> в </a:t>
            </a:r>
            <a:r>
              <a:rPr lang="cs-CZ" sz="2000" dirty="0" err="1">
                <a:effectLst/>
              </a:rPr>
              <a:t>данное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время</a:t>
            </a:r>
            <a:r>
              <a:rPr lang="cs-CZ" sz="2000" dirty="0">
                <a:effectLst/>
              </a:rPr>
              <a:t>.</a:t>
            </a:r>
          </a:p>
          <a:p>
            <a:pPr lvl="1" algn="just"/>
            <a:r>
              <a:rPr lang="cs-CZ" sz="2000" b="1" u="sng" dirty="0">
                <a:effectLst/>
              </a:rPr>
              <a:t>6. </a:t>
            </a:r>
            <a:r>
              <a:rPr lang="cs-CZ" sz="2000" b="1" u="sng" dirty="0" err="1">
                <a:effectLst/>
              </a:rPr>
              <a:t>Домашнее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задание</a:t>
            </a:r>
            <a:endParaRPr lang="cs-CZ" sz="2000" b="1" u="sng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99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550B404-6A4A-4A3B-BF64-5AC17AB3C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</a:rPr>
              <a:t>ОЦЕНКА 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AA3695D-D269-46C6-A1E7-F114E8E30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828801"/>
            <a:ext cx="10353762" cy="4797286"/>
          </a:xfrm>
        </p:spPr>
        <p:txBody>
          <a:bodyPr>
            <a:normAutofit/>
          </a:bodyPr>
          <a:lstStyle/>
          <a:p>
            <a:pPr algn="just"/>
            <a:r>
              <a:rPr lang="cs-CZ" dirty="0" err="1">
                <a:effectLst/>
              </a:rPr>
              <a:t>Оценка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понимается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не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только</a:t>
            </a:r>
            <a:r>
              <a:rPr lang="cs-CZ" dirty="0">
                <a:effectLst/>
              </a:rPr>
              <a:t> в </a:t>
            </a:r>
            <a:r>
              <a:rPr lang="cs-CZ" dirty="0" err="1">
                <a:effectLst/>
              </a:rPr>
              <a:t>смысле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оценки</a:t>
            </a:r>
            <a:r>
              <a:rPr lang="cs-CZ" dirty="0">
                <a:effectLst/>
              </a:rPr>
              <a:t> в </a:t>
            </a:r>
            <a:r>
              <a:rPr lang="cs-CZ" dirty="0" err="1">
                <a:effectLst/>
              </a:rPr>
              <a:t>виде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отметки</a:t>
            </a:r>
            <a:r>
              <a:rPr lang="cs-CZ" dirty="0">
                <a:effectLst/>
              </a:rPr>
              <a:t>, </a:t>
            </a:r>
            <a:r>
              <a:rPr lang="cs-CZ" dirty="0" err="1">
                <a:effectLst/>
              </a:rPr>
              <a:t>но</a:t>
            </a:r>
            <a:r>
              <a:rPr lang="cs-CZ" dirty="0">
                <a:effectLst/>
              </a:rPr>
              <a:t> в </a:t>
            </a:r>
            <a:r>
              <a:rPr lang="cs-CZ" dirty="0" err="1">
                <a:effectLst/>
              </a:rPr>
              <a:t>более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широком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смысле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как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словесное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комментирование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учебной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деятельности</a:t>
            </a:r>
            <a:r>
              <a:rPr lang="cs-CZ" dirty="0">
                <a:effectLst/>
              </a:rPr>
              <a:t> и </a:t>
            </a:r>
            <a:r>
              <a:rPr lang="cs-CZ" dirty="0" err="1">
                <a:effectLst/>
              </a:rPr>
              <a:t>поведения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учеников</a:t>
            </a:r>
            <a:r>
              <a:rPr lang="cs-CZ" dirty="0">
                <a:effectLst/>
              </a:rPr>
              <a:t>.</a:t>
            </a:r>
            <a:r>
              <a:rPr lang="ru-RU" dirty="0">
                <a:effectLst/>
              </a:rPr>
              <a:t> </a:t>
            </a:r>
            <a:r>
              <a:rPr lang="cs-CZ" dirty="0" err="1">
                <a:effectLst/>
              </a:rPr>
              <a:t>Выработка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норм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оценки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связана</a:t>
            </a:r>
            <a:r>
              <a:rPr lang="cs-CZ" dirty="0">
                <a:effectLst/>
              </a:rPr>
              <a:t> с </a:t>
            </a:r>
            <a:r>
              <a:rPr lang="cs-CZ" dirty="0" err="1">
                <a:effectLst/>
              </a:rPr>
              <a:t>необходимостью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решения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комплекса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открытых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вопросов</a:t>
            </a:r>
            <a:r>
              <a:rPr lang="cs-CZ" dirty="0">
                <a:effectLst/>
              </a:rPr>
              <a:t>.</a:t>
            </a:r>
            <a:endParaRPr lang="ru-RU" dirty="0">
              <a:effectLst/>
            </a:endParaRPr>
          </a:p>
          <a:p>
            <a:pPr algn="just"/>
            <a:r>
              <a:rPr lang="cs-CZ" sz="2100" b="1" u="sng" dirty="0" err="1">
                <a:effectLst/>
              </a:rPr>
              <a:t>Особенности</a:t>
            </a:r>
            <a:r>
              <a:rPr lang="cs-CZ" sz="2100" b="1" u="sng" dirty="0">
                <a:effectLst/>
              </a:rPr>
              <a:t> и </a:t>
            </a:r>
            <a:r>
              <a:rPr lang="cs-CZ" sz="2100" b="1" u="sng" dirty="0" err="1">
                <a:effectLst/>
              </a:rPr>
              <a:t>современные</a:t>
            </a:r>
            <a:r>
              <a:rPr lang="cs-CZ" sz="2100" b="1" u="sng" dirty="0">
                <a:effectLst/>
              </a:rPr>
              <a:t> </a:t>
            </a:r>
            <a:r>
              <a:rPr lang="cs-CZ" sz="2100" b="1" u="sng" dirty="0" err="1">
                <a:effectLst/>
              </a:rPr>
              <a:t>тенденции</a:t>
            </a:r>
            <a:r>
              <a:rPr lang="cs-CZ" sz="2100" b="1" u="sng" dirty="0">
                <a:effectLst/>
              </a:rPr>
              <a:t>:</a:t>
            </a:r>
          </a:p>
          <a:p>
            <a:pPr lvl="1" algn="just"/>
            <a:r>
              <a:rPr lang="cs-CZ" sz="2000" b="1" u="sng" dirty="0" err="1">
                <a:effectLst/>
              </a:rPr>
              <a:t>Итоговые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отметки</a:t>
            </a:r>
            <a:r>
              <a:rPr lang="cs-CZ" sz="2000" b="1" u="sng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cs-CZ" sz="2000" dirty="0" err="1">
                <a:effectLst/>
              </a:rPr>
              <a:t>за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полугодие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за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учебный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год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представляют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собой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не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среднее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арифметическое</a:t>
            </a:r>
            <a:r>
              <a:rPr lang="cs-CZ" sz="2000" dirty="0">
                <a:effectLst/>
              </a:rPr>
              <a:t>, а </a:t>
            </a:r>
            <a:r>
              <a:rPr lang="cs-CZ" sz="2000" dirty="0" err="1">
                <a:effectLst/>
              </a:rPr>
              <a:t>комплексную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оценку</a:t>
            </a:r>
            <a:r>
              <a:rPr lang="cs-CZ" sz="2000" dirty="0">
                <a:effectLst/>
              </a:rPr>
              <a:t>, и </a:t>
            </a:r>
            <a:r>
              <a:rPr lang="cs-CZ" sz="2000" dirty="0" err="1">
                <a:effectLst/>
              </a:rPr>
              <a:t>отражают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общий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уровень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владения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русским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языком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как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средством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общения</a:t>
            </a:r>
            <a:r>
              <a:rPr lang="cs-CZ" sz="2000" dirty="0">
                <a:effectLst/>
              </a:rPr>
              <a:t>.</a:t>
            </a:r>
          </a:p>
          <a:p>
            <a:pPr lvl="1" algn="just"/>
            <a:r>
              <a:rPr lang="cs-CZ" sz="2000" b="1" u="sng" dirty="0" err="1">
                <a:effectLst/>
              </a:rPr>
              <a:t>Самооценка</a:t>
            </a:r>
            <a:r>
              <a:rPr lang="cs-CZ" sz="2000" dirty="0">
                <a:effectLst/>
              </a:rPr>
              <a:t> – </a:t>
            </a:r>
            <a:r>
              <a:rPr lang="cs-CZ" sz="2000" dirty="0" err="1">
                <a:effectLst/>
              </a:rPr>
              <a:t>это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осознание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собственной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идентичности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независимо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меняющихся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условий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среды</a:t>
            </a:r>
            <a:r>
              <a:rPr lang="cs-CZ" sz="2000" dirty="0">
                <a:effectLst/>
              </a:rPr>
              <a:t>. В </a:t>
            </a:r>
            <a:r>
              <a:rPr lang="cs-CZ" sz="2000" dirty="0" err="1">
                <a:effectLst/>
              </a:rPr>
              <a:t>основе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самооценки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лежит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самосознание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так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как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на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определѐнной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ступени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развития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самосознание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становиться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самооценкой</a:t>
            </a:r>
            <a:r>
              <a:rPr lang="cs-CZ" sz="2000" dirty="0">
                <a:effectLst/>
              </a:rPr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56036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61A3724-D295-4648-9C7D-39B07E048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662609"/>
            <a:ext cx="10353762" cy="5936974"/>
          </a:xfrm>
        </p:spPr>
        <p:txBody>
          <a:bodyPr>
            <a:normAutofit/>
          </a:bodyPr>
          <a:lstStyle/>
          <a:p>
            <a:pPr lvl="1" algn="just"/>
            <a:r>
              <a:rPr lang="cs-CZ" sz="2000" b="1" u="sng" dirty="0" err="1">
                <a:effectLst/>
              </a:rPr>
              <a:t>Самосо</a:t>
            </a:r>
            <a:r>
              <a:rPr lang="ru-RU" sz="2000" b="1" u="sng" dirty="0">
                <a:effectLst/>
              </a:rPr>
              <a:t>з</a:t>
            </a:r>
            <a:r>
              <a:rPr lang="cs-CZ" sz="2000" b="1" u="sng" dirty="0" err="1">
                <a:effectLst/>
              </a:rPr>
              <a:t>нание</a:t>
            </a:r>
            <a:r>
              <a:rPr lang="ru-RU" sz="2000" dirty="0">
                <a:effectLst/>
              </a:rPr>
              <a:t> – предполагает осознание своего «Я» во всем многообразии индивидуальных особенностей, выделение себя из окружающего мира и представление о себе в сопоставлении с другими людьми. Самосознание помогает человеку сохранить себя и свое «Я», а также регулировать всю сложную систему внутреннего психического мира.</a:t>
            </a:r>
          </a:p>
          <a:p>
            <a:pPr lvl="2" algn="just"/>
            <a:r>
              <a:rPr lang="ru-RU" sz="2000" dirty="0">
                <a:effectLst/>
              </a:rPr>
              <a:t>Самосознание включает три главных компонента: самопознание, самооценку и самовоспитание.</a:t>
            </a:r>
          </a:p>
          <a:p>
            <a:pPr lvl="1" algn="just"/>
            <a:r>
              <a:rPr lang="ru-RU" sz="2000" b="1" u="sng" dirty="0">
                <a:effectLst/>
              </a:rPr>
              <a:t>С</a:t>
            </a:r>
            <a:r>
              <a:rPr lang="cs-CZ" sz="2000" b="1" u="sng" dirty="0" err="1">
                <a:effectLst/>
              </a:rPr>
              <a:t>амовоспитание</a:t>
            </a:r>
            <a:r>
              <a:rPr lang="ru-RU" sz="2000" dirty="0">
                <a:effectLst/>
              </a:rPr>
              <a:t> - сознательная и целенаправленная работа личности по формированию и совершенствованию у себя положительных и устранению отрицательных качеств. Необходимым условием самовоспитания является наличие истинного знания о себе, правильной самооценки, самосознания.</a:t>
            </a:r>
          </a:p>
          <a:p>
            <a:pPr lvl="1" algn="just"/>
            <a:r>
              <a:rPr lang="ru-RU" sz="2000" b="1" u="sng" dirty="0">
                <a:effectLst/>
              </a:rPr>
              <a:t>Самопознание</a:t>
            </a:r>
            <a:r>
              <a:rPr lang="ru-RU" sz="2000" dirty="0">
                <a:effectLst/>
              </a:rPr>
              <a:t> </a:t>
            </a:r>
            <a:r>
              <a:rPr lang="ru-RU" sz="2000" i="1" dirty="0">
                <a:effectLst/>
              </a:rPr>
              <a:t>- </a:t>
            </a:r>
            <a:r>
              <a:rPr lang="ru-RU" sz="2000" dirty="0">
                <a:effectLst/>
              </a:rPr>
              <a:t>это изучение личностью собственных психических и физических особенностей, осмысление самого себя. Оно начинается в младенчестве и продолжается всю жизнь.</a:t>
            </a:r>
          </a:p>
          <a:p>
            <a:pPr marL="0" indent="0">
              <a:buNone/>
            </a:pP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41346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7323D65-86FD-46D3-B9AA-E8B0A4C10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vzdělávací program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F76EB43-E88D-4777-9504-EE9AAA43F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105953"/>
          </a:xfrm>
        </p:spPr>
        <p:txBody>
          <a:bodyPr/>
          <a:lstStyle/>
          <a:p>
            <a:r>
              <a:rPr lang="cs-CZ" dirty="0">
                <a:effectLst/>
              </a:rPr>
              <a:t>Kurikulární dokument = pedagogický dokument vymezující legislativní a obsahový rámec potřebný pro tvorbu školního vzdělávacího programu.</a:t>
            </a:r>
          </a:p>
          <a:p>
            <a:r>
              <a:rPr lang="cs-CZ" dirty="0">
                <a:effectLst/>
              </a:rPr>
              <a:t>Zpracovává si je sama škola na základě příslušného RVP, a to pro každý obor vzdělání, který se v dané škole vyučuje.</a:t>
            </a:r>
          </a:p>
          <a:p>
            <a:r>
              <a:rPr lang="cs-CZ" dirty="0">
                <a:effectLst/>
              </a:rPr>
              <a:t>Vytváří všichni učitelé školy. Schvalován a vydáván ředitelem, který odpovídá za kvalitu a úroveň jeho realizace. Musí být veřejně přístupný.</a:t>
            </a:r>
          </a:p>
          <a:p>
            <a:r>
              <a:rPr lang="cs-CZ" dirty="0">
                <a:effectLst/>
              </a:rPr>
              <a:t>Umožňují pružněji a lépe reagovat na místní podmínky, přizpůsobit vzdělávání praxi a především samotným žákům.</a:t>
            </a:r>
          </a:p>
          <a:p>
            <a:r>
              <a:rPr lang="cs-CZ" dirty="0">
                <a:effectLst/>
              </a:rPr>
              <a:t>Prezentuje vlastní zaměření školy, škola v něm může zohlednit zájmy a  potřeby žáků.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184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AD786A-5088-435A-83A3-4F2B0DF86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Struktura ŠVP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B861F22-3BA5-4412-8E81-DEB4D7889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effectLst/>
              </a:rPr>
              <a:t>Identifikační údaje (název vzdělávacího programu, studijní forma vzdělávání apod.).</a:t>
            </a:r>
          </a:p>
          <a:p>
            <a:pPr lvl="0"/>
            <a:r>
              <a:rPr lang="cs-CZ" dirty="0">
                <a:effectLst/>
              </a:rPr>
              <a:t>Charakteristika ŠVP (profilace školy, profil absolventa, organizační formy výuky apod.).</a:t>
            </a:r>
          </a:p>
          <a:p>
            <a:pPr lvl="0"/>
            <a:r>
              <a:rPr lang="cs-CZ" dirty="0">
                <a:effectLst/>
              </a:rPr>
              <a:t>Učební plán – vlastní učební plán školy vytvořený na základě rámcového učebního plánu.</a:t>
            </a:r>
          </a:p>
          <a:p>
            <a:pPr lvl="0"/>
            <a:r>
              <a:rPr lang="cs-CZ" dirty="0">
                <a:effectLst/>
              </a:rPr>
              <a:t>Učební osnovy – vyučovací předměty, rozpracování očekávaných výstupů, výběr učiva.</a:t>
            </a:r>
          </a:p>
          <a:p>
            <a:pPr lvl="0"/>
            <a:r>
              <a:rPr lang="cs-CZ" dirty="0">
                <a:effectLst/>
              </a:rPr>
              <a:t>Hodnocení žáků a autoevaluace školy.</a:t>
            </a:r>
          </a:p>
        </p:txBody>
      </p:sp>
    </p:spTree>
    <p:extLst>
      <p:ext uri="{BB962C8B-B14F-4D97-AF65-F5344CB8AC3E}">
        <p14:creationId xmlns:p14="http://schemas.microsoft.com/office/powerpoint/2010/main" val="60624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D73ECF-4747-4D85-8750-51A804CA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Источники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A88B512-7449-46FB-BDF6-6E044C01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63757"/>
            <a:ext cx="10353762" cy="5168347"/>
          </a:xfrm>
        </p:spPr>
        <p:txBody>
          <a:bodyPr/>
          <a:lstStyle/>
          <a:p>
            <a:r>
              <a:rPr lang="cs-CZ" dirty="0">
                <a:effectLst/>
              </a:rPr>
              <a:t>ШИБКО, Н. Л. </a:t>
            </a:r>
            <a:r>
              <a:rPr lang="cs-CZ" i="1" dirty="0" err="1">
                <a:effectLst/>
              </a:rPr>
              <a:t>Общие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вопросы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методики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преподавания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русского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языка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как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иностранного</a:t>
            </a:r>
            <a:r>
              <a:rPr lang="cs-CZ" i="1" dirty="0">
                <a:effectLst/>
              </a:rPr>
              <a:t>: </a:t>
            </a:r>
            <a:r>
              <a:rPr lang="cs-CZ" i="1" dirty="0" err="1">
                <a:effectLst/>
              </a:rPr>
              <a:t>Учебное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пособие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для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иностранных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студентов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филологических</a:t>
            </a:r>
            <a:r>
              <a:rPr lang="cs-CZ" i="1" dirty="0">
                <a:effectLst/>
              </a:rPr>
              <a:t> </a:t>
            </a:r>
            <a:r>
              <a:rPr lang="cs-CZ" i="1" dirty="0" err="1">
                <a:effectLst/>
              </a:rPr>
              <a:t>специальностей</a:t>
            </a:r>
            <a:r>
              <a:rPr lang="cs-CZ" dirty="0">
                <a:effectLst/>
              </a:rPr>
              <a:t> [online]. </a:t>
            </a:r>
            <a:r>
              <a:rPr lang="ru-RU" dirty="0">
                <a:effectLst/>
              </a:rPr>
              <a:t>Э</a:t>
            </a:r>
            <a:r>
              <a:rPr lang="cs-CZ" dirty="0" err="1">
                <a:effectLst/>
              </a:rPr>
              <a:t>лекронное</a:t>
            </a:r>
            <a:r>
              <a:rPr lang="cs-CZ" dirty="0">
                <a:effectLst/>
              </a:rPr>
              <a:t>. </a:t>
            </a:r>
            <a:r>
              <a:rPr lang="cs-CZ" dirty="0" err="1">
                <a:effectLst/>
              </a:rPr>
              <a:t>Санкт-Петербург</a:t>
            </a:r>
            <a:r>
              <a:rPr lang="cs-CZ" dirty="0">
                <a:effectLst/>
              </a:rPr>
              <a:t>: </a:t>
            </a:r>
            <a:r>
              <a:rPr lang="cs-CZ" dirty="0" err="1">
                <a:effectLst/>
              </a:rPr>
              <a:t>Златоуст</a:t>
            </a:r>
            <a:r>
              <a:rPr lang="cs-CZ" dirty="0">
                <a:effectLst/>
              </a:rPr>
              <a:t>, 2014 [cit. 2017-11-18]. ISBN 978-5-86547-736-5. Dostupné z: </a:t>
            </a:r>
            <a:r>
              <a:rPr lang="cs-CZ" u="sng" dirty="0">
                <a:effectLst/>
              </a:rPr>
              <a:t>https://books.google.cz/books?isbn=5457866394</a:t>
            </a:r>
            <a:endParaRPr lang="ru-RU" u="sng" dirty="0">
              <a:effectLst/>
            </a:endParaRPr>
          </a:p>
          <a:p>
            <a:r>
              <a:rPr lang="cs-CZ" dirty="0">
                <a:effectLst/>
              </a:rPr>
              <a:t>PURM, Radko, Stanislav JELÍNEK a Josef VESELÝ. </a:t>
            </a:r>
            <a:r>
              <a:rPr lang="cs-CZ" i="1" dirty="0">
                <a:effectLst/>
              </a:rPr>
              <a:t>Didaktika ruského jazyka: vybrané kapitoly</a:t>
            </a:r>
            <a:r>
              <a:rPr lang="cs-CZ" dirty="0">
                <a:effectLst/>
              </a:rPr>
              <a:t>. 3. vyd., </a:t>
            </a:r>
            <a:r>
              <a:rPr lang="cs-CZ" dirty="0" err="1">
                <a:effectLst/>
              </a:rPr>
              <a:t>rozš</a:t>
            </a:r>
            <a:r>
              <a:rPr lang="cs-CZ" dirty="0">
                <a:effectLst/>
              </a:rPr>
              <a:t>. a </a:t>
            </a:r>
            <a:r>
              <a:rPr lang="cs-CZ" dirty="0" err="1">
                <a:effectLst/>
              </a:rPr>
              <a:t>upr</a:t>
            </a:r>
            <a:r>
              <a:rPr lang="cs-CZ" dirty="0">
                <a:effectLst/>
              </a:rPr>
              <a:t>. Hradec Králové: </a:t>
            </a:r>
            <a:r>
              <a:rPr lang="cs-CZ" dirty="0" err="1">
                <a:effectLst/>
              </a:rPr>
              <a:t>Gaudeamus</a:t>
            </a:r>
            <a:r>
              <a:rPr lang="cs-CZ" dirty="0">
                <a:effectLst/>
              </a:rPr>
              <a:t>, 2003. 250 s. ISBN 8070411740.</a:t>
            </a:r>
            <a:endParaRPr lang="ru-RU" dirty="0">
              <a:effectLst/>
            </a:endParaRPr>
          </a:p>
          <a:p>
            <a:r>
              <a:rPr lang="cs-CZ" dirty="0">
                <a:effectLst/>
              </a:rPr>
              <a:t>http://www.bibliotekar.ru/psihologia-3/90.htm</a:t>
            </a:r>
            <a:endParaRPr lang="ru-RU" dirty="0"/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CHODĚRA, Radomír. Didaktika cizích jazyků: úvod do vědního oboru. Praha: Academia, 2006. ISBN 80-200-1213-3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838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F151C17-58D0-42FE-A3E1-E8D5A6022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7" y="609600"/>
            <a:ext cx="11304104" cy="5393635"/>
          </a:xfrm>
        </p:spPr>
        <p:txBody>
          <a:bodyPr>
            <a:normAutofit/>
          </a:bodyPr>
          <a:lstStyle/>
          <a:p>
            <a:r>
              <a:rPr lang="az-Cyrl-AZ" sz="4000" dirty="0"/>
              <a:t>Большое спасибо за внимание</a:t>
            </a:r>
            <a:r>
              <a:rPr lang="cs-CZ" sz="4000" dirty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48482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33D0467-09A2-4155-B428-B3127B6C3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</a:rPr>
              <a:t>КОНТРОЛЬ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D2ECA6F-7013-4FE1-AD3E-C99382220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90261"/>
            <a:ext cx="10353762" cy="5062329"/>
          </a:xfrm>
        </p:spPr>
        <p:txBody>
          <a:bodyPr>
            <a:normAutofit/>
          </a:bodyPr>
          <a:lstStyle/>
          <a:p>
            <a:r>
              <a:rPr lang="cs-CZ" sz="2100" b="1" u="sng" dirty="0" err="1">
                <a:effectLst/>
              </a:rPr>
              <a:t>Цели</a:t>
            </a:r>
            <a:r>
              <a:rPr lang="cs-CZ" sz="2100" b="1" u="sng" dirty="0">
                <a:effectLst/>
              </a:rPr>
              <a:t> </a:t>
            </a:r>
            <a:r>
              <a:rPr lang="cs-CZ" sz="2100" b="1" u="sng" dirty="0" err="1">
                <a:effectLst/>
              </a:rPr>
              <a:t>контроля</a:t>
            </a:r>
            <a:r>
              <a:rPr lang="cs-CZ" sz="2100" b="1" u="sng" dirty="0">
                <a:effectLst/>
              </a:rPr>
              <a:t>:</a:t>
            </a:r>
          </a:p>
          <a:p>
            <a:r>
              <a:rPr lang="cs-CZ" dirty="0" err="1">
                <a:effectLst/>
              </a:rPr>
              <a:t>Контроль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это</a:t>
            </a:r>
            <a:r>
              <a:rPr lang="cs-CZ" dirty="0">
                <a:effectLst/>
              </a:rPr>
              <a:t>:</a:t>
            </a:r>
          </a:p>
          <a:p>
            <a:pPr lvl="1" algn="just"/>
            <a:r>
              <a:rPr lang="cs-CZ" sz="2000" dirty="0">
                <a:effectLst/>
              </a:rPr>
              <a:t>1. </a:t>
            </a:r>
            <a:r>
              <a:rPr lang="cs-CZ" sz="2000" dirty="0" err="1">
                <a:effectLst/>
              </a:rPr>
              <a:t>способ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определения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уровня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владения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языком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учащихся</a:t>
            </a:r>
            <a:r>
              <a:rPr lang="cs-CZ" sz="2000" dirty="0">
                <a:effectLst/>
              </a:rPr>
              <a:t>;</a:t>
            </a:r>
          </a:p>
          <a:p>
            <a:pPr lvl="1" algn="just"/>
            <a:r>
              <a:rPr lang="cs-CZ" sz="2000" dirty="0">
                <a:effectLst/>
              </a:rPr>
              <a:t>2. </a:t>
            </a:r>
            <a:r>
              <a:rPr lang="cs-CZ" sz="2000" dirty="0" err="1">
                <a:effectLst/>
              </a:rPr>
              <a:t>часть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урока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во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время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которой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учитель</a:t>
            </a:r>
            <a:r>
              <a:rPr lang="cs-CZ" sz="2000" dirty="0">
                <a:effectLst/>
              </a:rPr>
              <a:t>/</a:t>
            </a:r>
            <a:r>
              <a:rPr lang="cs-CZ" sz="2000" dirty="0" err="1">
                <a:effectLst/>
              </a:rPr>
              <a:t>преподаватель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оценивает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как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учащихся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усвоили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пройденный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материал</a:t>
            </a:r>
            <a:r>
              <a:rPr lang="cs-CZ" sz="2000" dirty="0">
                <a:effectLst/>
              </a:rPr>
              <a:t>;</a:t>
            </a:r>
          </a:p>
          <a:p>
            <a:pPr lvl="1" algn="just"/>
            <a:r>
              <a:rPr lang="cs-CZ" sz="2000" dirty="0">
                <a:effectLst/>
              </a:rPr>
              <a:t>3. </a:t>
            </a:r>
            <a:r>
              <a:rPr lang="cs-CZ" sz="2000" dirty="0" err="1">
                <a:effectLst/>
              </a:rPr>
              <a:t>систематические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наблюдения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учителя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за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ходом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результатами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учебной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деятельности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учащихся</a:t>
            </a:r>
            <a:r>
              <a:rPr lang="cs-CZ" sz="2000" dirty="0">
                <a:effectLst/>
              </a:rPr>
              <a:t>.</a:t>
            </a:r>
          </a:p>
          <a:p>
            <a:pPr algn="just"/>
            <a:r>
              <a:rPr lang="cs-CZ" dirty="0" err="1">
                <a:effectLst/>
              </a:rPr>
              <a:t>Контроль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для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преподавателя</a:t>
            </a:r>
            <a:r>
              <a:rPr lang="cs-CZ" dirty="0">
                <a:effectLst/>
              </a:rPr>
              <a:t>: </a:t>
            </a:r>
            <a:r>
              <a:rPr lang="cs-CZ" dirty="0" err="1">
                <a:effectLst/>
              </a:rPr>
              <a:t>информация</a:t>
            </a:r>
            <a:r>
              <a:rPr lang="cs-CZ" dirty="0">
                <a:effectLst/>
              </a:rPr>
              <a:t> о </a:t>
            </a:r>
            <a:r>
              <a:rPr lang="cs-CZ" dirty="0" err="1">
                <a:effectLst/>
              </a:rPr>
              <a:t>результатах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работы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учащихся</a:t>
            </a:r>
            <a:r>
              <a:rPr lang="cs-CZ" dirty="0">
                <a:effectLst/>
              </a:rPr>
              <a:t>;</a:t>
            </a:r>
          </a:p>
          <a:p>
            <a:pPr marL="0" indent="0" algn="just">
              <a:buNone/>
            </a:pPr>
            <a:r>
              <a:rPr lang="cs-CZ" dirty="0">
                <a:effectLst/>
              </a:rPr>
              <a:t>    </a:t>
            </a:r>
            <a:r>
              <a:rPr lang="ru-RU" dirty="0">
                <a:effectLst/>
              </a:rPr>
              <a:t>                                                       </a:t>
            </a:r>
            <a:r>
              <a:rPr lang="cs-CZ" dirty="0" err="1">
                <a:effectLst/>
              </a:rPr>
              <a:t>информация</a:t>
            </a:r>
            <a:r>
              <a:rPr lang="cs-CZ" dirty="0">
                <a:effectLst/>
              </a:rPr>
              <a:t> о </a:t>
            </a:r>
            <a:r>
              <a:rPr lang="cs-CZ" dirty="0" err="1">
                <a:effectLst/>
              </a:rPr>
              <a:t>результатах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своей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работы</a:t>
            </a:r>
            <a:r>
              <a:rPr lang="cs-CZ" dirty="0">
                <a:effectLst/>
              </a:rPr>
              <a:t>.</a:t>
            </a:r>
          </a:p>
          <a:p>
            <a:pPr algn="just"/>
            <a:r>
              <a:rPr lang="cs-CZ" dirty="0" err="1">
                <a:effectLst/>
              </a:rPr>
              <a:t>Контроль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для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учащихся</a:t>
            </a:r>
            <a:r>
              <a:rPr lang="cs-CZ" dirty="0">
                <a:effectLst/>
              </a:rPr>
              <a:t>: </a:t>
            </a:r>
            <a:r>
              <a:rPr lang="cs-CZ" dirty="0" err="1">
                <a:effectLst/>
              </a:rPr>
              <a:t>повышение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мотивации</a:t>
            </a:r>
            <a:r>
              <a:rPr lang="cs-CZ" dirty="0">
                <a:effectLst/>
              </a:rPr>
              <a:t> в </a:t>
            </a:r>
            <a:r>
              <a:rPr lang="cs-CZ" dirty="0" err="1">
                <a:effectLst/>
              </a:rPr>
              <a:t>обучении</a:t>
            </a:r>
            <a:r>
              <a:rPr lang="cs-CZ" dirty="0">
                <a:effectLst/>
              </a:rPr>
              <a:t>, </a:t>
            </a:r>
            <a:r>
              <a:rPr lang="cs-CZ" dirty="0" err="1">
                <a:effectLst/>
              </a:rPr>
              <a:t>успехах</a:t>
            </a:r>
            <a:r>
              <a:rPr lang="cs-CZ" dirty="0">
                <a:effectLst/>
              </a:rPr>
              <a:t> и </a:t>
            </a:r>
            <a:r>
              <a:rPr lang="cs-CZ" dirty="0" err="1">
                <a:effectLst/>
              </a:rPr>
              <a:t>неудачи</a:t>
            </a:r>
            <a:r>
              <a:rPr lang="cs-CZ" dirty="0">
                <a:effectLst/>
              </a:rPr>
              <a:t>, 					    </a:t>
            </a:r>
            <a:r>
              <a:rPr lang="cs-CZ" dirty="0" err="1">
                <a:effectLst/>
              </a:rPr>
              <a:t>коррективы</a:t>
            </a:r>
            <a:r>
              <a:rPr lang="cs-CZ" dirty="0">
                <a:effectLst/>
              </a:rPr>
              <a:t> в </a:t>
            </a:r>
            <a:r>
              <a:rPr lang="cs-CZ" dirty="0" err="1">
                <a:effectLst/>
              </a:rPr>
              <a:t>учебную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деятельность</a:t>
            </a:r>
            <a:r>
              <a:rPr lang="cs-CZ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987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03D8C31-595E-4A87-918A-2275601AB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556591"/>
            <a:ext cx="10353762" cy="6175513"/>
          </a:xfrm>
        </p:spPr>
        <p:txBody>
          <a:bodyPr>
            <a:noAutofit/>
          </a:bodyPr>
          <a:lstStyle/>
          <a:p>
            <a:r>
              <a:rPr lang="cs-CZ" sz="2100" b="1" u="sng" dirty="0" err="1">
                <a:effectLst/>
              </a:rPr>
              <a:t>Объекты</a:t>
            </a:r>
            <a:r>
              <a:rPr lang="cs-CZ" sz="2100" b="1" u="sng" dirty="0">
                <a:effectLst/>
              </a:rPr>
              <a:t> </a:t>
            </a:r>
            <a:r>
              <a:rPr lang="cs-CZ" sz="2100" b="1" u="sng" dirty="0" err="1">
                <a:effectLst/>
              </a:rPr>
              <a:t>контроля</a:t>
            </a:r>
            <a:r>
              <a:rPr lang="cs-CZ" sz="2100" b="1" u="sng" dirty="0">
                <a:effectLst/>
              </a:rPr>
              <a:t>:</a:t>
            </a:r>
          </a:p>
          <a:p>
            <a:pPr lvl="1" algn="just"/>
            <a:r>
              <a:rPr lang="cs-CZ" sz="2000" dirty="0">
                <a:effectLst/>
              </a:rPr>
              <a:t>1. </a:t>
            </a:r>
            <a:r>
              <a:rPr lang="cs-CZ" sz="2000" dirty="0" err="1">
                <a:effectLst/>
              </a:rPr>
              <a:t>Языковая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компетенция</a:t>
            </a:r>
            <a:r>
              <a:rPr lang="cs-CZ" sz="2000" dirty="0">
                <a:effectLst/>
              </a:rPr>
              <a:t> – </a:t>
            </a:r>
            <a:r>
              <a:rPr lang="ru-RU" sz="2000" dirty="0">
                <a:effectLst/>
              </a:rPr>
              <a:t>знания и сформированные на их основе речевые навыки</a:t>
            </a:r>
            <a:r>
              <a:rPr lang="cs-CZ" sz="2000" dirty="0">
                <a:effectLst/>
              </a:rPr>
              <a:t>;</a:t>
            </a:r>
          </a:p>
          <a:p>
            <a:pPr lvl="1" algn="just"/>
            <a:r>
              <a:rPr lang="cs-CZ" sz="2000" dirty="0">
                <a:effectLst/>
              </a:rPr>
              <a:t>2. </a:t>
            </a:r>
            <a:r>
              <a:rPr lang="cs-CZ" sz="2000" dirty="0" err="1">
                <a:effectLst/>
              </a:rPr>
              <a:t>Коммуникативная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компетенция</a:t>
            </a:r>
            <a:r>
              <a:rPr lang="cs-CZ" sz="2000" dirty="0">
                <a:effectLst/>
              </a:rPr>
              <a:t> </a:t>
            </a:r>
            <a:r>
              <a:rPr lang="ru-RU" sz="2000" dirty="0">
                <a:effectLst/>
              </a:rPr>
              <a:t>– умения пользоваться приобретёнными знаниями и навыками в различных ситуациях общения</a:t>
            </a:r>
            <a:r>
              <a:rPr lang="cs-CZ" sz="2000" dirty="0">
                <a:effectLst/>
              </a:rPr>
              <a:t>;</a:t>
            </a:r>
          </a:p>
          <a:p>
            <a:pPr lvl="1" algn="just"/>
            <a:r>
              <a:rPr lang="cs-CZ" sz="2000" dirty="0">
                <a:effectLst/>
              </a:rPr>
              <a:t>3. </a:t>
            </a:r>
            <a:r>
              <a:rPr lang="cs-CZ" sz="2000" dirty="0" err="1">
                <a:effectLst/>
              </a:rPr>
              <a:t>Социокультурная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компетенция</a:t>
            </a:r>
            <a:r>
              <a:rPr lang="cs-CZ" sz="2000" dirty="0">
                <a:effectLst/>
              </a:rPr>
              <a:t> </a:t>
            </a:r>
            <a:r>
              <a:rPr lang="ru-RU" sz="2000" dirty="0">
                <a:effectLst/>
              </a:rPr>
              <a:t>– знание страны изучаемого языка и национальных особенностей речевого поведения его носителей.</a:t>
            </a:r>
            <a:endParaRPr lang="cs-CZ" sz="2000" dirty="0">
              <a:effectLst/>
            </a:endParaRPr>
          </a:p>
          <a:p>
            <a:pPr algn="just"/>
            <a:r>
              <a:rPr lang="cs-CZ" sz="2100" u="sng" dirty="0" err="1">
                <a:effectLst/>
              </a:rPr>
              <a:t>Тенденции</a:t>
            </a:r>
            <a:r>
              <a:rPr lang="cs-CZ" sz="2100" u="sng" dirty="0">
                <a:effectLst/>
              </a:rPr>
              <a:t> в </a:t>
            </a:r>
            <a:r>
              <a:rPr lang="cs-CZ" sz="2100" u="sng" dirty="0" err="1">
                <a:effectLst/>
              </a:rPr>
              <a:t>современной</a:t>
            </a:r>
            <a:r>
              <a:rPr lang="cs-CZ" sz="2100" u="sng" dirty="0">
                <a:effectLst/>
              </a:rPr>
              <a:t> </a:t>
            </a:r>
            <a:r>
              <a:rPr lang="cs-CZ" sz="2100" u="sng" dirty="0" err="1">
                <a:effectLst/>
              </a:rPr>
              <a:t>методике</a:t>
            </a:r>
            <a:r>
              <a:rPr lang="cs-CZ" sz="2100" u="sng" dirty="0">
                <a:effectLst/>
              </a:rPr>
              <a:t> и </a:t>
            </a:r>
            <a:r>
              <a:rPr lang="cs-CZ" sz="2100" u="sng" dirty="0" err="1">
                <a:effectLst/>
              </a:rPr>
              <a:t>дидактике</a:t>
            </a:r>
            <a:r>
              <a:rPr lang="cs-CZ" sz="2100" u="sng" dirty="0">
                <a:effectLst/>
              </a:rPr>
              <a:t> РКИ:</a:t>
            </a:r>
          </a:p>
          <a:p>
            <a:pPr lvl="1" algn="just"/>
            <a:r>
              <a:rPr lang="cs-CZ" sz="2000" dirty="0">
                <a:effectLst/>
              </a:rPr>
              <a:t>В </a:t>
            </a:r>
            <a:r>
              <a:rPr lang="cs-CZ" sz="2000" dirty="0" err="1">
                <a:effectLst/>
              </a:rPr>
              <a:t>современной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методике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основным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обЪектом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контроля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считается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уровень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владения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коммуникативной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компетенцией</a:t>
            </a:r>
            <a:r>
              <a:rPr lang="cs-CZ" sz="2000" dirty="0">
                <a:effectLst/>
              </a:rPr>
              <a:t> – </a:t>
            </a:r>
            <a:r>
              <a:rPr lang="cs-CZ" sz="2000" dirty="0" err="1">
                <a:effectLst/>
              </a:rPr>
              <a:t>ориентироваться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не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на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абсолютную</a:t>
            </a:r>
            <a:r>
              <a:rPr lang="cs-CZ" sz="2000" dirty="0">
                <a:effectLst/>
              </a:rPr>
              <a:t>, а </a:t>
            </a:r>
            <a:r>
              <a:rPr lang="cs-CZ" sz="2000" dirty="0" err="1">
                <a:effectLst/>
              </a:rPr>
              <a:t>на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относительную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правильность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речи</a:t>
            </a:r>
            <a:r>
              <a:rPr lang="cs-CZ" sz="2000" dirty="0">
                <a:effectLst/>
              </a:rPr>
              <a:t>. </a:t>
            </a:r>
            <a:r>
              <a:rPr lang="cs-CZ" sz="2000" dirty="0" err="1">
                <a:effectLst/>
              </a:rPr>
              <a:t>Оценивать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не</a:t>
            </a:r>
            <a:r>
              <a:rPr lang="cs-CZ" sz="2000" dirty="0">
                <a:effectLst/>
              </a:rPr>
              <a:t> в </a:t>
            </a:r>
            <a:r>
              <a:rPr lang="cs-CZ" sz="2000" dirty="0" err="1">
                <a:effectLst/>
              </a:rPr>
              <a:t>зависимости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количества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языковых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ошибок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но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успешности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решения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поставленной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коммуникативной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задачи</a:t>
            </a:r>
            <a:r>
              <a:rPr lang="cs-CZ" sz="2000" dirty="0">
                <a:effectLst/>
              </a:rPr>
              <a:t>. </a:t>
            </a:r>
            <a:r>
              <a:rPr lang="cs-CZ" sz="2000" dirty="0" err="1">
                <a:effectLst/>
              </a:rPr>
              <a:t>Акцентируется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контроль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оценка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целевых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речевых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умений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всесторонности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овладение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языковыми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средствами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систематичность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контроля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оценки</a:t>
            </a:r>
            <a:r>
              <a:rPr lang="cs-CZ" sz="200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6899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7FE9AD5-8369-404E-A4F2-E6E5BDE0C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86464"/>
            <a:ext cx="10353762" cy="3695136"/>
          </a:xfrm>
        </p:spPr>
        <p:txBody>
          <a:bodyPr/>
          <a:lstStyle/>
          <a:p>
            <a:r>
              <a:rPr lang="cs-CZ" sz="2100" b="1" u="sng" dirty="0" err="1">
                <a:effectLst/>
              </a:rPr>
              <a:t>Особенности</a:t>
            </a:r>
            <a:r>
              <a:rPr lang="cs-CZ" sz="2100" b="1" u="sng" dirty="0">
                <a:effectLst/>
              </a:rPr>
              <a:t> </a:t>
            </a:r>
            <a:r>
              <a:rPr lang="cs-CZ" sz="2100" b="1" u="sng" dirty="0" err="1">
                <a:effectLst/>
              </a:rPr>
              <a:t>контроля</a:t>
            </a:r>
            <a:r>
              <a:rPr lang="cs-CZ" sz="2100" b="1" u="sng" dirty="0">
                <a:effectLst/>
              </a:rPr>
              <a:t>:</a:t>
            </a:r>
          </a:p>
          <a:p>
            <a:pPr lvl="1" algn="just"/>
            <a:r>
              <a:rPr lang="cs-CZ" sz="2000" dirty="0" err="1">
                <a:effectLst/>
              </a:rPr>
              <a:t>Контроль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должен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отражать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специфику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иностранного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как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учебного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предмета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цель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контроля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заключается</a:t>
            </a:r>
            <a:r>
              <a:rPr lang="cs-CZ" sz="2000" dirty="0">
                <a:effectLst/>
              </a:rPr>
              <a:t> в </a:t>
            </a:r>
            <a:r>
              <a:rPr lang="cs-CZ" sz="2000" dirty="0" err="1">
                <a:effectLst/>
              </a:rPr>
              <a:t>определении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уровня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знаний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сформированых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навыков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умений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овладение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способами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пользования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языком</a:t>
            </a:r>
            <a:r>
              <a:rPr lang="cs-CZ" sz="2000" dirty="0">
                <a:effectLst/>
              </a:rPr>
              <a:t> в </a:t>
            </a:r>
            <a:r>
              <a:rPr lang="cs-CZ" sz="2000" dirty="0" err="1">
                <a:effectLst/>
              </a:rPr>
              <a:t>различных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видах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деятельности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сферах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общения</a:t>
            </a:r>
            <a:r>
              <a:rPr lang="cs-CZ" sz="2000" dirty="0">
                <a:effectLst/>
              </a:rPr>
              <a:t>. </a:t>
            </a:r>
            <a:r>
              <a:rPr lang="cs-CZ" sz="2000" dirty="0" err="1">
                <a:effectLst/>
              </a:rPr>
              <a:t>Контроль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знаний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системы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не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дает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представления</a:t>
            </a:r>
            <a:r>
              <a:rPr lang="cs-CZ" sz="2000" dirty="0">
                <a:effectLst/>
              </a:rPr>
              <a:t> о </a:t>
            </a:r>
            <a:r>
              <a:rPr lang="cs-CZ" sz="2000" dirty="0" err="1">
                <a:effectLst/>
              </a:rPr>
              <a:t>практическом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владении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языком</a:t>
            </a:r>
            <a:r>
              <a:rPr lang="cs-CZ" sz="2000" dirty="0">
                <a:effectLst/>
              </a:rPr>
              <a:t>, т. е. </a:t>
            </a:r>
            <a:r>
              <a:rPr lang="cs-CZ" sz="2000" dirty="0" err="1">
                <a:effectLst/>
              </a:rPr>
              <a:t>уровне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коммуникативной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компетенции</a:t>
            </a:r>
            <a:r>
              <a:rPr lang="cs-CZ" sz="2000" dirty="0">
                <a:effectLst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26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F529A41-F0BE-4521-9E5A-3521A07E1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583096"/>
            <a:ext cx="10353762" cy="5923721"/>
          </a:xfrm>
        </p:spPr>
        <p:txBody>
          <a:bodyPr>
            <a:normAutofit lnSpcReduction="10000"/>
          </a:bodyPr>
          <a:lstStyle/>
          <a:p>
            <a:r>
              <a:rPr lang="cs-CZ" sz="2100" b="1" u="sng" dirty="0" err="1">
                <a:effectLst/>
              </a:rPr>
              <a:t>Функции</a:t>
            </a:r>
            <a:r>
              <a:rPr lang="cs-CZ" sz="2100" b="1" u="sng" dirty="0">
                <a:effectLst/>
              </a:rPr>
              <a:t> </a:t>
            </a:r>
            <a:r>
              <a:rPr lang="cs-CZ" sz="2100" b="1" u="sng" dirty="0" err="1">
                <a:effectLst/>
              </a:rPr>
              <a:t>контроля</a:t>
            </a:r>
            <a:r>
              <a:rPr lang="cs-CZ" sz="2100" b="1" u="sng" dirty="0">
                <a:effectLst/>
              </a:rPr>
              <a:t>:</a:t>
            </a:r>
          </a:p>
          <a:p>
            <a:pPr lvl="1" algn="just"/>
            <a:r>
              <a:rPr lang="cs-CZ" sz="2000" b="1" u="sng" dirty="0">
                <a:effectLst/>
              </a:rPr>
              <a:t>1.</a:t>
            </a:r>
            <a:r>
              <a:rPr lang="ru-RU" sz="2000" b="1" u="sng" dirty="0">
                <a:effectLst/>
              </a:rPr>
              <a:t> диагностическая</a:t>
            </a:r>
            <a:r>
              <a:rPr lang="cs-CZ" sz="2000" b="1" dirty="0">
                <a:effectLst/>
              </a:rPr>
              <a:t> </a:t>
            </a:r>
            <a:r>
              <a:rPr lang="ru-RU" sz="2000" dirty="0">
                <a:effectLst/>
              </a:rPr>
              <a:t>– контроль позволяет определить уровень владения языковыми знаниями, речевыми навыками и умениями на конкретном этапе обучения в соответствии с программныни требованиями.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2.</a:t>
            </a:r>
            <a:r>
              <a:rPr lang="ru-RU" sz="2000" b="1" u="sng" dirty="0">
                <a:effectLst/>
              </a:rPr>
              <a:t>  обучающ</a:t>
            </a:r>
            <a:r>
              <a:rPr lang="cs-CZ" sz="2000" b="1" u="sng" dirty="0" err="1">
                <a:effectLst/>
              </a:rPr>
              <a:t>ая</a:t>
            </a:r>
            <a:r>
              <a:rPr lang="cs-CZ" sz="2000" dirty="0">
                <a:effectLst/>
              </a:rPr>
              <a:t> </a:t>
            </a:r>
            <a:r>
              <a:rPr lang="ru-RU" sz="2000" dirty="0">
                <a:effectLst/>
              </a:rPr>
              <a:t>– к</a:t>
            </a:r>
            <a:r>
              <a:rPr lang="cs-CZ" sz="2000" dirty="0" err="1">
                <a:effectLst/>
              </a:rPr>
              <a:t>онтроль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способствует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повторению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закреплению</a:t>
            </a:r>
            <a:r>
              <a:rPr lang="ru-RU" sz="2000" dirty="0">
                <a:effectLst/>
              </a:rPr>
              <a:t> языкового и речебого материала, изученного ранее.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3.</a:t>
            </a:r>
            <a:r>
              <a:rPr lang="ru-RU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Управляющая</a:t>
            </a:r>
            <a:r>
              <a:rPr lang="cs-CZ" sz="2000" b="1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cs-CZ" sz="2000" dirty="0" err="1">
                <a:effectLst/>
              </a:rPr>
              <a:t>управление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процессом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овладения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языком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благодаря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использованию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специальных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учебных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материалов</a:t>
            </a:r>
            <a:r>
              <a:rPr lang="cs-CZ" sz="2000" dirty="0">
                <a:effectLst/>
              </a:rPr>
              <a:t>.</a:t>
            </a:r>
          </a:p>
          <a:p>
            <a:pPr lvl="1" algn="just"/>
            <a:r>
              <a:rPr lang="cs-CZ" sz="2000" b="1" u="sng" dirty="0">
                <a:effectLst/>
              </a:rPr>
              <a:t>4.</a:t>
            </a:r>
            <a:r>
              <a:rPr lang="ru-RU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Корректирующая</a:t>
            </a:r>
            <a:r>
              <a:rPr lang="cs-CZ" sz="2000" dirty="0">
                <a:effectLst/>
              </a:rPr>
              <a:t> –</a:t>
            </a:r>
            <a:r>
              <a:rPr lang="ru-RU" sz="2000" dirty="0">
                <a:effectLst/>
              </a:rPr>
              <a:t> результаты контроля, полученные преподавателем, помагают ему внести изменения в структуру и содержание учебного процесса, корректировать учебные планы и программы.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5.</a:t>
            </a:r>
            <a:r>
              <a:rPr lang="ru-RU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Стимулирующая</a:t>
            </a:r>
            <a:r>
              <a:rPr lang="cs-CZ" sz="2000" dirty="0">
                <a:effectLst/>
              </a:rPr>
              <a:t> –</a:t>
            </a:r>
            <a:r>
              <a:rPr lang="ru-RU" sz="2000" dirty="0">
                <a:effectLst/>
              </a:rPr>
              <a:t> подготовка к контролю и его проведение создаёт положительные мотивы учения, стимулирует учебного деятельность учащихся.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6.</a:t>
            </a:r>
            <a:r>
              <a:rPr lang="ru-RU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Оценочная</a:t>
            </a:r>
            <a:r>
              <a:rPr lang="cs-CZ" sz="2000" dirty="0">
                <a:effectLst/>
              </a:rPr>
              <a:t> </a:t>
            </a:r>
            <a:r>
              <a:rPr lang="ru-RU" sz="2000" dirty="0">
                <a:effectLst/>
              </a:rPr>
              <a:t>– контроль позволяет сделать вывод о результатах деятельности учащегося и преподавателя, об эффективности процесса обучения.</a:t>
            </a:r>
            <a:endParaRPr lang="cs-CZ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148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B1CAC97-BDFE-40F2-81C7-12A52F8BB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662610"/>
            <a:ext cx="10353762" cy="5923720"/>
          </a:xfrm>
        </p:spPr>
        <p:txBody>
          <a:bodyPr>
            <a:normAutofit lnSpcReduction="10000"/>
          </a:bodyPr>
          <a:lstStyle/>
          <a:p>
            <a:r>
              <a:rPr lang="cs-CZ" sz="2100" b="1" u="sng">
                <a:effectLst/>
              </a:rPr>
              <a:t>Виды </a:t>
            </a:r>
            <a:r>
              <a:rPr lang="cs-CZ" sz="2100" b="1" u="sng" dirty="0" err="1">
                <a:effectLst/>
              </a:rPr>
              <a:t>контроля</a:t>
            </a:r>
            <a:r>
              <a:rPr lang="cs-CZ" sz="2100" b="1" u="sng" dirty="0">
                <a:effectLst/>
              </a:rPr>
              <a:t>:</a:t>
            </a:r>
          </a:p>
          <a:p>
            <a:pPr lvl="1" algn="just"/>
            <a:r>
              <a:rPr lang="cs-CZ" sz="2000" b="1" u="sng" dirty="0">
                <a:effectLst/>
              </a:rPr>
              <a:t>1. </a:t>
            </a:r>
            <a:r>
              <a:rPr lang="cs-CZ" sz="2000" b="1" u="sng" dirty="0" err="1">
                <a:effectLst/>
              </a:rPr>
              <a:t>Предварительный</a:t>
            </a:r>
            <a:r>
              <a:rPr lang="cs-CZ" sz="2000" dirty="0">
                <a:effectLst/>
              </a:rPr>
              <a:t> – </a:t>
            </a:r>
            <a:r>
              <a:rPr lang="ru-RU" sz="2000" dirty="0">
                <a:effectLst/>
              </a:rPr>
              <a:t>даёт возможность установить исходный уровень языковой подготовки обучаемых. Проводится перед началом учебного процесса, позволяет, во-первых определить стратегии обучения языку, а во-вторых, сформировать учебные группы с учётом уровня владения языком.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2. </a:t>
            </a:r>
            <a:r>
              <a:rPr lang="cs-CZ" sz="2000" b="1" u="sng" dirty="0" err="1">
                <a:effectLst/>
              </a:rPr>
              <a:t>Текущий</a:t>
            </a:r>
            <a:r>
              <a:rPr lang="cs-CZ" sz="2000" dirty="0">
                <a:effectLst/>
              </a:rPr>
              <a:t> </a:t>
            </a:r>
            <a:r>
              <a:rPr lang="ru-RU" sz="2000" dirty="0">
                <a:effectLst/>
              </a:rPr>
              <a:t>– позволяет сделать вывод об успешности овладения языковыми знаниями, речевыми навыками и умениями. Он направлен на проверку усвоения учащимися определённой части учебного материала. Проводится на каждом занятии, должен носить регулярный характер.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3. </a:t>
            </a:r>
            <a:r>
              <a:rPr lang="cs-CZ" sz="2000" b="1" u="sng" dirty="0" err="1">
                <a:effectLst/>
              </a:rPr>
              <a:t>Промежуточный</a:t>
            </a:r>
            <a:r>
              <a:rPr lang="cs-CZ" sz="2000" dirty="0">
                <a:effectLst/>
              </a:rPr>
              <a:t> – </a:t>
            </a:r>
            <a:r>
              <a:rPr lang="cs-CZ" sz="2000" dirty="0" err="1">
                <a:effectLst/>
              </a:rPr>
              <a:t>да</a:t>
            </a:r>
            <a:r>
              <a:rPr lang="ru-RU" sz="2000" dirty="0">
                <a:effectLst/>
              </a:rPr>
              <a:t>ёт информацию об эффективности овладения языковыми знаниями, речевыми навыками и умениями в процессе обучения. Проводится после изучения конкретного раздела учебной программы.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4. </a:t>
            </a:r>
            <a:r>
              <a:rPr lang="cs-CZ" sz="2000" b="1" u="sng" dirty="0" err="1">
                <a:effectLst/>
              </a:rPr>
              <a:t>Итоговый</a:t>
            </a:r>
            <a:r>
              <a:rPr lang="cs-CZ" sz="2000" dirty="0">
                <a:effectLst/>
              </a:rPr>
              <a:t> – </a:t>
            </a:r>
            <a:r>
              <a:rPr lang="cs-CZ" sz="2000" dirty="0" err="1">
                <a:effectLst/>
              </a:rPr>
              <a:t>направлен</a:t>
            </a:r>
            <a:r>
              <a:rPr lang="cs-CZ" sz="2000" dirty="0">
                <a:effectLst/>
              </a:rPr>
              <a:t> </a:t>
            </a:r>
            <a:r>
              <a:rPr lang="ru-RU" sz="2000" dirty="0">
                <a:effectLst/>
              </a:rPr>
              <a:t>на установление уровня сформированности коммуникативной компетенции, достигнутого в результате усвоения значительного по объёму материала. Проводится в конце семестра, учебного года.</a:t>
            </a:r>
            <a:endParaRPr lang="cs-CZ" sz="20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86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FA64C65-D6BE-4EE2-9AC7-C94E32078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768626"/>
            <a:ext cx="10353762" cy="5791200"/>
          </a:xfrm>
        </p:spPr>
        <p:txBody>
          <a:bodyPr/>
          <a:lstStyle/>
          <a:p>
            <a:r>
              <a:rPr lang="cs-CZ" sz="2100" b="1" u="sng" dirty="0" err="1">
                <a:effectLst/>
              </a:rPr>
              <a:t>Требования</a:t>
            </a:r>
            <a:r>
              <a:rPr lang="cs-CZ" sz="2100" b="1" u="sng" dirty="0">
                <a:effectLst/>
              </a:rPr>
              <a:t> к </a:t>
            </a:r>
            <a:r>
              <a:rPr lang="cs-CZ" sz="2100" b="1" u="sng" dirty="0" err="1">
                <a:effectLst/>
              </a:rPr>
              <a:t>контролю</a:t>
            </a:r>
            <a:r>
              <a:rPr lang="cs-CZ" sz="2100" b="1" u="sng" dirty="0">
                <a:effectLst/>
              </a:rPr>
              <a:t>:</a:t>
            </a:r>
          </a:p>
          <a:p>
            <a:pPr lvl="1" algn="just"/>
            <a:r>
              <a:rPr lang="cs-CZ" sz="2000" b="1" u="sng" dirty="0">
                <a:effectLst/>
              </a:rPr>
              <a:t>1. </a:t>
            </a:r>
            <a:r>
              <a:rPr lang="cs-CZ" sz="2000" b="1" u="sng" dirty="0" err="1">
                <a:effectLst/>
              </a:rPr>
              <a:t>ОбЪективность</a:t>
            </a:r>
            <a:r>
              <a:rPr lang="cs-CZ" sz="2000" dirty="0">
                <a:effectLst/>
              </a:rPr>
              <a:t> – </a:t>
            </a:r>
            <a:r>
              <a:rPr lang="cs-CZ" sz="2000" dirty="0" err="1">
                <a:effectLst/>
              </a:rPr>
              <a:t>предполагает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знание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уча</a:t>
            </a:r>
            <a:r>
              <a:rPr lang="ru-RU" sz="2000" dirty="0">
                <a:effectLst/>
              </a:rPr>
              <a:t>щимися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критериев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оценки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за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разные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виды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деятельности</a:t>
            </a:r>
            <a:r>
              <a:rPr lang="cs-CZ" sz="2000" dirty="0">
                <a:effectLst/>
              </a:rPr>
              <a:t>, </a:t>
            </a:r>
            <a:r>
              <a:rPr lang="ru-RU" sz="2000" dirty="0">
                <a:effectLst/>
              </a:rPr>
              <a:t>с</a:t>
            </a:r>
            <a:r>
              <a:rPr lang="cs-CZ" sz="2000" dirty="0" err="1">
                <a:effectLst/>
              </a:rPr>
              <a:t>облюдение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учителем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этих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критериев</a:t>
            </a:r>
            <a:r>
              <a:rPr lang="ru-RU" sz="2000" dirty="0">
                <a:effectLst/>
              </a:rPr>
              <a:t>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2. </a:t>
            </a:r>
            <a:r>
              <a:rPr lang="cs-CZ" sz="2000" b="1" u="sng" dirty="0" err="1">
                <a:effectLst/>
              </a:rPr>
              <a:t>Регулярность</a:t>
            </a:r>
            <a:r>
              <a:rPr lang="cs-CZ" sz="2000" dirty="0">
                <a:effectLst/>
              </a:rPr>
              <a:t> – </a:t>
            </a:r>
            <a:r>
              <a:rPr lang="cs-CZ" sz="2000" dirty="0" err="1">
                <a:effectLst/>
              </a:rPr>
              <a:t>систематический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характер</a:t>
            </a:r>
            <a:r>
              <a:rPr lang="ru-RU" sz="2000" dirty="0">
                <a:effectLst/>
              </a:rPr>
              <a:t> контроля</a:t>
            </a:r>
            <a:r>
              <a:rPr lang="cs-CZ" sz="2000" dirty="0">
                <a:effectLst/>
              </a:rPr>
              <a:t>,</a:t>
            </a:r>
            <a:r>
              <a:rPr lang="ru-RU" sz="2000" dirty="0">
                <a:effectLst/>
              </a:rPr>
              <a:t> способствует закреплению и </a:t>
            </a:r>
            <a:r>
              <a:rPr lang="cs-CZ" sz="2000" dirty="0" err="1">
                <a:effectLst/>
              </a:rPr>
              <a:t>сохранени</a:t>
            </a:r>
            <a:r>
              <a:rPr lang="ru-RU" sz="2000" dirty="0">
                <a:effectLst/>
              </a:rPr>
              <a:t>ю</a:t>
            </a:r>
            <a:r>
              <a:rPr lang="cs-CZ" sz="2000" dirty="0">
                <a:effectLst/>
              </a:rPr>
              <a:t> в </a:t>
            </a:r>
            <a:r>
              <a:rPr lang="cs-CZ" sz="2000" dirty="0" err="1">
                <a:effectLst/>
              </a:rPr>
              <a:t>памяти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усвоенного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материала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ди</a:t>
            </a:r>
            <a:r>
              <a:rPr lang="ru-RU" sz="2000" dirty="0">
                <a:effectLst/>
              </a:rPr>
              <a:t>сциплинирует учащихся.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3. </a:t>
            </a:r>
            <a:r>
              <a:rPr lang="cs-CZ" sz="2000" b="1" u="sng" dirty="0" err="1">
                <a:effectLst/>
              </a:rPr>
              <a:t>Дифференцированный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характер</a:t>
            </a:r>
            <a:r>
              <a:rPr lang="cs-CZ" sz="2000" dirty="0">
                <a:effectLst/>
              </a:rPr>
              <a:t> –</a:t>
            </a:r>
            <a:r>
              <a:rPr lang="ru-RU" sz="2000" dirty="0">
                <a:effectLst/>
              </a:rPr>
              <a:t> форма контроля должна </a:t>
            </a:r>
            <a:r>
              <a:rPr lang="cs-CZ" sz="2000" dirty="0" err="1">
                <a:effectLst/>
              </a:rPr>
              <a:t>тому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аспекту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языка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или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виду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речевой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деятельности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которые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проверятся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оценка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уровня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владения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устной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речью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проверяется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дифференцированно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для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диалогической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монологической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речи</a:t>
            </a:r>
            <a:r>
              <a:rPr lang="cs-CZ" sz="2000" dirty="0">
                <a:effectLst/>
              </a:rPr>
              <a:t>.</a:t>
            </a:r>
          </a:p>
          <a:p>
            <a:pPr lvl="1" algn="just"/>
            <a:r>
              <a:rPr lang="cs-CZ" sz="2000" b="1" u="sng" dirty="0">
                <a:effectLst/>
              </a:rPr>
              <a:t>4. </a:t>
            </a:r>
            <a:r>
              <a:rPr lang="cs-CZ" sz="2000" b="1" u="sng" dirty="0" err="1">
                <a:effectLst/>
              </a:rPr>
              <a:t>Ясность</a:t>
            </a:r>
            <a:r>
              <a:rPr lang="cs-CZ" sz="2000" b="1" u="sng" dirty="0">
                <a:effectLst/>
              </a:rPr>
              <a:t> и </a:t>
            </a:r>
            <a:r>
              <a:rPr lang="cs-CZ" sz="2000" b="1" u="sng" dirty="0" err="1">
                <a:effectLst/>
              </a:rPr>
              <a:t>четкость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формилировки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контрольных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заданий</a:t>
            </a:r>
            <a:r>
              <a:rPr lang="cs-CZ" sz="2000" dirty="0">
                <a:effectLst/>
              </a:rPr>
              <a:t> –</a:t>
            </a:r>
            <a:r>
              <a:rPr lang="ru-RU" sz="2000" dirty="0">
                <a:effectLst/>
              </a:rPr>
              <a:t> чем более понятной для учащихся является формулировка задания, тем успешнее результат контроля.</a:t>
            </a:r>
            <a:endParaRPr lang="cs-CZ" sz="20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457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926E5F6-6117-41EE-A34A-1E41D772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516835"/>
            <a:ext cx="10353762" cy="6082748"/>
          </a:xfrm>
        </p:spPr>
        <p:txBody>
          <a:bodyPr>
            <a:normAutofit/>
          </a:bodyPr>
          <a:lstStyle/>
          <a:p>
            <a:r>
              <a:rPr lang="cs-CZ" sz="2100" b="1" u="sng" dirty="0" err="1">
                <a:effectLst/>
              </a:rPr>
              <a:t>Средства</a:t>
            </a:r>
            <a:r>
              <a:rPr lang="cs-CZ" sz="2100" b="1" u="sng" dirty="0">
                <a:effectLst/>
              </a:rPr>
              <a:t> </a:t>
            </a:r>
            <a:r>
              <a:rPr lang="cs-CZ" sz="2100" b="1" u="sng" dirty="0" err="1">
                <a:effectLst/>
              </a:rPr>
              <a:t>контроля</a:t>
            </a:r>
            <a:r>
              <a:rPr lang="cs-CZ" sz="2100" b="1" u="sng" dirty="0">
                <a:effectLst/>
              </a:rPr>
              <a:t>:</a:t>
            </a:r>
          </a:p>
          <a:p>
            <a:pPr lvl="1" algn="just"/>
            <a:r>
              <a:rPr lang="cs-CZ" sz="2000" b="1" u="sng" dirty="0">
                <a:effectLst/>
              </a:rPr>
              <a:t>1. </a:t>
            </a:r>
            <a:r>
              <a:rPr lang="cs-CZ" sz="2000" b="1" u="sng" dirty="0" err="1">
                <a:effectLst/>
              </a:rPr>
              <a:t>Раздаточный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материал</a:t>
            </a:r>
            <a:r>
              <a:rPr lang="ru-RU" sz="2000" b="1" u="sng" dirty="0">
                <a:effectLst/>
              </a:rPr>
              <a:t> </a:t>
            </a:r>
            <a:r>
              <a:rPr lang="ru-RU" sz="2000" dirty="0">
                <a:effectLst/>
              </a:rPr>
              <a:t>- </a:t>
            </a:r>
            <a:r>
              <a:rPr lang="ru-RU" sz="2000" dirty="0"/>
              <a:t>карточки с заданиями.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2. </a:t>
            </a:r>
            <a:r>
              <a:rPr lang="cs-CZ" sz="2000" b="1" u="sng" dirty="0" err="1">
                <a:effectLst/>
              </a:rPr>
              <a:t>Фонограммы</a:t>
            </a:r>
            <a:r>
              <a:rPr lang="ru-RU" sz="2000" b="1" u="sng" dirty="0">
                <a:effectLst/>
              </a:rPr>
              <a:t> </a:t>
            </a:r>
            <a:r>
              <a:rPr lang="ru-RU" sz="2000" dirty="0">
                <a:effectLst/>
              </a:rPr>
              <a:t>- </a:t>
            </a:r>
            <a:r>
              <a:rPr lang="ru-RU" sz="2000" dirty="0"/>
              <a:t>для работы с индивидуальными средствами звукозаписи, дают уч. возможность прослушать образцовый текст, записать на пленку свой голос – самоконтроль и анализ со стороны преподавателя.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3. </a:t>
            </a:r>
            <a:r>
              <a:rPr lang="cs-CZ" sz="2000" b="1" u="sng" dirty="0" err="1">
                <a:effectLst/>
              </a:rPr>
              <a:t>Видеограммы</a:t>
            </a:r>
            <a:r>
              <a:rPr lang="ru-RU" sz="2000" b="1" u="sng" dirty="0">
                <a:effectLst/>
              </a:rPr>
              <a:t> </a:t>
            </a:r>
            <a:r>
              <a:rPr lang="ru-RU" sz="2000" dirty="0">
                <a:effectLst/>
              </a:rPr>
              <a:t>- </a:t>
            </a:r>
            <a:r>
              <a:rPr lang="ru-RU" sz="2000" dirty="0"/>
              <a:t>зрительный образ служит опорой для выполнения речевого действия по предложенной программе (ответ на вопросы к рисунку). </a:t>
            </a:r>
            <a:endParaRPr lang="cs-CZ" sz="2000" dirty="0">
              <a:effectLst/>
            </a:endParaRPr>
          </a:p>
          <a:p>
            <a:pPr lvl="1" algn="just"/>
            <a:r>
              <a:rPr lang="cs-CZ" sz="2000" b="1" u="sng" dirty="0">
                <a:effectLst/>
              </a:rPr>
              <a:t>4. </a:t>
            </a:r>
            <a:r>
              <a:rPr lang="cs-CZ" sz="2000" b="1" u="sng" dirty="0" err="1">
                <a:effectLst/>
              </a:rPr>
              <a:t>Работа</a:t>
            </a:r>
            <a:r>
              <a:rPr lang="cs-CZ" sz="2000" b="1" u="sng" dirty="0">
                <a:effectLst/>
              </a:rPr>
              <a:t> с </a:t>
            </a:r>
            <a:r>
              <a:rPr lang="cs-CZ" sz="2000" b="1" u="sng" dirty="0" err="1">
                <a:effectLst/>
              </a:rPr>
              <a:t>компьютером</a:t>
            </a:r>
            <a:endParaRPr lang="cs-CZ" sz="2000" b="1" u="sng" dirty="0">
              <a:effectLst/>
            </a:endParaRPr>
          </a:p>
          <a:p>
            <a:pPr lvl="1" algn="just"/>
            <a:r>
              <a:rPr lang="ru-RU" sz="2000" b="1" u="sng" dirty="0">
                <a:effectLst/>
              </a:rPr>
              <a:t>5</a:t>
            </a:r>
            <a:r>
              <a:rPr lang="cs-CZ" sz="2000" b="1" u="sng" dirty="0">
                <a:effectLst/>
              </a:rPr>
              <a:t>. </a:t>
            </a:r>
            <a:r>
              <a:rPr lang="cs-CZ" sz="2000" b="1" u="sng" dirty="0" err="1">
                <a:effectLst/>
              </a:rPr>
              <a:t>Письменные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работы</a:t>
            </a:r>
            <a:r>
              <a:rPr lang="ru-RU" sz="2000" b="1" u="sng" dirty="0">
                <a:effectLst/>
              </a:rPr>
              <a:t> </a:t>
            </a:r>
            <a:r>
              <a:rPr lang="ru-RU" sz="2000" dirty="0">
                <a:effectLst/>
              </a:rPr>
              <a:t>- </a:t>
            </a:r>
            <a:r>
              <a:rPr lang="ru-RU" sz="2000" dirty="0"/>
              <a:t>частного и комплексного типа, также и подготовка к занятиям – домашнее задание</a:t>
            </a:r>
            <a:endParaRPr lang="cs-CZ" sz="2000" dirty="0">
              <a:effectLst/>
            </a:endParaRPr>
          </a:p>
          <a:p>
            <a:pPr lvl="2" algn="just"/>
            <a:r>
              <a:rPr lang="cs-CZ" sz="2000" i="1" dirty="0">
                <a:effectLst/>
              </a:rPr>
              <a:t>А/ </a:t>
            </a:r>
            <a:r>
              <a:rPr lang="cs-CZ" sz="2000" i="1" dirty="0" err="1">
                <a:effectLst/>
              </a:rPr>
              <a:t>Проверки</a:t>
            </a:r>
            <a:r>
              <a:rPr lang="cs-CZ" sz="2000" i="1" dirty="0">
                <a:effectLst/>
              </a:rPr>
              <a:t> </a:t>
            </a:r>
            <a:r>
              <a:rPr lang="cs-CZ" sz="2000" i="1" dirty="0" err="1">
                <a:effectLst/>
              </a:rPr>
              <a:t>знаний</a:t>
            </a:r>
            <a:r>
              <a:rPr lang="cs-CZ" sz="2000" i="1" dirty="0">
                <a:effectLst/>
              </a:rPr>
              <a:t> </a:t>
            </a:r>
            <a:r>
              <a:rPr lang="cs-CZ" sz="2000" i="1" dirty="0" err="1">
                <a:effectLst/>
              </a:rPr>
              <a:t>небольшого</a:t>
            </a:r>
            <a:r>
              <a:rPr lang="cs-CZ" sz="2000" i="1" dirty="0">
                <a:effectLst/>
              </a:rPr>
              <a:t> </a:t>
            </a:r>
            <a:r>
              <a:rPr lang="cs-CZ" sz="2000" i="1" dirty="0" err="1">
                <a:effectLst/>
              </a:rPr>
              <a:t>размера</a:t>
            </a:r>
            <a:r>
              <a:rPr lang="cs-CZ" sz="2000" i="1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cs-CZ" sz="2000" dirty="0" err="1">
                <a:effectLst/>
              </a:rPr>
              <a:t>форма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разных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письменных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упражнений</a:t>
            </a:r>
            <a:r>
              <a:rPr lang="cs-CZ" sz="2000" dirty="0">
                <a:effectLst/>
              </a:rPr>
              <a:t> – </a:t>
            </a:r>
            <a:r>
              <a:rPr lang="cs-CZ" sz="2000" dirty="0" err="1">
                <a:effectLst/>
              </a:rPr>
              <a:t>диктант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письмо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перезка</a:t>
            </a:r>
            <a:r>
              <a:rPr lang="ru-RU" sz="2000" dirty="0">
                <a:effectLst/>
              </a:rPr>
              <a:t>з.</a:t>
            </a:r>
            <a:endParaRPr lang="cs-CZ" sz="2000" dirty="0">
              <a:effectLst/>
            </a:endParaRPr>
          </a:p>
          <a:p>
            <a:pPr lvl="2" algn="just"/>
            <a:r>
              <a:rPr lang="cs-CZ" sz="2000" i="1" dirty="0">
                <a:effectLst/>
              </a:rPr>
              <a:t>Б/ </a:t>
            </a:r>
            <a:r>
              <a:rPr lang="cs-CZ" sz="2000" i="1" dirty="0" err="1">
                <a:effectLst/>
              </a:rPr>
              <a:t>Комплексные</a:t>
            </a:r>
            <a:r>
              <a:rPr lang="cs-CZ" sz="2000" i="1" dirty="0">
                <a:effectLst/>
              </a:rPr>
              <a:t> </a:t>
            </a:r>
            <a:r>
              <a:rPr lang="cs-CZ" sz="2000" i="1" dirty="0" err="1">
                <a:effectLst/>
              </a:rPr>
              <a:t>контрольные</a:t>
            </a:r>
            <a:r>
              <a:rPr lang="cs-CZ" sz="2000" i="1" dirty="0">
                <a:effectLst/>
              </a:rPr>
              <a:t> </a:t>
            </a:r>
            <a:r>
              <a:rPr lang="cs-CZ" sz="2000" i="1" dirty="0" err="1">
                <a:effectLst/>
              </a:rPr>
              <a:t>работы</a:t>
            </a:r>
            <a:r>
              <a:rPr lang="cs-CZ" sz="2000" i="1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cs-CZ" sz="2000" dirty="0" err="1">
                <a:effectLst/>
              </a:rPr>
              <a:t>большие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части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пройденного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материала</a:t>
            </a:r>
            <a:r>
              <a:rPr lang="cs-CZ" sz="2000" dirty="0">
                <a:effectLst/>
              </a:rPr>
              <a:t> и </a:t>
            </a:r>
            <a:r>
              <a:rPr lang="cs-CZ" sz="2000" dirty="0" err="1">
                <a:effectLst/>
              </a:rPr>
              <a:t>занимающие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целые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уроки</a:t>
            </a:r>
            <a:r>
              <a:rPr lang="cs-CZ" sz="2000" dirty="0">
                <a:effectLst/>
              </a:rPr>
              <a:t>.</a:t>
            </a:r>
            <a:endParaRPr lang="cs-CZ" sz="2000" dirty="0"/>
          </a:p>
          <a:p>
            <a:pPr lvl="2" algn="just"/>
            <a:endParaRPr lang="cs-CZ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706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E6045BF-FDBC-421A-9AAB-C02813C23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795129"/>
            <a:ext cx="10353762" cy="5711688"/>
          </a:xfrm>
        </p:spPr>
        <p:txBody>
          <a:bodyPr>
            <a:normAutofit/>
          </a:bodyPr>
          <a:lstStyle/>
          <a:p>
            <a:pPr lvl="1" algn="just"/>
            <a:r>
              <a:rPr lang="ru-RU" sz="2000" b="1" u="sng" dirty="0">
                <a:effectLst/>
              </a:rPr>
              <a:t>6</a:t>
            </a:r>
            <a:r>
              <a:rPr lang="cs-CZ" sz="2000" b="1" u="sng" dirty="0">
                <a:effectLst/>
              </a:rPr>
              <a:t>. </a:t>
            </a:r>
            <a:r>
              <a:rPr lang="cs-CZ" sz="2000" b="1" u="sng" dirty="0" err="1">
                <a:effectLst/>
              </a:rPr>
              <a:t>Тесты</a:t>
            </a:r>
            <a:r>
              <a:rPr lang="cs-CZ" sz="2000" b="1" u="sng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ru-RU" sz="2000" dirty="0">
                <a:effectLst/>
              </a:rPr>
              <a:t>состоятся из ряда частых заданий, каждое из которых предполагает только одно правильное решение.</a:t>
            </a:r>
            <a:endParaRPr lang="cs-CZ" sz="2000" dirty="0">
              <a:effectLst/>
            </a:endParaRPr>
          </a:p>
          <a:p>
            <a:pPr lvl="2" algn="just"/>
            <a:r>
              <a:rPr lang="cs-CZ" sz="2000" i="1" dirty="0" err="1">
                <a:effectLst/>
              </a:rPr>
              <a:t>Открытая</a:t>
            </a:r>
            <a:r>
              <a:rPr lang="cs-CZ" sz="2000" i="1" dirty="0">
                <a:effectLst/>
              </a:rPr>
              <a:t> </a:t>
            </a:r>
            <a:r>
              <a:rPr lang="cs-CZ" sz="2000" i="1" dirty="0" err="1">
                <a:effectLst/>
              </a:rPr>
              <a:t>форма</a:t>
            </a:r>
            <a:r>
              <a:rPr lang="cs-CZ" sz="2000" i="1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cs-CZ" sz="2000" dirty="0" err="1">
                <a:effectLst/>
              </a:rPr>
              <a:t>обу</a:t>
            </a:r>
            <a:r>
              <a:rPr lang="ru-RU" sz="2000" dirty="0">
                <a:effectLst/>
              </a:rPr>
              <a:t>чаемый должен дополнить основной текст, чтобы получить истинное высказывание.</a:t>
            </a:r>
            <a:endParaRPr lang="cs-CZ" sz="2000" dirty="0">
              <a:effectLst/>
            </a:endParaRPr>
          </a:p>
          <a:p>
            <a:pPr lvl="2" algn="just"/>
            <a:r>
              <a:rPr lang="cs-CZ" sz="2000" i="1" dirty="0" err="1">
                <a:effectLst/>
              </a:rPr>
              <a:t>Закрытая</a:t>
            </a:r>
            <a:r>
              <a:rPr lang="cs-CZ" sz="2000" i="1" dirty="0">
                <a:effectLst/>
              </a:rPr>
              <a:t> </a:t>
            </a:r>
            <a:r>
              <a:rPr lang="cs-CZ" sz="2000" i="1" dirty="0" err="1">
                <a:effectLst/>
              </a:rPr>
              <a:t>форма</a:t>
            </a:r>
            <a:r>
              <a:rPr lang="cs-CZ" sz="2000" i="1" dirty="0">
                <a:effectLst/>
              </a:rPr>
              <a:t> </a:t>
            </a:r>
            <a:r>
              <a:rPr lang="cs-CZ" sz="2000" dirty="0">
                <a:effectLst/>
              </a:rPr>
              <a:t>– </a:t>
            </a:r>
            <a:r>
              <a:rPr lang="cs-CZ" sz="2000" dirty="0" err="1">
                <a:effectLst/>
              </a:rPr>
              <a:t>обу</a:t>
            </a:r>
            <a:r>
              <a:rPr lang="ru-RU" sz="2000" dirty="0">
                <a:effectLst/>
              </a:rPr>
              <a:t>чаемый должен выбирать правильный ответ из нескольких вариантов.</a:t>
            </a:r>
          </a:p>
          <a:p>
            <a:pPr lvl="1" algn="just"/>
            <a:r>
              <a:rPr lang="cs-CZ" sz="2000" b="1" u="sng" dirty="0" err="1">
                <a:effectLst/>
              </a:rPr>
              <a:t>Выборочные</a:t>
            </a:r>
            <a:r>
              <a:rPr lang="cs-CZ" sz="2000" b="1" u="sng" dirty="0">
                <a:effectLst/>
              </a:rPr>
              <a:t> и </a:t>
            </a:r>
            <a:r>
              <a:rPr lang="cs-CZ" sz="2000" b="1" u="sng" dirty="0" err="1">
                <a:effectLst/>
              </a:rPr>
              <a:t>свободные</a:t>
            </a:r>
            <a:r>
              <a:rPr lang="cs-CZ" sz="2000" b="1" u="sng" dirty="0">
                <a:effectLst/>
              </a:rPr>
              <a:t> </a:t>
            </a:r>
            <a:r>
              <a:rPr lang="cs-CZ" sz="2000" b="1" u="sng" dirty="0" err="1">
                <a:effectLst/>
              </a:rPr>
              <a:t>ответы</a:t>
            </a:r>
            <a:r>
              <a:rPr lang="cs-CZ" sz="2000" b="1" u="sng" dirty="0">
                <a:effectLst/>
              </a:rPr>
              <a:t>:</a:t>
            </a:r>
          </a:p>
          <a:p>
            <a:pPr lvl="2" algn="just"/>
            <a:r>
              <a:rPr lang="cs-CZ" sz="2000" i="1" dirty="0">
                <a:effectLst/>
              </a:rPr>
              <a:t>А/ </a:t>
            </a:r>
            <a:r>
              <a:rPr lang="cs-CZ" sz="2000" i="1" dirty="0" err="1">
                <a:effectLst/>
              </a:rPr>
              <a:t>Нормативно-ориентованный</a:t>
            </a:r>
            <a:r>
              <a:rPr lang="cs-CZ" sz="2000" i="1" dirty="0">
                <a:effectLst/>
              </a:rPr>
              <a:t> </a:t>
            </a:r>
            <a:r>
              <a:rPr lang="cs-CZ" sz="2000" i="1" dirty="0" err="1">
                <a:effectLst/>
              </a:rPr>
              <a:t>тест</a:t>
            </a:r>
            <a:r>
              <a:rPr lang="ru-RU" sz="2000" i="1" dirty="0">
                <a:effectLst/>
              </a:rPr>
              <a:t> </a:t>
            </a:r>
            <a:r>
              <a:rPr lang="ru-RU" sz="2000" dirty="0">
                <a:effectLst/>
              </a:rPr>
              <a:t>- </a:t>
            </a:r>
            <a:r>
              <a:rPr lang="ru-RU" sz="2000" dirty="0"/>
              <a:t>для сравнения учебных достижений, сравнение друг с другом. Этот тест широко используется при распределении уч. по учебным группам.</a:t>
            </a:r>
            <a:endParaRPr lang="cs-CZ" sz="2000" dirty="0">
              <a:effectLst/>
            </a:endParaRPr>
          </a:p>
          <a:p>
            <a:pPr lvl="2" algn="just"/>
            <a:r>
              <a:rPr lang="cs-CZ" sz="2000" i="1" dirty="0">
                <a:effectLst/>
              </a:rPr>
              <a:t>Б/ </a:t>
            </a:r>
            <a:r>
              <a:rPr lang="cs-CZ" sz="2000" i="1" dirty="0" err="1">
                <a:effectLst/>
              </a:rPr>
              <a:t>Критериально</a:t>
            </a:r>
            <a:r>
              <a:rPr lang="cs-CZ" sz="2000" i="1" dirty="0">
                <a:effectLst/>
              </a:rPr>
              <a:t>–</a:t>
            </a:r>
            <a:r>
              <a:rPr lang="cs-CZ" sz="2000" i="1" dirty="0" err="1">
                <a:effectLst/>
              </a:rPr>
              <a:t>ориентировочный</a:t>
            </a:r>
            <a:r>
              <a:rPr lang="cs-CZ" sz="2000" i="1" dirty="0">
                <a:effectLst/>
              </a:rPr>
              <a:t> </a:t>
            </a:r>
            <a:r>
              <a:rPr lang="cs-CZ" sz="2000" i="1" dirty="0" err="1">
                <a:effectLst/>
              </a:rPr>
              <a:t>тест</a:t>
            </a:r>
            <a:r>
              <a:rPr lang="ru-RU" sz="2000" i="1" dirty="0">
                <a:effectLst/>
              </a:rPr>
              <a:t> </a:t>
            </a:r>
            <a:r>
              <a:rPr lang="ru-RU" sz="2000" dirty="0">
                <a:effectLst/>
              </a:rPr>
              <a:t>- </a:t>
            </a:r>
            <a:r>
              <a:rPr lang="ru-RU" sz="2000" dirty="0"/>
              <a:t>для оценки степени влядения пройденным материалом.</a:t>
            </a:r>
            <a:endParaRPr lang="cs-CZ" sz="2000" dirty="0">
              <a:effectLst/>
            </a:endParaRPr>
          </a:p>
          <a:p>
            <a:pPr lvl="2" algn="just"/>
            <a:r>
              <a:rPr lang="cs-CZ" sz="2000" i="1" dirty="0">
                <a:effectLst/>
              </a:rPr>
              <a:t>В/ </a:t>
            </a:r>
            <a:r>
              <a:rPr lang="cs-CZ" sz="2000" i="1" dirty="0" err="1">
                <a:effectLst/>
              </a:rPr>
              <a:t>Коммуникативные</a:t>
            </a:r>
            <a:r>
              <a:rPr lang="cs-CZ" sz="2000" i="1" dirty="0">
                <a:effectLst/>
              </a:rPr>
              <a:t> </a:t>
            </a:r>
            <a:r>
              <a:rPr lang="cs-CZ" sz="2000" i="1" dirty="0" err="1">
                <a:effectLst/>
              </a:rPr>
              <a:t>тесты</a:t>
            </a:r>
            <a:r>
              <a:rPr lang="ru-RU" sz="2000" i="1" dirty="0">
                <a:effectLst/>
              </a:rPr>
              <a:t> </a:t>
            </a:r>
            <a:r>
              <a:rPr lang="ru-RU" sz="2000" dirty="0">
                <a:effectLst/>
              </a:rPr>
              <a:t>- </a:t>
            </a:r>
            <a:r>
              <a:rPr lang="ru-RU" sz="2000" dirty="0"/>
              <a:t>уровень владения языком в сравнении с требованиями программ для разных этапов обучения.</a:t>
            </a:r>
            <a:endParaRPr lang="cs-CZ" sz="20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916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305</TotalTime>
  <Words>1482</Words>
  <Application>Microsoft Office PowerPoint</Application>
  <PresentationFormat>Širokoúhlá obrazovka</PresentationFormat>
  <Paragraphs>97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Bookman Old Style</vt:lpstr>
      <vt:lpstr>Rockwell</vt:lpstr>
      <vt:lpstr>Times New Roman</vt:lpstr>
      <vt:lpstr>Damask</vt:lpstr>
      <vt:lpstr>КОНТРОЛЬ И ОЦЕНКА  </vt:lpstr>
      <vt:lpstr>КОНТРОЛЬ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ОЦЕНКА </vt:lpstr>
      <vt:lpstr>Prezentace aplikace PowerPoint</vt:lpstr>
      <vt:lpstr>Školní vzdělávací program</vt:lpstr>
      <vt:lpstr>Struktura ŠVP</vt:lpstr>
      <vt:lpstr>Источники</vt:lpstr>
      <vt:lpstr>Большое спасибо за внимание!!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И ОЦЕНКА</dc:title>
  <dc:creator>NTB</dc:creator>
  <cp:lastModifiedBy>Bobrzykova</cp:lastModifiedBy>
  <cp:revision>22</cp:revision>
  <dcterms:created xsi:type="dcterms:W3CDTF">2017-11-18T10:48:06Z</dcterms:created>
  <dcterms:modified xsi:type="dcterms:W3CDTF">2017-12-14T10:37:17Z</dcterms:modified>
</cp:coreProperties>
</file>