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8" r:id="rId4"/>
    <p:sldId id="269" r:id="rId5"/>
    <p:sldId id="272" r:id="rId6"/>
    <p:sldId id="273" r:id="rId7"/>
    <p:sldId id="274" r:id="rId8"/>
    <p:sldId id="275" r:id="rId9"/>
    <p:sldId id="270" r:id="rId10"/>
    <p:sldId id="258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76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1" autoAdjust="0"/>
    <p:restoredTop sz="94660"/>
  </p:normalViewPr>
  <p:slideViewPr>
    <p:cSldViewPr>
      <p:cViewPr>
        <p:scale>
          <a:sx n="114" d="100"/>
          <a:sy n="114" d="100"/>
        </p:scale>
        <p:origin x="-900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AA2D6-38A9-4783-9389-81131C942D7E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39DE1-6563-4933-AEE4-A9A751E60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08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39DE1-6563-4933-AEE4-A9A751E60A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03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7.10.2017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HIPZkq_ZZ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16016" y="2852936"/>
            <a:ext cx="3313355" cy="2493804"/>
          </a:xfrm>
        </p:spPr>
        <p:txBody>
          <a:bodyPr>
            <a:normAutofit fontScale="90000"/>
          </a:bodyPr>
          <a:lstStyle/>
          <a:p>
            <a:r>
              <a:rPr lang="en-US" sz="4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Басн</a:t>
            </a:r>
            <a:r>
              <a:rPr lang="ru-RU" sz="4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sk-SK" sz="4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sk-SK" sz="4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4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4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sk-SK" sz="4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A. </a:t>
            </a:r>
            <a:r>
              <a:rPr lang="en-US" sz="4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Крылов</a:t>
            </a:r>
            <a:r>
              <a:rPr lang="sk-SK" sz="4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sk-SK" sz="4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sz="800" b="1" dirty="0"/>
              <a:t> </a:t>
            </a:r>
            <a:r>
              <a:rPr lang="sk-SK" sz="2000" b="1" dirty="0" smtClean="0"/>
              <a:t> </a:t>
            </a:r>
            <a:r>
              <a:rPr lang="sk-SK" dirty="0"/>
              <a:t/>
            </a:r>
            <a:br>
              <a:rPr lang="sk-SK" dirty="0"/>
            </a:br>
            <a:endParaRPr lang="en-US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67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Лев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Лисица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3568" y="1916832"/>
            <a:ext cx="7632848" cy="3600400"/>
          </a:xfrm>
        </p:spPr>
        <p:txBody>
          <a:bodyPr>
            <a:normAutofit/>
          </a:bodyPr>
          <a:lstStyle/>
          <a:p>
            <a:pPr marL="68580" indent="0"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chemeClr val="tx1"/>
                </a:solidFill>
              </a:rPr>
              <a:t>Лиса</a:t>
            </a:r>
            <a:r>
              <a:rPr lang="ru-RU" sz="2200" b="1" dirty="0">
                <a:solidFill>
                  <a:schemeClr val="tx1"/>
                </a:solidFill>
              </a:rPr>
              <a:t>, не видя </a:t>
            </a:r>
            <a:r>
              <a:rPr lang="ru-RU" sz="2200" b="1" dirty="0" smtClean="0">
                <a:solidFill>
                  <a:schemeClr val="tx1"/>
                </a:solidFill>
              </a:rPr>
              <a:t>никогда</a:t>
            </a:r>
            <a:r>
              <a:rPr lang="sk-SK" sz="2200" b="1" dirty="0" smtClean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</a:rPr>
              <a:t>перед</a:t>
            </a:r>
            <a:r>
              <a:rPr lang="sk-SK" sz="2200" b="1" dirty="0" smtClean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</a:rPr>
              <a:t>тем</a:t>
            </a:r>
            <a:r>
              <a:rPr lang="sk-SK" sz="2200" b="1" dirty="0" smtClean="0">
                <a:solidFill>
                  <a:schemeClr val="tx1"/>
                </a:solidFill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</a:rPr>
              <a:t>Льва</a:t>
            </a:r>
            <a:r>
              <a:rPr lang="ru-RU" sz="2200" b="1" dirty="0">
                <a:solidFill>
                  <a:schemeClr val="tx1"/>
                </a:solidFill>
              </a:rPr>
              <a:t>,</a:t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С ним встретясь, </a:t>
            </a:r>
            <a:r>
              <a:rPr lang="ru-RU" sz="2200" b="1" dirty="0" smtClean="0">
                <a:solidFill>
                  <a:schemeClr val="tx1"/>
                </a:solidFill>
              </a:rPr>
              <a:t>осталась </a:t>
            </a:r>
            <a:r>
              <a:rPr lang="ru-RU" sz="2200" b="1" dirty="0">
                <a:solidFill>
                  <a:schemeClr val="tx1"/>
                </a:solidFill>
              </a:rPr>
              <a:t>чуть жива.</a:t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Вот</a:t>
            </a:r>
            <a:r>
              <a:rPr lang="ru-RU" sz="2200" b="1" dirty="0">
                <a:solidFill>
                  <a:schemeClr val="tx1"/>
                </a:solidFill>
              </a:rPr>
              <a:t>, несколько </a:t>
            </a:r>
            <a:r>
              <a:rPr lang="ru-RU" sz="2200" b="1" dirty="0" smtClean="0">
                <a:solidFill>
                  <a:schemeClr val="tx1"/>
                </a:solidFill>
              </a:rPr>
              <a:t>позже, </a:t>
            </a:r>
            <a:r>
              <a:rPr lang="ru-RU" sz="2200" b="1" dirty="0">
                <a:solidFill>
                  <a:schemeClr val="tx1"/>
                </a:solidFill>
              </a:rPr>
              <a:t>опять ей Лев попался.</a:t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‎Но уж не так ей страшен показался.</a:t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‎А третий раз </a:t>
            </a:r>
            <a:r>
              <a:rPr lang="ru-RU" sz="2200" b="1" dirty="0" smtClean="0">
                <a:solidFill>
                  <a:schemeClr val="tx1"/>
                </a:solidFill>
              </a:rPr>
              <a:t>потом</a:t>
            </a:r>
            <a:r>
              <a:rPr lang="sk-SK" sz="2200" b="1" dirty="0" smtClean="0">
                <a:solidFill>
                  <a:schemeClr val="tx1"/>
                </a:solidFill>
              </a:rPr>
              <a:t> </a:t>
            </a:r>
          </a:p>
          <a:p>
            <a:pPr marL="68580" indent="0"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chemeClr val="tx1"/>
                </a:solidFill>
              </a:rPr>
              <a:t>Лиса </a:t>
            </a:r>
            <a:r>
              <a:rPr lang="ru-RU" sz="2200" b="1" dirty="0">
                <a:solidFill>
                  <a:schemeClr val="tx1"/>
                </a:solidFill>
              </a:rPr>
              <a:t>и в разговор </a:t>
            </a:r>
            <a:r>
              <a:rPr lang="ru-RU" sz="2200" b="1" dirty="0" smtClean="0">
                <a:solidFill>
                  <a:schemeClr val="tx1"/>
                </a:solidFill>
              </a:rPr>
              <a:t>пустилась </a:t>
            </a:r>
            <a:r>
              <a:rPr lang="ru-RU" sz="2200" b="1" dirty="0">
                <a:solidFill>
                  <a:schemeClr val="tx1"/>
                </a:solidFill>
              </a:rPr>
              <a:t>со Львом.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65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405960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>
                <a:solidFill>
                  <a:schemeClr val="tx1"/>
                </a:solidFill>
              </a:rPr>
              <a:t/>
            </a:r>
            <a:br>
              <a:rPr lang="sk-SK" b="1" dirty="0" smtClean="0">
                <a:solidFill>
                  <a:schemeClr val="tx1"/>
                </a:solidFill>
              </a:rPr>
            </a:br>
            <a:r>
              <a:rPr lang="sk-SK" b="1" dirty="0">
                <a:solidFill>
                  <a:schemeClr val="tx1"/>
                </a:solidFill>
              </a:rPr>
              <a:t/>
            </a:r>
            <a:br>
              <a:rPr lang="sk-SK" b="1" dirty="0">
                <a:solidFill>
                  <a:schemeClr val="tx1"/>
                </a:solidFill>
              </a:rPr>
            </a:br>
            <a:r>
              <a:rPr lang="sk-SK" b="1" dirty="0" smtClean="0">
                <a:solidFill>
                  <a:schemeClr val="tx1"/>
                </a:solidFill>
              </a:rPr>
              <a:t/>
            </a:r>
            <a:br>
              <a:rPr lang="sk-SK" b="1" dirty="0" smtClean="0">
                <a:solidFill>
                  <a:schemeClr val="tx1"/>
                </a:solidFill>
              </a:rPr>
            </a:br>
            <a:r>
              <a:rPr lang="sk-SK" b="1" dirty="0">
                <a:solidFill>
                  <a:schemeClr val="tx1"/>
                </a:solidFill>
              </a:rPr>
              <a:t/>
            </a:r>
            <a:br>
              <a:rPr lang="sk-SK" b="1" dirty="0">
                <a:solidFill>
                  <a:schemeClr val="tx1"/>
                </a:solidFill>
              </a:rPr>
            </a:br>
            <a:r>
              <a:rPr lang="ru-RU" sz="2900" b="1" dirty="0" smtClean="0">
                <a:solidFill>
                  <a:schemeClr val="tx1"/>
                </a:solidFill>
              </a:rPr>
              <a:t>Иного </a:t>
            </a:r>
            <a:r>
              <a:rPr lang="ru-RU" sz="2900" b="1" dirty="0">
                <a:solidFill>
                  <a:schemeClr val="tx1"/>
                </a:solidFill>
              </a:rPr>
              <a:t>так же мы боимся,</a:t>
            </a:r>
            <a:br>
              <a:rPr lang="ru-RU" sz="2900" b="1" dirty="0">
                <a:solidFill>
                  <a:schemeClr val="tx1"/>
                </a:solidFill>
              </a:rPr>
            </a:br>
            <a:r>
              <a:rPr lang="ru-RU" sz="2900" b="1" dirty="0">
                <a:solidFill>
                  <a:schemeClr val="tx1"/>
                </a:solidFill>
              </a:rPr>
              <a:t>‎Поколь к нему не приглядимся</a:t>
            </a:r>
            <a:r>
              <a:rPr lang="ru-RU" sz="2900" b="1" dirty="0" smtClean="0">
                <a:solidFill>
                  <a:schemeClr val="tx1"/>
                </a:solidFill>
              </a:rPr>
              <a:t>.</a:t>
            </a:r>
            <a:r>
              <a:rPr lang="sk-SK" sz="2900" b="1" dirty="0" smtClean="0">
                <a:solidFill>
                  <a:schemeClr val="tx1"/>
                </a:solidFill>
              </a:rPr>
              <a:t> </a:t>
            </a:r>
            <a:endParaRPr lang="en-US" sz="2900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740407"/>
            <a:ext cx="6777037" cy="2675761"/>
          </a:xfrm>
        </p:spPr>
      </p:pic>
    </p:spTree>
    <p:extLst>
      <p:ext uri="{BB962C8B-B14F-4D97-AF65-F5344CB8AC3E}">
        <p14:creationId xmlns:p14="http://schemas.microsoft.com/office/powerpoint/2010/main" val="38498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Лебедь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Щука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Рак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3568" y="1916832"/>
            <a:ext cx="7704856" cy="3915797"/>
          </a:xfrm>
        </p:spPr>
        <p:txBody>
          <a:bodyPr>
            <a:normAutofit fontScale="85000" lnSpcReduction="20000"/>
          </a:bodyPr>
          <a:lstStyle/>
          <a:p>
            <a:pPr marL="68580" indent="0" algn="ctr">
              <a:lnSpc>
                <a:spcPct val="150000"/>
              </a:lnSpc>
              <a:buNone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Однажды Лебедь, Рак, да Щука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Везти с поклажей воз взялись,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вместе трое все в него впряглись;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Из кожи лезут вон, а возу все нет ходу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!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Поклажа бы для них казалась и легка: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 Лебедь рвётся в облака,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Рак пятится назад, а Щука тянет в воду.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Кто виноват из них, кто прав, — судить не нам;</a:t>
            </a:r>
            <a:b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 только воз и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теперь</a:t>
            </a: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там</a:t>
            </a:r>
            <a:r>
              <a:rPr lang="sk-SK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0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728192"/>
          </a:xfrm>
        </p:spPr>
        <p:txBody>
          <a:bodyPr>
            <a:normAutofit/>
          </a:bodyPr>
          <a:lstStyle/>
          <a:p>
            <a:pPr algn="ctr"/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Когда в товарищах </a:t>
            </a:r>
            <a:r>
              <a:rPr lang="ru-RU" sz="2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согласия </a:t>
            </a: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нет,</a:t>
            </a:r>
            <a:b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лад их дело не пойдет,</a:t>
            </a:r>
            <a:b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выйдет из него не дело, только мука.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636912"/>
            <a:ext cx="5688632" cy="3627611"/>
          </a:xfrm>
        </p:spPr>
      </p:pic>
    </p:spTree>
    <p:extLst>
      <p:ext uri="{BB962C8B-B14F-4D97-AF65-F5344CB8AC3E}">
        <p14:creationId xmlns:p14="http://schemas.microsoft.com/office/powerpoint/2010/main" val="110636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Мышь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Крыса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55576" y="1556792"/>
            <a:ext cx="7344816" cy="4752528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chemeClr val="tx1"/>
                </a:solidFill>
              </a:rPr>
              <a:t>Соседка, слышала ль ты добрую молву?»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Вбежавши, Крысе Мышь сказала:— 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«Ведь кошка, говорят, попалась в когти льву?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Вот отдохнуть и нам пора настала!» — 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«Не радуйся, мой свет»,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Ей Крыса говорит в ответ: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«И не надейся </a:t>
            </a:r>
            <a:r>
              <a:rPr lang="ru-RU" b="1" dirty="0" smtClean="0">
                <a:solidFill>
                  <a:schemeClr val="tx1"/>
                </a:solidFill>
              </a:rPr>
              <a:t>по</a:t>
            </a:r>
            <a:r>
              <a:rPr lang="sk-SK" b="1" dirty="0" smtClean="0">
                <a:solidFill>
                  <a:schemeClr val="tx1"/>
                </a:solidFill>
              </a:rPr>
              <a:t>-</a:t>
            </a:r>
            <a:r>
              <a:rPr lang="ru-RU" b="1" dirty="0" smtClean="0">
                <a:solidFill>
                  <a:schemeClr val="tx1"/>
                </a:solidFill>
              </a:rPr>
              <a:t>пустому</a:t>
            </a:r>
            <a:r>
              <a:rPr lang="ru-RU" b="1" dirty="0">
                <a:solidFill>
                  <a:schemeClr val="tx1"/>
                </a:solidFill>
              </a:rPr>
              <a:t>!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Коль до когтей у них дойдет,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То, верно, льву не быть живому: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Сильнее </a:t>
            </a:r>
            <a:r>
              <a:rPr lang="ru-RU" b="1" dirty="0">
                <a:solidFill>
                  <a:schemeClr val="tx1"/>
                </a:solidFill>
              </a:rPr>
              <a:t>кошки зверя нет!»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3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53724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Я сколько раз видал, приметьте это сами: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Когда боится трус кого,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То думает, что на того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Весь свет глядит его глазами.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708920"/>
            <a:ext cx="4938974" cy="3508375"/>
          </a:xfrm>
        </p:spPr>
      </p:pic>
    </p:spTree>
    <p:extLst>
      <p:ext uri="{BB962C8B-B14F-4D97-AF65-F5344CB8AC3E}">
        <p14:creationId xmlns:p14="http://schemas.microsoft.com/office/powerpoint/2010/main" val="387726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Две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бочки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/>
          </a:bodyPr>
          <a:lstStyle/>
          <a:p>
            <a:pPr marL="68580" indent="0" algn="ctr">
              <a:lnSpc>
                <a:spcPct val="150000"/>
              </a:lnSpc>
              <a:buNone/>
            </a:pPr>
            <a:r>
              <a:rPr lang="ru-RU" sz="2200" b="1" dirty="0"/>
              <a:t>Две Бочки ехали; одна с вином,</a:t>
            </a:r>
            <a:br>
              <a:rPr lang="ru-RU" sz="2200" b="1" dirty="0"/>
            </a:br>
            <a:r>
              <a:rPr lang="ru-RU" sz="2200" b="1" dirty="0"/>
              <a:t>Другая</a:t>
            </a:r>
            <a:br>
              <a:rPr lang="ru-RU" sz="2200" b="1" dirty="0"/>
            </a:br>
            <a:r>
              <a:rPr lang="ru-RU" sz="2200" b="1" dirty="0"/>
              <a:t>Пустая.</a:t>
            </a:r>
            <a:br>
              <a:rPr lang="ru-RU" sz="2200" b="1" dirty="0"/>
            </a:br>
            <a:r>
              <a:rPr lang="ru-RU" sz="2200" b="1" dirty="0"/>
              <a:t>Вот первая — себе без шуму и шажком</a:t>
            </a:r>
            <a:br>
              <a:rPr lang="ru-RU" sz="2200" b="1" dirty="0"/>
            </a:br>
            <a:r>
              <a:rPr lang="ru-RU" sz="2200" b="1" dirty="0"/>
              <a:t>Плетется,</a:t>
            </a:r>
            <a:br>
              <a:rPr lang="ru-RU" sz="2200" b="1" dirty="0"/>
            </a:br>
            <a:r>
              <a:rPr lang="ru-RU" sz="2200" b="1" dirty="0"/>
              <a:t>Другая вскачь несется;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030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/>
          </a:bodyPr>
          <a:lstStyle/>
          <a:p>
            <a:pPr marL="68580" indent="0" algn="ctr">
              <a:lnSpc>
                <a:spcPct val="150000"/>
              </a:lnSpc>
              <a:buNone/>
            </a:pPr>
            <a:endParaRPr lang="sk-SK" sz="800" b="1" dirty="0" smtClean="0"/>
          </a:p>
          <a:p>
            <a:pPr marL="68580" indent="0" algn="ctr">
              <a:lnSpc>
                <a:spcPct val="150000"/>
              </a:lnSpc>
              <a:buNone/>
            </a:pPr>
            <a:r>
              <a:rPr lang="ru-RU" sz="2200" b="1" dirty="0" smtClean="0"/>
              <a:t>От </a:t>
            </a:r>
            <a:r>
              <a:rPr lang="ru-RU" sz="2200" b="1" dirty="0"/>
              <a:t>ней по мостовой и стукотня, и гром,</a:t>
            </a:r>
            <a:br>
              <a:rPr lang="ru-RU" sz="2200" b="1" dirty="0"/>
            </a:br>
            <a:r>
              <a:rPr lang="ru-RU" sz="2200" b="1" dirty="0"/>
              <a:t>И пыль столбом;</a:t>
            </a:r>
            <a:br>
              <a:rPr lang="ru-RU" sz="2200" b="1" dirty="0"/>
            </a:br>
            <a:r>
              <a:rPr lang="ru-RU" sz="2200" b="1" dirty="0"/>
              <a:t>Прохожий к стороне скорей от страху жмется,</a:t>
            </a:r>
            <a:br>
              <a:rPr lang="ru-RU" sz="2200" b="1" dirty="0"/>
            </a:br>
            <a:r>
              <a:rPr lang="ru-RU" sz="2200" b="1" dirty="0" smtClean="0"/>
              <a:t>Ее </a:t>
            </a:r>
            <a:r>
              <a:rPr lang="ru-RU" sz="2200" b="1" dirty="0"/>
              <a:t>заслышавши издалека.</a:t>
            </a:r>
            <a:br>
              <a:rPr lang="ru-RU" sz="2200" b="1" dirty="0"/>
            </a:br>
            <a:r>
              <a:rPr lang="ru-RU" sz="2200" b="1" dirty="0"/>
              <a:t>Но как та Бочка ни громка,</a:t>
            </a:r>
            <a:br>
              <a:rPr lang="ru-RU" sz="2200" b="1" dirty="0"/>
            </a:br>
            <a:r>
              <a:rPr lang="ru-RU" sz="2200" b="1" dirty="0"/>
              <a:t>А польза в ней не так, как в первой, велика.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56377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244827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83547"/>
            <a:ext cx="5968311" cy="2624990"/>
          </a:xfrm>
        </p:spPr>
      </p:pic>
      <p:sp>
        <p:nvSpPr>
          <p:cNvPr id="5" name="Obdĺžnik 4"/>
          <p:cNvSpPr/>
          <p:nvPr/>
        </p:nvSpPr>
        <p:spPr>
          <a:xfrm>
            <a:off x="1619672" y="980728"/>
            <a:ext cx="6120680" cy="2802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Кто про свои дела кричит всем без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ум</a:t>
            </a:r>
            <a:r>
              <a:rPr lang="sk-SK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лку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том, верно, мало толку,</a:t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Кто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</a:t>
            </a:r>
            <a:r>
              <a:rPr lang="sk-SK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лов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истинно,— тих часто на словах.</a:t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Великий человек лишь громок на делах,</a:t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думает свою он крепку думу</a:t>
            </a:r>
            <a:b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Без шуму.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4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www.youtube.com/watch?v=OHIPZkq_ZZo</a:t>
            </a:r>
            <a:endParaRPr lang="sk-SK" dirty="0" smtClean="0"/>
          </a:p>
          <a:p>
            <a:r>
              <a:rPr lang="en-US" dirty="0"/>
              <a:t>https://www.youtube.com/watch?v=2f062KnCZ_c</a:t>
            </a:r>
          </a:p>
        </p:txBody>
      </p:sp>
    </p:spTree>
    <p:extLst>
      <p:ext uri="{BB962C8B-B14F-4D97-AF65-F5344CB8AC3E}">
        <p14:creationId xmlns:p14="http://schemas.microsoft.com/office/powerpoint/2010/main" val="18087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Басня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2060848"/>
            <a:ext cx="6777317" cy="35089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прозаическое или стихотворное произведение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ru-RU" dirty="0"/>
              <a:t>н</a:t>
            </a:r>
            <a:r>
              <a:rPr lang="en-US" dirty="0"/>
              <a:t>pa</a:t>
            </a:r>
            <a:r>
              <a:rPr lang="ru-RU" dirty="0"/>
              <a:t>воучительный </a:t>
            </a:r>
            <a:r>
              <a:rPr lang="en-US" dirty="0" err="1"/>
              <a:t>xapa</a:t>
            </a:r>
            <a:r>
              <a:rPr lang="ru-RU" dirty="0"/>
              <a:t>ктер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ru-RU" b="1" dirty="0"/>
              <a:t>аллегория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sk-SK" dirty="0"/>
              <a:t>p</a:t>
            </a:r>
            <a:r>
              <a:rPr lang="ru-RU" dirty="0"/>
              <a:t>астения, животные, </a:t>
            </a:r>
            <a:r>
              <a:rPr lang="ru-RU" dirty="0" smtClean="0"/>
              <a:t>вещи</a:t>
            </a:r>
            <a:r>
              <a:rPr lang="sk-SK" dirty="0" smtClean="0"/>
              <a:t> → </a:t>
            </a:r>
            <a:r>
              <a:rPr lang="en-US" dirty="0" err="1"/>
              <a:t>качества</a:t>
            </a:r>
            <a:r>
              <a:rPr lang="en-US" dirty="0"/>
              <a:t> </a:t>
            </a:r>
            <a:r>
              <a:rPr lang="en-US" dirty="0" err="1"/>
              <a:t>человека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ru-RU" b="1" dirty="0" smtClean="0"/>
              <a:t>мораль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287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1124744"/>
            <a:ext cx="6777317" cy="458909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известные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баснописцы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sk-SK" b="1" dirty="0" err="1"/>
              <a:t>Эзоп</a:t>
            </a:r>
            <a:endParaRPr lang="en-US" b="1" dirty="0"/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sk-SK" b="1" dirty="0" err="1"/>
              <a:t>Федр</a:t>
            </a:r>
            <a:endParaRPr lang="en-US" b="1" dirty="0"/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sk-SK" b="1" dirty="0" err="1"/>
              <a:t>Лафонтен</a:t>
            </a:r>
            <a:endParaRPr lang="en-US" b="1" dirty="0"/>
          </a:p>
          <a:p>
            <a:pPr marL="685800" lvl="2" indent="0">
              <a:lnSpc>
                <a:spcPct val="150000"/>
              </a:lnSpc>
              <a:buNone/>
            </a:pPr>
            <a:endParaRPr lang="sk-SK" sz="900" b="1" dirty="0" smtClean="0"/>
          </a:p>
          <a:p>
            <a:pPr>
              <a:lnSpc>
                <a:spcPct val="150000"/>
              </a:lnSpc>
            </a:pPr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усские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баснописцы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 – XVIII </a:t>
            </a: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век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/>
              <a:t>A. </a:t>
            </a:r>
            <a:r>
              <a:rPr lang="en-US" b="1" dirty="0" err="1"/>
              <a:t>Кантемир</a:t>
            </a:r>
            <a:endParaRPr lang="en-US" b="1" dirty="0"/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/>
              <a:t>B. </a:t>
            </a:r>
            <a:r>
              <a:rPr lang="en-US" b="1" dirty="0" err="1"/>
              <a:t>Тредьяковский</a:t>
            </a:r>
            <a:endParaRPr lang="en-US" b="1" dirty="0"/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sk-SK" b="1" dirty="0" smtClean="0"/>
              <a:t>A. </a:t>
            </a:r>
            <a:r>
              <a:rPr lang="sk-SK" b="1" dirty="0"/>
              <a:t>П. </a:t>
            </a:r>
            <a:r>
              <a:rPr lang="sk-SK" b="1" dirty="0" err="1"/>
              <a:t>Cyмароков</a:t>
            </a:r>
            <a:endParaRPr lang="en-US" b="1" dirty="0"/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sk-SK" b="1" dirty="0" smtClean="0"/>
              <a:t>И</a:t>
            </a:r>
            <a:r>
              <a:rPr lang="sk-SK" b="1" dirty="0"/>
              <a:t>. И. </a:t>
            </a:r>
            <a:r>
              <a:rPr lang="sk-SK" b="1" dirty="0" err="1"/>
              <a:t>Xeмницер</a:t>
            </a:r>
            <a:endParaRPr lang="en-US" b="1" dirty="0"/>
          </a:p>
          <a:p>
            <a:pPr lvl="2">
              <a:buFont typeface="Arial" pitchFamily="34" charset="0"/>
              <a:buChar char="•"/>
            </a:pPr>
            <a:endParaRPr lang="en-US" dirty="0"/>
          </a:p>
          <a:p>
            <a:pPr lvl="2">
              <a:buFont typeface="Arial" pitchFamily="34" charset="0"/>
              <a:buChar char="•"/>
            </a:pPr>
            <a:endParaRPr lang="en-US" dirty="0"/>
          </a:p>
          <a:p>
            <a:endParaRPr lang="sk-SK" dirty="0" smtClean="0"/>
          </a:p>
          <a:p>
            <a:endParaRPr lang="sk-SK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5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pусские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баснописцы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конец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 XVIII </a:t>
            </a: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векa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начало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 XIX </a:t>
            </a: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векa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sk-SK" b="1" dirty="0">
              <a:solidFill>
                <a:schemeClr val="accent1">
                  <a:lumMod val="75000"/>
                </a:schemeClr>
              </a:solidFill>
            </a:endParaRP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/>
              <a:t>A. E. </a:t>
            </a:r>
            <a:r>
              <a:rPr lang="en-US" b="1" dirty="0" err="1" smtClean="0"/>
              <a:t>Измайлов</a:t>
            </a:r>
            <a:r>
              <a:rPr lang="sk-SK" b="1" dirty="0" smtClean="0"/>
              <a:t> 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/>
              <a:t>И</a:t>
            </a:r>
            <a:r>
              <a:rPr lang="en-US" b="1" dirty="0"/>
              <a:t>. И. </a:t>
            </a:r>
            <a:r>
              <a:rPr lang="en-US" b="1" dirty="0" err="1" smtClean="0"/>
              <a:t>Дмитриев</a:t>
            </a:r>
            <a:endParaRPr lang="sk-SK" b="1" dirty="0" smtClean="0"/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/>
              <a:t>И. A. </a:t>
            </a:r>
            <a:r>
              <a:rPr lang="en-US" b="1" dirty="0" err="1"/>
              <a:t>Крылов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pусские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баснописцы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XIX </a:t>
            </a: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век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/>
              <a:t>Л</a:t>
            </a:r>
            <a:r>
              <a:rPr lang="en-US" b="1" dirty="0"/>
              <a:t>. Н. </a:t>
            </a:r>
            <a:r>
              <a:rPr lang="en-US" b="1" dirty="0" err="1"/>
              <a:t>Толстой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pусские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accent1">
                    <a:lumMod val="75000"/>
                  </a:schemeClr>
                </a:solidFill>
              </a:rPr>
              <a:t>баснописцы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sk-SK" b="1" dirty="0" smtClean="0">
                <a:solidFill>
                  <a:schemeClr val="accent1">
                    <a:lumMod val="75000"/>
                  </a:schemeClr>
                </a:solidFill>
              </a:rPr>
              <a:t>XX </a:t>
            </a:r>
            <a:r>
              <a:rPr lang="sk-SK" b="1" dirty="0" err="1" smtClean="0">
                <a:solidFill>
                  <a:schemeClr val="accent1">
                    <a:lumMod val="75000"/>
                  </a:schemeClr>
                </a:solidFill>
              </a:rPr>
              <a:t>век</a:t>
            </a:r>
            <a:r>
              <a:rPr lang="sk-SK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sk-SK" b="1" dirty="0"/>
              <a:t>Д. </a:t>
            </a:r>
            <a:r>
              <a:rPr lang="sk-SK" b="1" dirty="0" err="1"/>
              <a:t>Бедный</a:t>
            </a:r>
            <a:endParaRPr lang="en-US" b="1" dirty="0"/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sk-SK" b="1" dirty="0"/>
              <a:t>C. </a:t>
            </a:r>
            <a:r>
              <a:rPr lang="sk-SK" b="1" dirty="0" err="1"/>
              <a:t>Михалков</a:t>
            </a:r>
            <a:endParaRPr lang="en-US" b="1" dirty="0"/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r>
              <a:rPr lang="sk-SK" b="1" dirty="0"/>
              <a:t>O. </a:t>
            </a:r>
            <a:r>
              <a:rPr lang="sk-SK" b="1" dirty="0" err="1"/>
              <a:t>Eмельянова</a:t>
            </a:r>
            <a:endParaRPr lang="en-US" b="1" dirty="0"/>
          </a:p>
          <a:p>
            <a:pPr marL="6858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Иван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Андреевич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Крылов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sz="3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8" r="8458"/>
          <a:stretch>
            <a:fillRect/>
          </a:stretch>
        </p:blipFill>
        <p:spPr/>
      </p:pic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400" b="1" dirty="0" smtClean="0">
                <a:solidFill>
                  <a:schemeClr val="tx1"/>
                </a:solidFill>
              </a:rPr>
              <a:t>(1769 – 1844)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0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Жизненный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путь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608" y="2060848"/>
            <a:ext cx="6777317" cy="3915797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chemeClr val="tx1"/>
                </a:solidFill>
              </a:rPr>
              <a:t>1769</a:t>
            </a:r>
            <a:r>
              <a:rPr lang="sk-SK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Москва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b="1" dirty="0">
                <a:solidFill>
                  <a:schemeClr val="tx1"/>
                </a:solidFill>
              </a:rPr>
              <a:t>1844</a:t>
            </a:r>
            <a:r>
              <a:rPr lang="sk-SK" dirty="0">
                <a:solidFill>
                  <a:schemeClr val="tx1"/>
                </a:solidFill>
              </a:rPr>
              <a:t> – </a:t>
            </a:r>
            <a:r>
              <a:rPr lang="sk-SK" dirty="0" err="1" smtClean="0">
                <a:solidFill>
                  <a:schemeClr val="tx1"/>
                </a:solidFill>
              </a:rPr>
              <a:t>Петербург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>
                <a:solidFill>
                  <a:schemeClr val="tx1"/>
                </a:solidFill>
              </a:rPr>
              <a:t>cын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apмейского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oфицера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детство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Оренбург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образование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основное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>
                <a:solidFill>
                  <a:schemeClr val="tx1"/>
                </a:solidFill>
              </a:rPr>
              <a:t>ca</a:t>
            </a:r>
            <a:r>
              <a:rPr lang="ru-RU" dirty="0">
                <a:solidFill>
                  <a:schemeClr val="tx1"/>
                </a:solidFill>
              </a:rPr>
              <a:t>тирические журналы – </a:t>
            </a:r>
            <a:r>
              <a:rPr lang="ru-RU" b="1" i="1" dirty="0">
                <a:solidFill>
                  <a:schemeClr val="tx1"/>
                </a:solidFill>
              </a:rPr>
              <a:t>«Почта духов»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b="1" i="1" dirty="0">
                <a:solidFill>
                  <a:schemeClr val="tx1"/>
                </a:solidFill>
              </a:rPr>
              <a:t>«Зритель»</a:t>
            </a:r>
            <a:endParaRPr lang="en-US" b="1" i="1" dirty="0">
              <a:solidFill>
                <a:schemeClr val="tx1"/>
              </a:solidFill>
            </a:endParaRPr>
          </a:p>
          <a:p>
            <a:r>
              <a:rPr lang="sk-SK" dirty="0" err="1">
                <a:solidFill>
                  <a:schemeClr val="tx1"/>
                </a:solidFill>
              </a:rPr>
              <a:t>чиновник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 smtClean="0">
                <a:solidFill>
                  <a:schemeClr val="tx1"/>
                </a:solidFill>
              </a:rPr>
              <a:t>писец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</a:p>
          <a:p>
            <a:r>
              <a:rPr lang="sk-SK" dirty="0" err="1" smtClean="0">
                <a:solidFill>
                  <a:schemeClr val="tx1"/>
                </a:solidFill>
              </a:rPr>
              <a:t>воспитатель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 smtClean="0">
                <a:solidFill>
                  <a:schemeClr val="tx1"/>
                </a:solidFill>
              </a:rPr>
              <a:t>библиотекарь</a:t>
            </a:r>
            <a:endParaRPr lang="sk-SK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35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 err="1">
                <a:solidFill>
                  <a:schemeClr val="accent1">
                    <a:lumMod val="50000"/>
                  </a:schemeClr>
                </a:solidFill>
              </a:rPr>
              <a:t>Творческий</a:t>
            </a:r>
            <a:r>
              <a:rPr lang="sk-SK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k-SK" b="1" dirty="0" err="1">
                <a:solidFill>
                  <a:schemeClr val="accent1">
                    <a:lumMod val="50000"/>
                  </a:schemeClr>
                </a:solidFill>
              </a:rPr>
              <a:t>путь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sk-SK" b="1" dirty="0" err="1">
                <a:solidFill>
                  <a:schemeClr val="tx1"/>
                </a:solidFill>
              </a:rPr>
              <a:t>комедии</a:t>
            </a:r>
            <a:r>
              <a:rPr lang="sk-SK" b="1" dirty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sk-SK" i="1" dirty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Кофейница</a:t>
            </a:r>
            <a:r>
              <a:rPr lang="sk-SK" i="1" dirty="0">
                <a:solidFill>
                  <a:schemeClr val="tx1"/>
                </a:solidFill>
              </a:rPr>
              <a:t>»</a:t>
            </a:r>
            <a:r>
              <a:rPr lang="sk-SK" dirty="0">
                <a:solidFill>
                  <a:schemeClr val="tx1"/>
                </a:solidFill>
              </a:rPr>
              <a:t> (1773 – 1774)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sk-SK" i="1" dirty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Модная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лавка</a:t>
            </a:r>
            <a:r>
              <a:rPr lang="sk-SK" i="1" dirty="0">
                <a:solidFill>
                  <a:schemeClr val="tx1"/>
                </a:solidFill>
              </a:rPr>
              <a:t>» </a:t>
            </a:r>
            <a:r>
              <a:rPr lang="sk-SK" dirty="0">
                <a:solidFill>
                  <a:schemeClr val="tx1"/>
                </a:solidFill>
              </a:rPr>
              <a:t>(1806)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sk-SK" i="1" dirty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Урок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дочкам</a:t>
            </a:r>
            <a:r>
              <a:rPr lang="sk-SK" i="1" dirty="0">
                <a:solidFill>
                  <a:schemeClr val="tx1"/>
                </a:solidFill>
              </a:rPr>
              <a:t>»</a:t>
            </a:r>
            <a:r>
              <a:rPr lang="sk-SK" dirty="0">
                <a:solidFill>
                  <a:schemeClr val="tx1"/>
                </a:solidFill>
              </a:rPr>
              <a:t> (</a:t>
            </a:r>
            <a:r>
              <a:rPr lang="sk-SK" dirty="0" smtClean="0">
                <a:solidFill>
                  <a:schemeClr val="tx1"/>
                </a:solidFill>
              </a:rPr>
              <a:t>1807)</a:t>
            </a:r>
          </a:p>
          <a:p>
            <a:pPr>
              <a:lnSpc>
                <a:spcPct val="170000"/>
              </a:lnSpc>
            </a:pPr>
            <a:r>
              <a:rPr lang="sk-SK" dirty="0" err="1" smtClean="0">
                <a:solidFill>
                  <a:schemeClr val="tx1"/>
                </a:solidFill>
              </a:rPr>
              <a:t>политическая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caтира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b="1" dirty="0" err="1" smtClean="0">
                <a:solidFill>
                  <a:schemeClr val="tx1"/>
                </a:solidFill>
              </a:rPr>
              <a:t>эпиграммы</a:t>
            </a:r>
            <a:r>
              <a:rPr lang="sk-SK" dirty="0" smtClean="0">
                <a:solidFill>
                  <a:schemeClr val="tx1"/>
                </a:solidFill>
              </a:rPr>
              <a:t>, </a:t>
            </a:r>
            <a:r>
              <a:rPr lang="sk-SK" b="1" dirty="0" err="1" smtClean="0">
                <a:solidFill>
                  <a:schemeClr val="tx1"/>
                </a:solidFill>
              </a:rPr>
              <a:t>басни</a:t>
            </a:r>
            <a:endParaRPr lang="en-US" b="1" dirty="0">
              <a:solidFill>
                <a:schemeClr val="tx1"/>
              </a:solidFill>
            </a:endParaRP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65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419853"/>
          </a:xfrm>
        </p:spPr>
        <p:txBody>
          <a:bodyPr/>
          <a:lstStyle/>
          <a:p>
            <a:r>
              <a:rPr lang="sk-SK" b="1" dirty="0" err="1">
                <a:solidFill>
                  <a:schemeClr val="tx1"/>
                </a:solidFill>
              </a:rPr>
              <a:t>caмые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известные</a:t>
            </a:r>
            <a:r>
              <a:rPr lang="sk-SK" b="1" dirty="0">
                <a:solidFill>
                  <a:schemeClr val="tx1"/>
                </a:solidFill>
              </a:rPr>
              <a:t> </a:t>
            </a:r>
            <a:r>
              <a:rPr lang="sk-SK" b="1" dirty="0" err="1">
                <a:solidFill>
                  <a:schemeClr val="tx1"/>
                </a:solidFill>
              </a:rPr>
              <a:t>басни</a:t>
            </a:r>
            <a:r>
              <a:rPr lang="sk-SK" b="1" dirty="0">
                <a:solidFill>
                  <a:schemeClr val="tx1"/>
                </a:solidFill>
              </a:rPr>
              <a:t>:</a:t>
            </a:r>
            <a:endParaRPr lang="en-US" b="1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sk-SK" i="1" dirty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Собака</a:t>
            </a:r>
            <a:r>
              <a:rPr lang="sk-SK" i="1" dirty="0">
                <a:solidFill>
                  <a:schemeClr val="tx1"/>
                </a:solidFill>
              </a:rPr>
              <a:t> и </a:t>
            </a:r>
            <a:r>
              <a:rPr lang="sk-SK" i="1" dirty="0" err="1">
                <a:solidFill>
                  <a:schemeClr val="tx1"/>
                </a:solidFill>
              </a:rPr>
              <a:t>Лошадь</a:t>
            </a:r>
            <a:r>
              <a:rPr lang="sk-SK" i="1" dirty="0" smtClean="0">
                <a:solidFill>
                  <a:schemeClr val="tx1"/>
                </a:solidFill>
              </a:rPr>
              <a:t>»</a:t>
            </a:r>
          </a:p>
          <a:p>
            <a:pPr lvl="2">
              <a:buFont typeface="Wingdings" pitchFamily="2" charset="2"/>
              <a:buChar char="§"/>
            </a:pPr>
            <a:r>
              <a:rPr lang="sk-SK" i="1" dirty="0" smtClean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Крестьянин</a:t>
            </a:r>
            <a:r>
              <a:rPr lang="sk-SK" i="1" dirty="0">
                <a:solidFill>
                  <a:schemeClr val="tx1"/>
                </a:solidFill>
              </a:rPr>
              <a:t> и </a:t>
            </a:r>
            <a:r>
              <a:rPr lang="sk-SK" i="1" dirty="0" err="1">
                <a:solidFill>
                  <a:schemeClr val="tx1"/>
                </a:solidFill>
              </a:rPr>
              <a:t>Лисица</a:t>
            </a:r>
            <a:r>
              <a:rPr lang="sk-SK" i="1" dirty="0">
                <a:solidFill>
                  <a:schemeClr val="tx1"/>
                </a:solidFill>
              </a:rPr>
              <a:t>»</a:t>
            </a:r>
            <a:endParaRPr lang="en-US" i="1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sk-SK" i="1" dirty="0" smtClean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Крестьянин</a:t>
            </a:r>
            <a:r>
              <a:rPr lang="sk-SK" i="1" dirty="0">
                <a:solidFill>
                  <a:schemeClr val="tx1"/>
                </a:solidFill>
              </a:rPr>
              <a:t> и </a:t>
            </a:r>
            <a:r>
              <a:rPr lang="sk-SK" i="1" dirty="0" err="1">
                <a:solidFill>
                  <a:schemeClr val="tx1"/>
                </a:solidFill>
              </a:rPr>
              <a:t>Овца</a:t>
            </a:r>
            <a:r>
              <a:rPr lang="sk-SK" i="1" dirty="0">
                <a:solidFill>
                  <a:schemeClr val="tx1"/>
                </a:solidFill>
              </a:rPr>
              <a:t>»</a:t>
            </a:r>
            <a:endParaRPr lang="en-US" i="1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sk-SK" i="1" dirty="0" smtClean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Волк</a:t>
            </a:r>
            <a:r>
              <a:rPr lang="sk-SK" i="1" dirty="0">
                <a:solidFill>
                  <a:schemeClr val="tx1"/>
                </a:solidFill>
              </a:rPr>
              <a:t> и </a:t>
            </a:r>
            <a:r>
              <a:rPr lang="sk-SK" i="1" dirty="0" err="1">
                <a:solidFill>
                  <a:schemeClr val="tx1"/>
                </a:solidFill>
              </a:rPr>
              <a:t>Ягнёнок</a:t>
            </a:r>
            <a:r>
              <a:rPr lang="sk-SK" i="1" dirty="0" smtClean="0">
                <a:solidFill>
                  <a:schemeClr val="tx1"/>
                </a:solidFill>
              </a:rPr>
              <a:t>»</a:t>
            </a:r>
          </a:p>
          <a:p>
            <a:pPr lvl="2">
              <a:buFont typeface="Wingdings" pitchFamily="2" charset="2"/>
              <a:buChar char="§"/>
            </a:pPr>
            <a:r>
              <a:rPr lang="sk-SK" i="1" dirty="0" smtClean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Лев</a:t>
            </a:r>
            <a:r>
              <a:rPr lang="sk-SK" i="1" dirty="0">
                <a:solidFill>
                  <a:schemeClr val="tx1"/>
                </a:solidFill>
              </a:rPr>
              <a:t> и </a:t>
            </a:r>
            <a:r>
              <a:rPr lang="sk-SK" i="1" dirty="0" err="1">
                <a:solidFill>
                  <a:schemeClr val="tx1"/>
                </a:solidFill>
              </a:rPr>
              <a:t>Лисица</a:t>
            </a:r>
            <a:r>
              <a:rPr lang="sk-SK" i="1" dirty="0" smtClean="0">
                <a:solidFill>
                  <a:schemeClr val="tx1"/>
                </a:solidFill>
              </a:rPr>
              <a:t>»</a:t>
            </a:r>
          </a:p>
          <a:p>
            <a:pPr lvl="2">
              <a:buFont typeface="Wingdings" pitchFamily="2" charset="2"/>
              <a:buChar char="§"/>
            </a:pPr>
            <a:r>
              <a:rPr lang="sk-SK" i="1" dirty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Лебедь</a:t>
            </a:r>
            <a:r>
              <a:rPr lang="sk-SK" i="1" dirty="0">
                <a:solidFill>
                  <a:schemeClr val="tx1"/>
                </a:solidFill>
              </a:rPr>
              <a:t>, </a:t>
            </a:r>
            <a:r>
              <a:rPr lang="sk-SK" i="1" dirty="0" err="1">
                <a:solidFill>
                  <a:schemeClr val="tx1"/>
                </a:solidFill>
              </a:rPr>
              <a:t>Щука</a:t>
            </a:r>
            <a:r>
              <a:rPr lang="sk-SK" i="1" dirty="0">
                <a:solidFill>
                  <a:schemeClr val="tx1"/>
                </a:solidFill>
              </a:rPr>
              <a:t> и </a:t>
            </a:r>
            <a:r>
              <a:rPr lang="sk-SK" i="1" dirty="0" err="1">
                <a:solidFill>
                  <a:schemeClr val="tx1"/>
                </a:solidFill>
              </a:rPr>
              <a:t>Рак</a:t>
            </a:r>
            <a:r>
              <a:rPr lang="sk-SK" i="1" dirty="0" smtClean="0">
                <a:solidFill>
                  <a:schemeClr val="tx1"/>
                </a:solidFill>
              </a:rPr>
              <a:t>»</a:t>
            </a:r>
          </a:p>
          <a:p>
            <a:pPr lvl="2">
              <a:buFont typeface="Wingdings" pitchFamily="2" charset="2"/>
              <a:buChar char="§"/>
            </a:pPr>
            <a:r>
              <a:rPr lang="sk-SK" i="1" dirty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Двe</a:t>
            </a:r>
            <a:r>
              <a:rPr lang="sk-SK" i="1" dirty="0">
                <a:solidFill>
                  <a:schemeClr val="tx1"/>
                </a:solidFill>
              </a:rPr>
              <a:t> </a:t>
            </a:r>
            <a:r>
              <a:rPr lang="sk-SK" i="1" dirty="0" err="1">
                <a:solidFill>
                  <a:schemeClr val="tx1"/>
                </a:solidFill>
              </a:rPr>
              <a:t>бочки</a:t>
            </a:r>
            <a:r>
              <a:rPr lang="sk-SK" i="1" dirty="0">
                <a:solidFill>
                  <a:schemeClr val="tx1"/>
                </a:solidFill>
              </a:rPr>
              <a:t>»</a:t>
            </a:r>
            <a:endParaRPr lang="en-US" i="1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sk-SK" i="1" dirty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Кот</a:t>
            </a:r>
            <a:r>
              <a:rPr lang="sk-SK" i="1" dirty="0">
                <a:solidFill>
                  <a:schemeClr val="tx1"/>
                </a:solidFill>
              </a:rPr>
              <a:t> и </a:t>
            </a:r>
            <a:r>
              <a:rPr lang="sk-SK" i="1" dirty="0" err="1">
                <a:solidFill>
                  <a:schemeClr val="tx1"/>
                </a:solidFill>
              </a:rPr>
              <a:t>Повар</a:t>
            </a:r>
            <a:r>
              <a:rPr lang="sk-SK" i="1" dirty="0">
                <a:solidFill>
                  <a:schemeClr val="tx1"/>
                </a:solidFill>
              </a:rPr>
              <a:t>»</a:t>
            </a:r>
            <a:endParaRPr lang="en-US" i="1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sk-SK" i="1" dirty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Пустынник</a:t>
            </a:r>
            <a:r>
              <a:rPr lang="sk-SK" i="1" dirty="0">
                <a:solidFill>
                  <a:schemeClr val="tx1"/>
                </a:solidFill>
              </a:rPr>
              <a:t> и </a:t>
            </a:r>
            <a:r>
              <a:rPr lang="sk-SK" i="1" dirty="0" err="1">
                <a:solidFill>
                  <a:schemeClr val="tx1"/>
                </a:solidFill>
              </a:rPr>
              <a:t>Медведь</a:t>
            </a:r>
            <a:r>
              <a:rPr lang="sk-SK" i="1" dirty="0">
                <a:solidFill>
                  <a:schemeClr val="tx1"/>
                </a:solidFill>
              </a:rPr>
              <a:t>»</a:t>
            </a:r>
            <a:endParaRPr lang="en-US" i="1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sk-SK" i="1" dirty="0">
                <a:solidFill>
                  <a:schemeClr val="tx1"/>
                </a:solidFill>
              </a:rPr>
              <a:t>«</a:t>
            </a:r>
            <a:r>
              <a:rPr lang="sk-SK" i="1" dirty="0" err="1">
                <a:solidFill>
                  <a:schemeClr val="tx1"/>
                </a:solidFill>
              </a:rPr>
              <a:t>Ларчик</a:t>
            </a:r>
            <a:r>
              <a:rPr lang="sk-SK" i="1" dirty="0">
                <a:solidFill>
                  <a:schemeClr val="tx1"/>
                </a:solidFill>
              </a:rPr>
              <a:t>»</a:t>
            </a:r>
            <a:endParaRPr lang="en-US" i="1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6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201536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Басн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sk-SK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sk-SK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sk-SK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A.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Крылов</a:t>
            </a:r>
            <a:r>
              <a:rPr lang="sk-SK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br>
              <a:rPr lang="sk-SK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7780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, klas. ver.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1167</TotalTime>
  <Words>322</Words>
  <Application>Microsoft Office PowerPoint</Application>
  <PresentationFormat>Předvádění na obrazovce (4:3)</PresentationFormat>
  <Paragraphs>81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Austin</vt:lpstr>
      <vt:lpstr>Басни   И. A. Крылов    </vt:lpstr>
      <vt:lpstr>Басня</vt:lpstr>
      <vt:lpstr>Prezentace aplikace PowerPoint</vt:lpstr>
      <vt:lpstr>Prezentace aplikace PowerPoint</vt:lpstr>
      <vt:lpstr>Иван Андреевич Крылов </vt:lpstr>
      <vt:lpstr>Жизненный путь </vt:lpstr>
      <vt:lpstr>Творческий путь </vt:lpstr>
      <vt:lpstr>Prezentace aplikace PowerPoint</vt:lpstr>
      <vt:lpstr>Басни   И. A. Крыловa </vt:lpstr>
      <vt:lpstr>Лев и Лисица </vt:lpstr>
      <vt:lpstr>    Иного так же мы боимся, ‎Поколь к нему не приглядимся. </vt:lpstr>
      <vt:lpstr>Лебедь, Щука и Рак </vt:lpstr>
      <vt:lpstr>Когда в товарищах согласия нет, На лад их дело не пойдет, И выйдет из него не дело, только мука.</vt:lpstr>
      <vt:lpstr>Мышь и Крыса </vt:lpstr>
      <vt:lpstr>Я сколько раз видал, приметьте это сами: Когда боится трус кого, То думает, что на того Весь свет глядит его глазами.</vt:lpstr>
      <vt:lpstr>Две бочки </vt:lpstr>
      <vt:lpstr>Prezentace aplikace PowerPoint</vt:lpstr>
      <vt:lpstr>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Иван Андреевич Крылов    (1769 – 1844)</dc:title>
  <dc:creator>Lenka</dc:creator>
  <cp:lastModifiedBy>Paucova</cp:lastModifiedBy>
  <cp:revision>52</cp:revision>
  <dcterms:created xsi:type="dcterms:W3CDTF">2015-09-29T08:27:53Z</dcterms:created>
  <dcterms:modified xsi:type="dcterms:W3CDTF">2017-10-07T16:25:21Z</dcterms:modified>
</cp:coreProperties>
</file>