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397" autoAdjust="0"/>
  </p:normalViewPr>
  <p:slideViewPr>
    <p:cSldViewPr snapToGrid="0">
      <p:cViewPr>
        <p:scale>
          <a:sx n="76" d="100"/>
          <a:sy n="76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АКМЕИЗМ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Н. </a:t>
            </a:r>
            <a:r>
              <a:rPr lang="ru-RU" dirty="0" err="1" smtClean="0"/>
              <a:t>гумилёв</a:t>
            </a:r>
            <a:r>
              <a:rPr lang="ru-RU" dirty="0" smtClean="0"/>
              <a:t>, О. Мандельштам, А. Ахматова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Анны Ахматовой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сборник </a:t>
            </a:r>
            <a:r>
              <a:rPr lang="ru-RU" sz="2800" dirty="0">
                <a:solidFill>
                  <a:schemeClr val="tx1"/>
                </a:solidFill>
              </a:rPr>
              <a:t>«Вечер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сборники «Чётки»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«Поэма без героя»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«Реквием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30" y="1919076"/>
            <a:ext cx="29527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поэзии А. Ахматовой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/>
              <a:t>проникновенный лиризм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психологизм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эпический размах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многогранность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патриотизм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эмоциональная убедительность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02" y="2219349"/>
            <a:ext cx="4582478" cy="32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Осип </a:t>
            </a:r>
            <a:r>
              <a:rPr lang="ru-RU" b="1" dirty="0"/>
              <a:t>Мандельштам (1891 – 1938)</a:t>
            </a:r>
            <a:r>
              <a:rPr lang="ru-RU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5482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сборник </a:t>
            </a:r>
            <a:r>
              <a:rPr lang="ru-RU" sz="2800" dirty="0">
                <a:solidFill>
                  <a:schemeClr val="tx1"/>
                </a:solidFill>
              </a:rPr>
              <a:t>«Камень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 err="1">
                <a:solidFill>
                  <a:schemeClr val="tx1"/>
                </a:solidFill>
              </a:rPr>
              <a:t>Notre-Dame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«Адмиралтейство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Петербургские строфы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«Декабрист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Зверинец»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Výsledek obrázku pro мандельшт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07" y="2154827"/>
            <a:ext cx="2450173" cy="37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3168" y="1828800"/>
            <a:ext cx="104605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0" algn="just">
              <a:lnSpc>
                <a:spcPct val="150000"/>
              </a:lnSpc>
              <a:spcBef>
                <a:spcPts val="675"/>
              </a:spcBef>
              <a:spcAft>
                <a:spcPts val="800"/>
              </a:spcAft>
            </a:pPr>
            <a:r>
              <a:rPr lang="cs-CZ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Акмеизм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cs-CZ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akm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—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высшая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степень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чего-либо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расцвет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зрелость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вершина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остриё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—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течений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авангард</a:t>
            </a:r>
            <a:r>
              <a:rPr lang="sk-SK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сформировавшееся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русской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поэзии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1910-х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годов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реакция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крайности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символизма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поэзии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9736" y="2051796"/>
            <a:ext cx="5458066" cy="40233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 ясность образа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точность слова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эстетизм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поэтизация чувств человека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крайняя аполитичность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26" y="2585105"/>
            <a:ext cx="3047101" cy="29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1252" y="2000280"/>
            <a:ext cx="608147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высшая ценность – культура</a:t>
            </a:r>
            <a:endParaRPr lang="cs-CZ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мифологические образы и сюжеты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пространственные виды искусства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(архитектуру, живопись, скульптуру)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предметность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1abzac.ru/wp-content/uploads/2014/04/%D0%A0%D0%B5%D1%80%D0%B8%D1%85-%D0%97%D0%B0%D0%BC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2603697"/>
            <a:ext cx="3817468" cy="2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Манифесты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endParaRPr lang="cs-CZ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М. Кузмин </a:t>
            </a:r>
            <a:r>
              <a:rPr lang="cs-CZ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О прекрасной ясности</a:t>
            </a:r>
            <a:r>
              <a:rPr lang="cs-CZ" sz="2800" dirty="0" smtClean="0">
                <a:solidFill>
                  <a:schemeClr val="tx1"/>
                </a:solidFill>
              </a:rPr>
              <a:t>»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smtClean="0">
                <a:solidFill>
                  <a:schemeClr val="tx1"/>
                </a:solidFill>
              </a:rPr>
              <a:t>1910)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Н. Гумилёв </a:t>
            </a:r>
            <a:r>
              <a:rPr lang="cs-CZ" sz="2800" dirty="0">
                <a:solidFill>
                  <a:schemeClr val="tx1"/>
                </a:solidFill>
              </a:rPr>
              <a:t>«</a:t>
            </a:r>
            <a:r>
              <a:rPr lang="cs-CZ" sz="2800" dirty="0" err="1">
                <a:solidFill>
                  <a:schemeClr val="tx1"/>
                </a:solidFill>
              </a:rPr>
              <a:t>Наследие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символизма</a:t>
            </a:r>
            <a:r>
              <a:rPr lang="cs-CZ" sz="2800" dirty="0">
                <a:solidFill>
                  <a:schemeClr val="tx1"/>
                </a:solidFill>
              </a:rPr>
              <a:t> и </a:t>
            </a:r>
            <a:r>
              <a:rPr lang="cs-CZ" sz="2800" dirty="0" err="1">
                <a:solidFill>
                  <a:schemeClr val="tx1"/>
                </a:solidFill>
              </a:rPr>
              <a:t>акмеизм</a:t>
            </a:r>
            <a:r>
              <a:rPr lang="cs-CZ" sz="2800" dirty="0">
                <a:solidFill>
                  <a:schemeClr val="tx1"/>
                </a:solidFill>
              </a:rPr>
              <a:t>» </a:t>
            </a:r>
            <a:r>
              <a:rPr lang="cs-CZ" sz="2800" dirty="0" smtClean="0">
                <a:solidFill>
                  <a:schemeClr val="tx1"/>
                </a:solidFill>
              </a:rPr>
              <a:t>(1913)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 С. Городецкий </a:t>
            </a:r>
            <a:r>
              <a:rPr lang="cs-CZ" sz="2800" dirty="0" smtClean="0">
                <a:solidFill>
                  <a:schemeClr val="tx1"/>
                </a:solidFill>
              </a:rPr>
              <a:t>«</a:t>
            </a:r>
            <a:r>
              <a:rPr lang="cs-CZ" sz="2800" dirty="0" err="1" smtClean="0">
                <a:solidFill>
                  <a:schemeClr val="tx1"/>
                </a:solidFill>
              </a:rPr>
              <a:t>Некоторые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течения</a:t>
            </a:r>
            <a:r>
              <a:rPr lang="cs-CZ" sz="2800" dirty="0">
                <a:solidFill>
                  <a:schemeClr val="tx1"/>
                </a:solidFill>
              </a:rPr>
              <a:t> в </a:t>
            </a:r>
            <a:r>
              <a:rPr lang="cs-CZ" sz="2800" dirty="0" err="1">
                <a:solidFill>
                  <a:schemeClr val="tx1"/>
                </a:solidFill>
              </a:rPr>
              <a:t>современной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русской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поэзии</a:t>
            </a:r>
            <a:r>
              <a:rPr lang="cs-CZ" sz="2800" dirty="0" smtClean="0">
                <a:solidFill>
                  <a:schemeClr val="tx1"/>
                </a:solidFill>
              </a:rPr>
              <a:t>» </a:t>
            </a:r>
            <a:r>
              <a:rPr lang="cs-CZ" sz="2800" dirty="0">
                <a:solidFill>
                  <a:schemeClr val="tx1"/>
                </a:solidFill>
              </a:rPr>
              <a:t>(1913)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ru-RU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</a:t>
            </a:r>
            <a:r>
              <a:rPr lang="ru-RU" dirty="0" smtClean="0"/>
              <a:t>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Н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Гумилев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А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Ахматова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О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Мандельштам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С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Городецкий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М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Зенкевич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В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Нарбут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88" y="1845734"/>
            <a:ext cx="5147292" cy="38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освобождение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поэзии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символистских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призывов</a:t>
            </a:r>
            <a:r>
              <a:rPr lang="cs-CZ" dirty="0">
                <a:solidFill>
                  <a:schemeClr val="tx1"/>
                </a:solidFill>
              </a:rPr>
              <a:t> к </a:t>
            </a:r>
            <a:r>
              <a:rPr lang="cs-CZ" dirty="0" err="1">
                <a:solidFill>
                  <a:schemeClr val="tx1"/>
                </a:solidFill>
              </a:rPr>
              <a:t>идеальному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возвращение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ей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ясности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отказ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мистической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туманности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принятие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земного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мира</a:t>
            </a:r>
            <a:r>
              <a:rPr lang="cs-CZ" dirty="0">
                <a:solidFill>
                  <a:schemeClr val="tx1"/>
                </a:solidFill>
              </a:rPr>
              <a:t> в </a:t>
            </a:r>
            <a:r>
              <a:rPr lang="cs-CZ" dirty="0" err="1">
                <a:solidFill>
                  <a:schemeClr val="tx1"/>
                </a:solidFill>
              </a:rPr>
              <a:t>его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многообразии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зримой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конкретности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звучности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красочности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стремление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придать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слову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определенное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точное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значение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предметность</a:t>
            </a:r>
            <a:r>
              <a:rPr lang="cs-CZ" dirty="0">
                <a:solidFill>
                  <a:schemeClr val="tx1"/>
                </a:solidFill>
              </a:rPr>
              <a:t> и </a:t>
            </a:r>
            <a:r>
              <a:rPr lang="cs-CZ" dirty="0" err="1">
                <a:solidFill>
                  <a:schemeClr val="tx1"/>
                </a:solidFill>
              </a:rPr>
              <a:t>четкость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образов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отточенность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деталей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обращение</a:t>
            </a:r>
            <a:r>
              <a:rPr lang="cs-CZ" dirty="0">
                <a:solidFill>
                  <a:schemeClr val="tx1"/>
                </a:solidFill>
              </a:rPr>
              <a:t> к </a:t>
            </a:r>
            <a:r>
              <a:rPr lang="cs-CZ" dirty="0" err="1">
                <a:solidFill>
                  <a:schemeClr val="tx1"/>
                </a:solidFill>
              </a:rPr>
              <a:t>человеку</a:t>
            </a:r>
            <a:r>
              <a:rPr lang="cs-CZ" dirty="0">
                <a:solidFill>
                  <a:schemeClr val="tx1"/>
                </a:solidFill>
              </a:rPr>
              <a:t>, к «</a:t>
            </a:r>
            <a:r>
              <a:rPr lang="cs-CZ" dirty="0" err="1">
                <a:solidFill>
                  <a:schemeClr val="tx1"/>
                </a:solidFill>
              </a:rPr>
              <a:t>подлинности</a:t>
            </a:r>
            <a:r>
              <a:rPr lang="cs-CZ" dirty="0">
                <a:solidFill>
                  <a:schemeClr val="tx1"/>
                </a:solidFill>
              </a:rPr>
              <a:t>» </a:t>
            </a:r>
            <a:r>
              <a:rPr lang="cs-CZ" dirty="0" err="1">
                <a:solidFill>
                  <a:schemeClr val="tx1"/>
                </a:solidFill>
              </a:rPr>
              <a:t>его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чувств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поэтизация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мира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первозданных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эмоций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первобытно-биологического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природного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начала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перекличка</a:t>
            </a:r>
            <a:r>
              <a:rPr lang="cs-CZ" dirty="0">
                <a:solidFill>
                  <a:schemeClr val="tx1"/>
                </a:solidFill>
              </a:rPr>
              <a:t> с </a:t>
            </a:r>
            <a:r>
              <a:rPr lang="cs-CZ" dirty="0" err="1">
                <a:solidFill>
                  <a:schemeClr val="tx1"/>
                </a:solidFill>
              </a:rPr>
              <a:t>минувшими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литературными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эпохами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широчайшие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эстетические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ассоциации</a:t>
            </a:r>
            <a:r>
              <a:rPr lang="cs-CZ" dirty="0">
                <a:solidFill>
                  <a:schemeClr val="tx1"/>
                </a:solidFill>
              </a:rPr>
              <a:t>, «</a:t>
            </a:r>
            <a:r>
              <a:rPr lang="cs-CZ" dirty="0" err="1">
                <a:solidFill>
                  <a:schemeClr val="tx1"/>
                </a:solidFill>
              </a:rPr>
              <a:t>тоска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мировой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культуре</a:t>
            </a:r>
            <a:r>
              <a:rPr lang="cs-CZ" dirty="0">
                <a:solidFill>
                  <a:schemeClr val="tx1"/>
                </a:solidFill>
              </a:rPr>
              <a:t>».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Николай Гумилев </a:t>
            </a:r>
            <a:r>
              <a:rPr lang="ru-RU" b="1" dirty="0"/>
              <a:t>(1886 </a:t>
            </a:r>
            <a:r>
              <a:rPr lang="ru-RU" dirty="0"/>
              <a:t>– </a:t>
            </a:r>
            <a:r>
              <a:rPr lang="ru-RU" b="1" dirty="0"/>
              <a:t>1921</a:t>
            </a:r>
            <a:r>
              <a:rPr lang="ru-RU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Сборник «Путь </a:t>
            </a:r>
            <a:r>
              <a:rPr lang="ru-RU" sz="3200" dirty="0">
                <a:solidFill>
                  <a:schemeClr val="tx1"/>
                </a:solidFill>
              </a:rPr>
              <a:t>конквистадоров» 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Сборник «Романтические </a:t>
            </a:r>
            <a:r>
              <a:rPr lang="ru-RU" sz="3200" dirty="0">
                <a:solidFill>
                  <a:schemeClr val="tx1"/>
                </a:solidFill>
              </a:rPr>
              <a:t>стихи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Поэма «Блудный </a:t>
            </a:r>
            <a:r>
              <a:rPr lang="ru-RU" sz="3200" dirty="0">
                <a:solidFill>
                  <a:schemeClr val="tx1"/>
                </a:solidFill>
              </a:rPr>
              <a:t>сын» 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67" y="2233602"/>
            <a:ext cx="2817313" cy="32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Анна Ахматова </a:t>
            </a:r>
            <a:r>
              <a:rPr lang="ru-RU" dirty="0"/>
              <a:t>(1889 – 1966)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6851" y="2029629"/>
            <a:ext cx="6722772" cy="402336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Поэтесса</a:t>
            </a:r>
            <a:r>
              <a:rPr lang="ru-RU" sz="2800" i="1" dirty="0">
                <a:solidFill>
                  <a:schemeClr val="tx1"/>
                </a:solidFill>
              </a:rPr>
              <a:t>, переводчица и литературовед,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одна </a:t>
            </a:r>
            <a:r>
              <a:rPr lang="ru-RU" sz="2800" i="1" dirty="0">
                <a:solidFill>
                  <a:schemeClr val="tx1"/>
                </a:solidFill>
              </a:rPr>
              <a:t>из наиболее значимых фигур русской литературы </a:t>
            </a:r>
            <a:r>
              <a:rPr lang="ru-RU" sz="2800" i="1" dirty="0" smtClean="0">
                <a:solidFill>
                  <a:schemeClr val="tx1"/>
                </a:solidFill>
              </a:rPr>
              <a:t>XX </a:t>
            </a:r>
            <a:r>
              <a:rPr lang="ru-RU" sz="2800" i="1" dirty="0">
                <a:solidFill>
                  <a:schemeClr val="tx1"/>
                </a:solidFill>
              </a:rPr>
              <a:t>века.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Номинирована на Нобелевскую </a:t>
            </a:r>
            <a:r>
              <a:rPr lang="ru-RU" sz="2800" i="1" dirty="0">
                <a:solidFill>
                  <a:schemeClr val="tx1"/>
                </a:solidFill>
              </a:rPr>
              <a:t>премию по </a:t>
            </a:r>
            <a:r>
              <a:rPr lang="ru-RU" sz="2800" i="1" dirty="0" smtClean="0">
                <a:solidFill>
                  <a:schemeClr val="tx1"/>
                </a:solidFill>
              </a:rPr>
              <a:t>литературе.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05" y="2029629"/>
            <a:ext cx="3074963" cy="37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</TotalTime>
  <Words>317</Words>
  <Application>Microsoft Office PowerPoint</Application>
  <PresentationFormat>Vlastná</PresentationFormat>
  <Paragraphs>63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Retrospektiva</vt:lpstr>
      <vt:lpstr>АКМЕИЗМ</vt:lpstr>
      <vt:lpstr>Prezentácia programu PowerPoint</vt:lpstr>
      <vt:lpstr>Особенности поэзии </vt:lpstr>
      <vt:lpstr>Идеалы акмеизма</vt:lpstr>
      <vt:lpstr>Манифесты акмеизма</vt:lpstr>
      <vt:lpstr>Представители акмеизма</vt:lpstr>
      <vt:lpstr>Основные принципы акмеизма</vt:lpstr>
      <vt:lpstr>    Николай Гумилев (1886 – 1921)</vt:lpstr>
      <vt:lpstr>Анна Ахматова (1889 – 1966)</vt:lpstr>
      <vt:lpstr>Творчество Анны Ахматовой</vt:lpstr>
      <vt:lpstr>Особенности поэзии А. Ахматовой</vt:lpstr>
      <vt:lpstr>Осип Мандельштам (1891 – 1938)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АКМЕИЗМ</dc:title>
  <dc:creator>JANA</dc:creator>
  <cp:lastModifiedBy>Lenka</cp:lastModifiedBy>
  <cp:revision>17</cp:revision>
  <dcterms:created xsi:type="dcterms:W3CDTF">2016-10-09T14:49:37Z</dcterms:created>
  <dcterms:modified xsi:type="dcterms:W3CDTF">2017-10-07T19:27:49Z</dcterms:modified>
</cp:coreProperties>
</file>