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1"/>
  </p:notesMasterIdLst>
  <p:handoutMasterIdLst>
    <p:handoutMasterId r:id="rId32"/>
  </p:handoutMasterIdLst>
  <p:sldIdLst>
    <p:sldId id="267" r:id="rId3"/>
    <p:sldId id="268" r:id="rId4"/>
    <p:sldId id="292" r:id="rId5"/>
    <p:sldId id="270" r:id="rId6"/>
    <p:sldId id="290" r:id="rId7"/>
    <p:sldId id="271" r:id="rId8"/>
    <p:sldId id="273" r:id="rId9"/>
    <p:sldId id="272" r:id="rId10"/>
    <p:sldId id="293" r:id="rId11"/>
    <p:sldId id="274" r:id="rId12"/>
    <p:sldId id="276" r:id="rId13"/>
    <p:sldId id="275" r:id="rId14"/>
    <p:sldId id="289" r:id="rId15"/>
    <p:sldId id="277" r:id="rId16"/>
    <p:sldId id="278" r:id="rId17"/>
    <p:sldId id="279" r:id="rId18"/>
    <p:sldId id="280" r:id="rId19"/>
    <p:sldId id="281" r:id="rId20"/>
    <p:sldId id="282" r:id="rId21"/>
    <p:sldId id="291" r:id="rId22"/>
    <p:sldId id="283" r:id="rId23"/>
    <p:sldId id="284" r:id="rId24"/>
    <p:sldId id="285" r:id="rId25"/>
    <p:sldId id="286" r:id="rId26"/>
    <p:sldId id="287" r:id="rId27"/>
    <p:sldId id="288" r:id="rId28"/>
    <p:sldId id="294" r:id="rId29"/>
    <p:sldId id="295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100" d="100"/>
          <a:sy n="100" d="100"/>
        </p:scale>
        <p:origin x="78" y="81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sk-SK" smtClean="0"/>
              <a:t>7.12.2017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sk-SK" smtClean="0"/>
              <a:t>7.12.2017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ovná spojnic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ovná spojnic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ovná spojnic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ovná spojnic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Rovná spojnic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ovná spojnic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/>
          </a:p>
        </p:txBody>
      </p:sp>
      <p:sp>
        <p:nvSpPr>
          <p:cNvPr id="8" name="Zaoblený obdĺžnik 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7.12.2017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latin typeface="Constantia"/>
              </a:rPr>
              <a:t>Peter I. </a:t>
            </a:r>
            <a:endParaRPr lang="sk-SK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000" b="0" i="0" baseline="0" dirty="0"/>
              <a:t>Zahraničná a domáca</a:t>
            </a:r>
            <a:r>
              <a:rPr lang="sk-SK" sz="2000" b="0" i="0" dirty="0"/>
              <a:t> politika</a:t>
            </a:r>
          </a:p>
          <a:p>
            <a:pPr marL="0" indent="0" algn="ctr">
              <a:spcBef>
                <a:spcPts val="0"/>
              </a:spcBef>
              <a:buNone/>
            </a:pPr>
            <a:endParaRPr lang="sk-SK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Cesta do Európy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1697-98</a:t>
            </a:r>
          </a:p>
          <a:p>
            <a:r>
              <a:rPr lang="sk-SK" dirty="0"/>
              <a:t>Cieľ: nové vedomosti, poznatky a skúsenosti; nákup nového tovaru; jednanie s európskymi vládcami (spojenectvo) </a:t>
            </a:r>
          </a:p>
          <a:p>
            <a:r>
              <a:rPr lang="sk-SK" dirty="0"/>
              <a:t>Cestuje inkognito </a:t>
            </a:r>
          </a:p>
          <a:p>
            <a:r>
              <a:rPr lang="sk-SK" dirty="0"/>
              <a:t>Holandsko, Anglicko – stavba lodí (tesár)</a:t>
            </a:r>
          </a:p>
          <a:p>
            <a:r>
              <a:rPr lang="sk-SK" dirty="0"/>
              <a:t>Pozorovanie štátnych inštitúcii </a:t>
            </a:r>
          </a:p>
          <a:p>
            <a:r>
              <a:rPr lang="sk-SK" dirty="0"/>
              <a:t>Najímanie remeselníkov, vojakov, umelcov apod. </a:t>
            </a:r>
          </a:p>
          <a:p>
            <a:r>
              <a:rPr lang="sk-SK" dirty="0" err="1"/>
              <a:t>Červenec</a:t>
            </a:r>
            <a:r>
              <a:rPr lang="sk-SK" dirty="0"/>
              <a:t> 1698 – Viedeň – stretnutie s cisárom </a:t>
            </a:r>
          </a:p>
          <a:p>
            <a:r>
              <a:rPr lang="sk-SK" dirty="0"/>
              <a:t>Správy o povstaní Strelcov =) rýchly návrat domov – tvrdé potlačenie </a:t>
            </a:r>
          </a:p>
        </p:txBody>
      </p:sp>
    </p:spTree>
    <p:extLst>
      <p:ext uri="{BB962C8B-B14F-4D97-AF65-F5344CB8AC3E}">
        <p14:creationId xmlns:p14="http://schemas.microsoft.com/office/powerpoint/2010/main" val="40000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Severná vojna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1700-1721</a:t>
            </a:r>
          </a:p>
        </p:txBody>
      </p:sp>
    </p:spTree>
    <p:extLst>
      <p:ext uri="{BB962C8B-B14F-4D97-AF65-F5344CB8AC3E}">
        <p14:creationId xmlns:p14="http://schemas.microsoft.com/office/powerpoint/2010/main" val="16444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Severná vojna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Hl. cieľ: prístup k Baltskému moru </a:t>
            </a:r>
          </a:p>
          <a:p>
            <a:r>
              <a:rPr lang="sk-SK" dirty="0"/>
              <a:t>1698-99: </a:t>
            </a:r>
            <a:r>
              <a:rPr lang="sk-SK" dirty="0" err="1"/>
              <a:t>protišvédska</a:t>
            </a:r>
            <a:r>
              <a:rPr lang="sk-SK" dirty="0"/>
              <a:t> koalícia </a:t>
            </a:r>
          </a:p>
          <a:p>
            <a:r>
              <a:rPr lang="sk-SK" dirty="0"/>
              <a:t>1700 – bitka u </a:t>
            </a:r>
            <a:r>
              <a:rPr lang="sk-SK" dirty="0" err="1"/>
              <a:t>Narvy</a:t>
            </a:r>
            <a:endParaRPr lang="sk-SK" dirty="0"/>
          </a:p>
          <a:p>
            <a:r>
              <a:rPr lang="sk-SK" dirty="0"/>
              <a:t>Reorganizácia a výcvik ruského vojska </a:t>
            </a:r>
          </a:p>
          <a:p>
            <a:r>
              <a:rPr lang="sk-SK" dirty="0"/>
              <a:t>1703 – k rieke </a:t>
            </a:r>
            <a:r>
              <a:rPr lang="sk-SK" dirty="0" err="1"/>
              <a:t>Něve</a:t>
            </a:r>
            <a:r>
              <a:rPr lang="sk-SK" dirty="0"/>
              <a:t>  - budovanie nového mesta (</a:t>
            </a:r>
            <a:r>
              <a:rPr lang="sk-SK" dirty="0" err="1"/>
              <a:t>Sankt</a:t>
            </a:r>
            <a:r>
              <a:rPr lang="sk-SK" dirty="0"/>
              <a:t> </a:t>
            </a:r>
            <a:r>
              <a:rPr lang="sk-SK" dirty="0" err="1"/>
              <a:t>Peterburg</a:t>
            </a:r>
            <a:r>
              <a:rPr lang="sk-SK" dirty="0"/>
              <a:t>)</a:t>
            </a:r>
          </a:p>
          <a:p>
            <a:r>
              <a:rPr lang="sk-SK" dirty="0"/>
              <a:t>1709 – bitka pri meste </a:t>
            </a:r>
            <a:r>
              <a:rPr lang="sk-SK" dirty="0" err="1"/>
              <a:t>Poltavy</a:t>
            </a:r>
            <a:r>
              <a:rPr lang="sk-SK" dirty="0"/>
              <a:t> – zlom </a:t>
            </a:r>
          </a:p>
          <a:p>
            <a:r>
              <a:rPr lang="sk-SK" dirty="0"/>
              <a:t>1721 (</a:t>
            </a:r>
            <a:r>
              <a:rPr lang="sk-SK" dirty="0" err="1"/>
              <a:t>září</a:t>
            </a:r>
            <a:r>
              <a:rPr lang="sk-SK" dirty="0"/>
              <a:t>) – </a:t>
            </a:r>
            <a:r>
              <a:rPr lang="sk-SK" dirty="0" err="1"/>
              <a:t>Nystadský</a:t>
            </a:r>
            <a:r>
              <a:rPr lang="sk-SK" dirty="0"/>
              <a:t> mier </a:t>
            </a:r>
          </a:p>
        </p:txBody>
      </p:sp>
    </p:spTree>
    <p:extLst>
      <p:ext uri="{BB962C8B-B14F-4D97-AF65-F5344CB8AC3E}">
        <p14:creationId xmlns:p14="http://schemas.microsoft.com/office/powerpoint/2010/main" val="3661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s://upload.wikimedia.org/wikipedia/commons/thumb/3/39/%27The_Victory_at_Poltava%27_by_Alexander_Evstafyevich_Kotzebue%2C_1862%2C_Hermitage.JPG/1024px-%27The_Victory_at_Poltava%27_by_Alexander_Evstafyevich_Kotzebue%2C_1862%2C_Hermi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1" y="1"/>
            <a:ext cx="10924929" cy="6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334772" y="6446025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tx2"/>
                </a:solidFill>
              </a:rPr>
              <a:t>Bitka u </a:t>
            </a:r>
            <a:r>
              <a:rPr lang="sk-SK" sz="2400" b="1" dirty="0" err="1">
                <a:solidFill>
                  <a:schemeClr val="tx2"/>
                </a:solidFill>
              </a:rPr>
              <a:t>Poltavy</a:t>
            </a:r>
            <a:endParaRPr lang="sk-SK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Dôsledky Severnej vojny: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Prístup k Baltskému motu </a:t>
            </a:r>
          </a:p>
          <a:p>
            <a:r>
              <a:rPr lang="sk-SK" dirty="0"/>
              <a:t>Zisk územia – Estónsko, </a:t>
            </a:r>
            <a:r>
              <a:rPr lang="sk-SK" dirty="0" err="1"/>
              <a:t>Livonsko</a:t>
            </a:r>
            <a:r>
              <a:rPr lang="sk-SK" dirty="0"/>
              <a:t>, </a:t>
            </a:r>
            <a:r>
              <a:rPr lang="sk-SK" dirty="0" err="1"/>
              <a:t>Ingrie</a:t>
            </a:r>
            <a:r>
              <a:rPr lang="sk-SK" dirty="0"/>
              <a:t>, časť Karélie </a:t>
            </a:r>
          </a:p>
          <a:p>
            <a:r>
              <a:rPr lang="sk-SK" dirty="0"/>
              <a:t>Švédsko – strata postavenia </a:t>
            </a:r>
          </a:p>
          <a:p>
            <a:r>
              <a:rPr lang="sk-SK" dirty="0"/>
              <a:t>Založenie </a:t>
            </a:r>
            <a:r>
              <a:rPr lang="sk-SK" dirty="0" err="1"/>
              <a:t>Sankt</a:t>
            </a:r>
            <a:r>
              <a:rPr lang="sk-SK" dirty="0"/>
              <a:t> </a:t>
            </a:r>
            <a:r>
              <a:rPr lang="sk-SK" dirty="0" err="1"/>
              <a:t>Petrburgu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1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Cesta na východ...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Zlepšiť vzťahy s Čínou</a:t>
            </a:r>
          </a:p>
          <a:p>
            <a:r>
              <a:rPr lang="sk-SK" dirty="0"/>
              <a:t>Perzia</a:t>
            </a:r>
          </a:p>
          <a:p>
            <a:r>
              <a:rPr lang="sk-SK" dirty="0"/>
              <a:t>Hl. úmysel: India (náročné na prípravu) </a:t>
            </a:r>
          </a:p>
          <a:p>
            <a:pPr lvl="2"/>
            <a:r>
              <a:rPr lang="sk-SK" dirty="0"/>
              <a:t>Rozšírenie územia – Baku, </a:t>
            </a:r>
            <a:r>
              <a:rPr lang="sk-SK" dirty="0" err="1"/>
              <a:t>Derbent</a:t>
            </a:r>
            <a:r>
              <a:rPr lang="sk-SK" dirty="0"/>
              <a:t>, oblasti Kaspického mora</a:t>
            </a:r>
          </a:p>
          <a:p>
            <a:pPr lvl="2"/>
            <a:r>
              <a:rPr lang="sk-SK" dirty="0"/>
              <a:t>Obavy z </a:t>
            </a:r>
            <a:r>
              <a:rPr lang="sk-SK" dirty="0" err="1"/>
              <a:t>Osmanov</a:t>
            </a:r>
            <a:r>
              <a:rPr lang="sk-SK" dirty="0"/>
              <a:t> – návrat</a:t>
            </a:r>
          </a:p>
          <a:p>
            <a:r>
              <a:rPr lang="sk-SK" dirty="0"/>
              <a:t>Stredoázijské stepi – </a:t>
            </a:r>
            <a:r>
              <a:rPr lang="sk-SK" dirty="0" err="1"/>
              <a:t>Kazaši</a:t>
            </a:r>
            <a:r>
              <a:rPr lang="sk-SK" dirty="0"/>
              <a:t> (ochrana, obchod)</a:t>
            </a:r>
          </a:p>
        </p:txBody>
      </p:sp>
    </p:spTree>
    <p:extLst>
      <p:ext uri="{BB962C8B-B14F-4D97-AF65-F5344CB8AC3E}">
        <p14:creationId xmlns:p14="http://schemas.microsoft.com/office/powerpoint/2010/main" val="2085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DOMÁCA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04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Vojenská reforma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Reorganizácia armády</a:t>
            </a:r>
          </a:p>
          <a:p>
            <a:pPr lvl="2"/>
            <a:r>
              <a:rPr lang="sk-SK" dirty="0"/>
              <a:t>Výcvik podľa západných vzorov</a:t>
            </a:r>
          </a:p>
          <a:p>
            <a:pPr lvl="2"/>
            <a:r>
              <a:rPr lang="sk-SK" dirty="0"/>
              <a:t>Modernizácia výzbroje</a:t>
            </a:r>
          </a:p>
          <a:p>
            <a:r>
              <a:rPr lang="sk-SK" dirty="0"/>
              <a:t>Stále vojsko </a:t>
            </a:r>
          </a:p>
          <a:p>
            <a:r>
              <a:rPr lang="sk-SK" dirty="0"/>
              <a:t>Budovanie baltského loďstva </a:t>
            </a:r>
          </a:p>
        </p:txBody>
      </p:sp>
    </p:spTree>
    <p:extLst>
      <p:ext uri="{BB962C8B-B14F-4D97-AF65-F5344CB8AC3E}">
        <p14:creationId xmlns:p14="http://schemas.microsoft.com/office/powerpoint/2010/main" val="34350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mestská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Vzor – západná Európa (obchodné spoločnosti) </a:t>
            </a:r>
          </a:p>
          <a:p>
            <a:r>
              <a:rPr lang="sk-SK" dirty="0"/>
              <a:t>Magistráty – úloha a zodpovednosť vyberať dane </a:t>
            </a:r>
          </a:p>
          <a:p>
            <a:r>
              <a:rPr lang="sk-SK" dirty="0"/>
              <a:t>„</a:t>
            </a:r>
            <a:r>
              <a:rPr lang="sk-SK" dirty="0" err="1"/>
              <a:t>kompanie</a:t>
            </a:r>
            <a:r>
              <a:rPr lang="sk-SK" dirty="0"/>
              <a:t>“ – pôsobili ako napodobenina západných </a:t>
            </a:r>
            <a:r>
              <a:rPr lang="sk-SK" dirty="0" err="1"/>
              <a:t>obchdných</a:t>
            </a:r>
            <a:r>
              <a:rPr lang="sk-SK" dirty="0"/>
              <a:t> spoločností. Nefungovali ako mali. Združovanie z nutnosti</a:t>
            </a:r>
          </a:p>
          <a:p>
            <a:r>
              <a:rPr lang="sk-SK" dirty="0"/>
              <a:t>Manufaktúry – cieľ: vytlačiť výrobky z dovozu</a:t>
            </a:r>
          </a:p>
        </p:txBody>
      </p:sp>
    </p:spTree>
    <p:extLst>
      <p:ext uri="{BB962C8B-B14F-4D97-AF65-F5344CB8AC3E}">
        <p14:creationId xmlns:p14="http://schemas.microsoft.com/office/powerpoint/2010/main" val="22349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Nové Hlavné mesto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1703 – začiatok výstavby </a:t>
            </a:r>
          </a:p>
          <a:p>
            <a:r>
              <a:rPr lang="sk-SK" dirty="0"/>
              <a:t>1712 – nové hl. mesto Ruska </a:t>
            </a:r>
          </a:p>
          <a:p>
            <a:r>
              <a:rPr lang="sk-SK" dirty="0"/>
              <a:t>Nový štýl budovania, iné materiály </a:t>
            </a:r>
          </a:p>
          <a:p>
            <a:r>
              <a:rPr lang="sk-SK" dirty="0"/>
              <a:t>Parky, „</a:t>
            </a:r>
            <a:r>
              <a:rPr lang="sk-SK" dirty="0" err="1"/>
              <a:t>Kunstkamer</a:t>
            </a:r>
            <a:r>
              <a:rPr lang="sk-SK" dirty="0"/>
              <a:t>“ </a:t>
            </a:r>
          </a:p>
          <a:p>
            <a:r>
              <a:rPr lang="sk-SK" dirty="0"/>
              <a:t>Európsky spôsob života</a:t>
            </a:r>
          </a:p>
          <a:p>
            <a:r>
              <a:rPr lang="sk-SK" dirty="0"/>
              <a:t>Úplne dokončený za vlády Kataríny Veľkej </a:t>
            </a:r>
          </a:p>
        </p:txBody>
      </p:sp>
    </p:spTree>
    <p:extLst>
      <p:ext uri="{BB962C8B-B14F-4D97-AF65-F5344CB8AC3E}">
        <p14:creationId xmlns:p14="http://schemas.microsoft.com/office/powerpoint/2010/main" val="14670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Peter I. (</a:t>
            </a:r>
            <a:r>
              <a:rPr lang="sk-SK" b="1" dirty="0" err="1"/>
              <a:t>Alexejevič</a:t>
            </a:r>
            <a:r>
              <a:rPr lang="sk-SK" b="1" dirty="0"/>
              <a:t>) Veľký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*9. </a:t>
            </a:r>
            <a:r>
              <a:rPr lang="sk-SK" dirty="0" err="1"/>
              <a:t>června</a:t>
            </a:r>
            <a:r>
              <a:rPr lang="sk-SK" dirty="0"/>
              <a:t> 1672 – 8.února 1725</a:t>
            </a:r>
          </a:p>
          <a:p>
            <a:pPr>
              <a:buFontTx/>
              <a:buChar char="-"/>
            </a:pPr>
            <a:r>
              <a:rPr lang="sk-SK" dirty="0"/>
              <a:t>Cár Alexej + 2.manželka Natália </a:t>
            </a:r>
            <a:r>
              <a:rPr lang="sk-SK" dirty="0" err="1"/>
              <a:t>Naryškinová</a:t>
            </a:r>
            <a:r>
              <a:rPr lang="sk-SK" dirty="0"/>
              <a:t> </a:t>
            </a:r>
          </a:p>
          <a:p>
            <a:pPr>
              <a:buFontTx/>
              <a:buChar char="-"/>
            </a:pPr>
            <a:r>
              <a:rPr lang="sk-SK" dirty="0"/>
              <a:t>29. </a:t>
            </a:r>
            <a:r>
              <a:rPr lang="sk-SK" dirty="0" err="1"/>
              <a:t>června</a:t>
            </a:r>
            <a:r>
              <a:rPr lang="sk-SK" dirty="0"/>
              <a:t> – pokrstený menom „Peter“ </a:t>
            </a:r>
          </a:p>
          <a:p>
            <a:pPr>
              <a:buFontTx/>
              <a:buChar char="-"/>
            </a:pPr>
            <a:r>
              <a:rPr lang="sk-SK" dirty="0"/>
              <a:t>Pevné zdravie, mohutná telesná konštrukcia, príjemný vzhľad 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4.img.ria.ru/images/92566/67/925666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692696"/>
            <a:ext cx="118390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Finančná reforma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„Daň z hlavy“ (daň z duše) </a:t>
            </a:r>
          </a:p>
          <a:p>
            <a:r>
              <a:rPr lang="sk-SK" dirty="0"/>
              <a:t>Mincová reforma – strieborný rubeľ </a:t>
            </a:r>
          </a:p>
          <a:p>
            <a:r>
              <a:rPr lang="sk-SK" dirty="0"/>
              <a:t>Medené mince</a:t>
            </a:r>
          </a:p>
        </p:txBody>
      </p:sp>
      <p:pic>
        <p:nvPicPr>
          <p:cNvPr id="4098" name="Picture 2" descr="1 новозеландский доллар 2011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764704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 полтина 171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3513181"/>
            <a:ext cx="5589241" cy="25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štátnej správy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8 gubernií – gubernátori </a:t>
            </a:r>
          </a:p>
          <a:p>
            <a:r>
              <a:rPr lang="sk-SK" dirty="0"/>
              <a:t>Senát – 1711 – vládna moc v čase cárovej neprítomnosti</a:t>
            </a:r>
          </a:p>
          <a:p>
            <a:pPr lvl="2"/>
            <a:r>
              <a:rPr lang="sk-SK" dirty="0"/>
              <a:t>Blízky spolupracovníci cára</a:t>
            </a:r>
          </a:p>
          <a:p>
            <a:pPr lvl="2"/>
            <a:r>
              <a:rPr lang="sk-SK" dirty="0"/>
              <a:t>Štátny rozpočet </a:t>
            </a:r>
          </a:p>
          <a:p>
            <a:r>
              <a:rPr lang="sk-SK" dirty="0"/>
              <a:t>Cár – možnosť určenia nástupcu </a:t>
            </a:r>
          </a:p>
        </p:txBody>
      </p:sp>
    </p:spTree>
    <p:extLst>
      <p:ext uri="{BB962C8B-B14F-4D97-AF65-F5344CB8AC3E}">
        <p14:creationId xmlns:p14="http://schemas.microsoft.com/office/powerpoint/2010/main" val="10049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</a:t>
            </a:r>
            <a:r>
              <a:rPr lang="sk-SK" dirty="0"/>
              <a:t> </a:t>
            </a:r>
            <a:r>
              <a:rPr lang="sk-SK" b="1" dirty="0"/>
              <a:t>cirkvi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1721 – „Najvyšší Synod“ – úradnícka inštitúcia, v čele úradník </a:t>
            </a:r>
          </a:p>
          <a:p>
            <a:r>
              <a:rPr lang="sk-SK" dirty="0"/>
              <a:t>Peter: panovník nad inštitúciami </a:t>
            </a:r>
          </a:p>
          <a:p>
            <a:r>
              <a:rPr lang="sk-SK" dirty="0"/>
              <a:t>Posilnenie absolutistickej moci </a:t>
            </a:r>
          </a:p>
        </p:txBody>
      </p:sp>
    </p:spTree>
    <p:extLst>
      <p:ext uri="{BB962C8B-B14F-4D97-AF65-F5344CB8AC3E}">
        <p14:creationId xmlns:p14="http://schemas.microsoft.com/office/powerpoint/2010/main" val="9871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školstva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Zlepšenie stavu školstva – praktickejší ráz</a:t>
            </a:r>
          </a:p>
          <a:p>
            <a:pPr lvl="3"/>
            <a:r>
              <a:rPr lang="sk-SK" dirty="0"/>
              <a:t>Škola – pre štátne záujmy (práca v administratíve, vojenská služba)</a:t>
            </a:r>
          </a:p>
          <a:p>
            <a:r>
              <a:rPr lang="sk-SK" dirty="0"/>
              <a:t>Zahraniční odborníci </a:t>
            </a:r>
          </a:p>
          <a:p>
            <a:r>
              <a:rPr lang="sk-SK" dirty="0"/>
              <a:t>Nové školy:</a:t>
            </a:r>
          </a:p>
          <a:p>
            <a:pPr lvl="5"/>
            <a:r>
              <a:rPr lang="sk-SK" dirty="0"/>
              <a:t>Navigačná škola</a:t>
            </a:r>
          </a:p>
          <a:p>
            <a:pPr lvl="5"/>
            <a:r>
              <a:rPr lang="sk-SK" dirty="0"/>
              <a:t>Námornícka akadémia </a:t>
            </a:r>
          </a:p>
          <a:p>
            <a:pPr lvl="5"/>
            <a:r>
              <a:rPr lang="sk-SK" dirty="0"/>
              <a:t>Inžinierska a delostrelecká akadémia </a:t>
            </a:r>
          </a:p>
          <a:p>
            <a:r>
              <a:rPr lang="sk-SK" dirty="0"/>
              <a:t> Akadémia náuk </a:t>
            </a:r>
          </a:p>
          <a:p>
            <a:pPr marL="1508760" lvl="5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40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Ostatné reformy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Reforma kalendáru </a:t>
            </a:r>
          </a:p>
          <a:p>
            <a:r>
              <a:rPr lang="sk-SK" dirty="0"/>
              <a:t>Nové druhy plodín (moruša, </a:t>
            </a:r>
            <a:r>
              <a:rPr lang="sk-SK" dirty="0" err="1"/>
              <a:t>réva</a:t>
            </a:r>
            <a:r>
              <a:rPr lang="sk-SK" dirty="0"/>
              <a:t>)</a:t>
            </a:r>
          </a:p>
          <a:p>
            <a:r>
              <a:rPr lang="sk-SK" dirty="0"/>
              <a:t>Chov nových plemien dobytka</a:t>
            </a:r>
          </a:p>
          <a:p>
            <a:r>
              <a:rPr lang="sk-SK" dirty="0"/>
              <a:t>Postavenie žien – pokus o zmenu (neúspech)</a:t>
            </a:r>
          </a:p>
          <a:p>
            <a:r>
              <a:rPr lang="sk-SK" dirty="0"/>
              <a:t>Strihanie fúzov (pokuty), zavedenie európskeho odevu</a:t>
            </a:r>
          </a:p>
          <a:p>
            <a:r>
              <a:rPr lang="sk-SK" dirty="0"/>
              <a:t>Noví inžinieri, umelci, architekti,...</a:t>
            </a:r>
          </a:p>
          <a:p>
            <a:r>
              <a:rPr lang="sk-SK" dirty="0"/>
              <a:t>Nemocnice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manželka; Smrť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Katarína </a:t>
            </a:r>
            <a:r>
              <a:rPr lang="sk-SK" dirty="0" err="1"/>
              <a:t>Alexejevna</a:t>
            </a:r>
            <a:r>
              <a:rPr lang="sk-SK" dirty="0"/>
              <a:t> (Katarína I.) – neruský, nešľachtický pôvod</a:t>
            </a:r>
          </a:p>
          <a:p>
            <a:r>
              <a:rPr lang="sk-SK" dirty="0"/>
              <a:t>Dvorná dáma cárovej sestry </a:t>
            </a:r>
          </a:p>
          <a:p>
            <a:r>
              <a:rPr lang="sk-SK" dirty="0"/>
              <a:t>Neoficiálna svadba </a:t>
            </a:r>
          </a:p>
          <a:p>
            <a:r>
              <a:rPr lang="sk-SK" dirty="0"/>
              <a:t>Prestup k pravoslávnemu náboženstvu – 1712 – oficiálne manželstvo </a:t>
            </a:r>
          </a:p>
          <a:p>
            <a:r>
              <a:rPr lang="sk-SK" dirty="0"/>
              <a:t>1725 – Peter I. umiera – neurčil nástupcu </a:t>
            </a:r>
          </a:p>
          <a:p>
            <a:r>
              <a:rPr lang="sk-SK" dirty="0"/>
              <a:t>Katarína I. cárovná – pomoc šľachty (knieža </a:t>
            </a:r>
            <a:r>
              <a:rPr lang="sk-SK" dirty="0" err="1"/>
              <a:t>Menšikov</a:t>
            </a:r>
            <a:r>
              <a:rPr lang="sk-SK" dirty="0"/>
              <a:t>)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31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https://upload.wikimedia.org/wikipedia/commons/thumb/3/34/Catherine_I_of_Russia_by_Nattier.jpg/230px-Catherine_I_of_Russia_by_Natt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4442"/>
            <a:ext cx="5256584" cy="68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Zoznam použitej literatúry: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BUGANOV, Viktor </a:t>
            </a:r>
            <a:r>
              <a:rPr lang="cs-CZ" dirty="0" err="1"/>
              <a:t>Ivanovič</a:t>
            </a:r>
            <a:r>
              <a:rPr lang="cs-CZ" dirty="0"/>
              <a:t>:</a:t>
            </a:r>
            <a:r>
              <a:rPr lang="cs-CZ" i="1" dirty="0"/>
              <a:t> Peter </a:t>
            </a:r>
            <a:r>
              <a:rPr lang="cs-CZ" i="1" dirty="0" err="1"/>
              <a:t>Veľký</a:t>
            </a:r>
            <a:r>
              <a:rPr lang="cs-CZ" dirty="0"/>
              <a:t>. Bratislava: Obzor, 1989. ISBN 80-215-0043-3.</a:t>
            </a:r>
          </a:p>
          <a:p>
            <a:r>
              <a:rPr lang="cs-CZ" dirty="0"/>
              <a:t>MACŮREK, Josef: </a:t>
            </a:r>
            <a:r>
              <a:rPr lang="cs-CZ" i="1" dirty="0"/>
              <a:t>Dějiny východních Slovanů II. Od Petra Velikého do pol. 19.stol. </a:t>
            </a:r>
            <a:r>
              <a:rPr lang="cs-CZ" dirty="0"/>
              <a:t>Praha: </a:t>
            </a:r>
            <a:r>
              <a:rPr lang="cs-CZ" dirty="0" err="1"/>
              <a:t>Melantrich</a:t>
            </a:r>
            <a:r>
              <a:rPr lang="cs-CZ" dirty="0"/>
              <a:t> 1947. </a:t>
            </a:r>
          </a:p>
          <a:p>
            <a:r>
              <a:rPr lang="cs-CZ" dirty="0"/>
              <a:t>MASSIE, Robert K.: </a:t>
            </a:r>
            <a:r>
              <a:rPr lang="cs-CZ" i="1" dirty="0"/>
              <a:t>Petr Veliký. Život a svět.</a:t>
            </a:r>
            <a:r>
              <a:rPr lang="cs-CZ" dirty="0"/>
              <a:t> Praha: Beta–Dobrovský, 2006. ISBN 80-7306-269-0.</a:t>
            </a:r>
            <a:endParaRPr lang="sk-SK" dirty="0"/>
          </a:p>
          <a:p>
            <a:r>
              <a:rPr lang="cs-CZ" dirty="0"/>
              <a:t>PUTNA, Martin C.: </a:t>
            </a:r>
            <a:r>
              <a:rPr lang="cs-CZ" i="1" dirty="0"/>
              <a:t>Obrazy z kulturních dějin ruské religiozity.</a:t>
            </a:r>
            <a:r>
              <a:rPr lang="cs-CZ" dirty="0"/>
              <a:t> Praha: Vyšehrad, 2015. ISBN 978-80-7429-534-8. </a:t>
            </a:r>
            <a:endParaRPr lang="sk-SK" dirty="0"/>
          </a:p>
          <a:p>
            <a:r>
              <a:rPr lang="cs-CZ" dirty="0"/>
              <a:t>STELLNER, František</a:t>
            </a:r>
            <a:r>
              <a:rPr lang="cs-CZ" i="1" dirty="0"/>
              <a:t>: Rusko a střední Evropa v 18.století. 1.díl.</a:t>
            </a:r>
            <a:r>
              <a:rPr lang="cs-CZ" dirty="0"/>
              <a:t> Praha: Setoutbooks.cz, 2009. ISBN 978-80-86277-67-7.</a:t>
            </a:r>
            <a:endParaRPr lang="sk-SK" dirty="0"/>
          </a:p>
          <a:p>
            <a:r>
              <a:rPr lang="cs-CZ" dirty="0"/>
              <a:t>ŠVANKMAJER, Milan a kol.: </a:t>
            </a:r>
            <a:r>
              <a:rPr lang="cs-CZ" i="1" dirty="0"/>
              <a:t>Dějiny Ruska</a:t>
            </a:r>
            <a:r>
              <a:rPr lang="cs-CZ" dirty="0"/>
              <a:t>. 3.vyd. Praha: Lidové noviny, 2002. ISBN 80-7106-183-2.  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93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s://upload.wikimedia.org/wikipedia/commons/thumb/7/72/Peter_der-Grosse_1838.jpg/270px-Peter_der-Grosse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60648"/>
            <a:ext cx="4770824" cy="63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Mladosť mladého cároviča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5820" y="1803400"/>
            <a:ext cx="10657183" cy="4267200"/>
          </a:xfrm>
        </p:spPr>
        <p:txBody>
          <a:bodyPr>
            <a:normAutofit/>
          </a:bodyPr>
          <a:lstStyle/>
          <a:p>
            <a:r>
              <a:rPr lang="sk-SK" dirty="0"/>
              <a:t>1676 – umiera cár Alexej ==) nástupnícke boje </a:t>
            </a:r>
          </a:p>
          <a:p>
            <a:r>
              <a:rPr lang="sk-SK" dirty="0" err="1"/>
              <a:t>Fjodor</a:t>
            </a:r>
            <a:r>
              <a:rPr lang="sk-SK" dirty="0"/>
              <a:t> (15) – nebol úplne zdravý – cár ho ešte za života prehlásil za plnoletého a určil ho za svojho následníka </a:t>
            </a:r>
          </a:p>
          <a:p>
            <a:r>
              <a:rPr lang="sk-SK" dirty="0"/>
              <a:t>Peter vyrastá v ústraní</a:t>
            </a:r>
          </a:p>
          <a:p>
            <a:r>
              <a:rPr lang="sk-SK" dirty="0"/>
              <a:t>1682 – umiera </a:t>
            </a:r>
            <a:r>
              <a:rPr lang="sk-SK" dirty="0" err="1"/>
              <a:t>Fjodor</a:t>
            </a:r>
            <a:r>
              <a:rPr lang="sk-SK" dirty="0"/>
              <a:t> </a:t>
            </a:r>
          </a:p>
          <a:p>
            <a:r>
              <a:rPr lang="sk-SK" dirty="0"/>
              <a:t> DVOJVLÁDA – Peter + Ivan – skutočná moc: regentka Sofia </a:t>
            </a:r>
          </a:p>
          <a:p>
            <a:pPr lvl="1"/>
            <a:r>
              <a:rPr lang="sk-SK" dirty="0"/>
              <a:t>Počas jej vlády: trávi čas mimo Moskvu (Nemecká Sloboda) – nezáujem o vládu </a:t>
            </a:r>
          </a:p>
          <a:p>
            <a:pPr lvl="1"/>
            <a:r>
              <a:rPr lang="sk-SK" dirty="0"/>
              <a:t>Vojenské hry, plachtenie, jazdy,... </a:t>
            </a:r>
          </a:p>
          <a:p>
            <a:pPr lvl="1"/>
            <a:r>
              <a:rPr lang="sk-SK" dirty="0"/>
              <a:t>Nadobúdanie nových vedomostí a kontaktov </a:t>
            </a:r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ztory.ru/upload/petr1_det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0"/>
            <a:ext cx="49339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Začiatky vlády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1689 – svadba s </a:t>
            </a:r>
            <a:r>
              <a:rPr lang="sk-SK" dirty="0" err="1"/>
              <a:t>Jedvokijí</a:t>
            </a:r>
            <a:r>
              <a:rPr lang="sk-SK" dirty="0"/>
              <a:t> </a:t>
            </a:r>
            <a:r>
              <a:rPr lang="sk-SK" dirty="0" err="1"/>
              <a:t>Lopuchinovou</a:t>
            </a:r>
            <a:endParaRPr lang="sk-SK" dirty="0"/>
          </a:p>
          <a:p>
            <a:pPr lvl="1"/>
            <a:r>
              <a:rPr lang="sk-SK" dirty="0"/>
              <a:t>Peter preberá vládu (fakticky vládne Natália </a:t>
            </a:r>
            <a:r>
              <a:rPr lang="sk-SK" dirty="0" err="1"/>
              <a:t>Naryškinová</a:t>
            </a:r>
            <a:r>
              <a:rPr lang="sk-SK" dirty="0"/>
              <a:t>) </a:t>
            </a:r>
          </a:p>
          <a:p>
            <a:r>
              <a:rPr lang="sk-SK" dirty="0"/>
              <a:t>Voľný čas – 2 vojenské pluky, plachtenie, plavby po Bielom mori</a:t>
            </a:r>
          </a:p>
          <a:p>
            <a:r>
              <a:rPr lang="sk-SK" dirty="0"/>
              <a:t>Spoločnosť vníma negatívne jeho styky v Nemeckej Slobode</a:t>
            </a:r>
          </a:p>
        </p:txBody>
      </p:sp>
    </p:spTree>
    <p:extLst>
      <p:ext uri="{BB962C8B-B14F-4D97-AF65-F5344CB8AC3E}">
        <p14:creationId xmlns:p14="http://schemas.microsoft.com/office/powerpoint/2010/main" val="23015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ZAHRANIČNÁ POLITIKA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0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Ťaženie na </a:t>
            </a:r>
            <a:r>
              <a:rPr lang="sk-SK" b="1" dirty="0" err="1"/>
              <a:t>Azov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1895-96</a:t>
            </a:r>
          </a:p>
          <a:p>
            <a:r>
              <a:rPr lang="sk-SK" dirty="0"/>
              <a:t>Hl. cieľ: získať prístup k Čiernemu moru</a:t>
            </a:r>
          </a:p>
          <a:p>
            <a:r>
              <a:rPr lang="sk-SK" dirty="0"/>
              <a:t>1695 – neúspech</a:t>
            </a:r>
          </a:p>
          <a:p>
            <a:pPr lvl="2"/>
            <a:r>
              <a:rPr lang="sk-SK" dirty="0"/>
              <a:t>Reforma loďstva, reorganizácia armády, výcvik vojakov, plánovanie, rakúsky delostrelci </a:t>
            </a:r>
          </a:p>
          <a:p>
            <a:r>
              <a:rPr lang="sk-SK" dirty="0"/>
              <a:t>1696 – obsadenie </a:t>
            </a:r>
            <a:r>
              <a:rPr lang="sk-SK" dirty="0" err="1"/>
              <a:t>Azova</a:t>
            </a:r>
            <a:r>
              <a:rPr lang="sk-SK" dirty="0"/>
              <a:t> – prístup k moru (dočasný úspech) </a:t>
            </a:r>
          </a:p>
          <a:p>
            <a:r>
              <a:rPr lang="sk-SK" dirty="0"/>
              <a:t>1711 – vracia </a:t>
            </a:r>
            <a:r>
              <a:rPr lang="sk-SK" dirty="0" err="1"/>
              <a:t>Azov</a:t>
            </a:r>
            <a:r>
              <a:rPr lang="sk-SK" dirty="0"/>
              <a:t> (Turci využili situáciu, keď Peter bojoval proti Švédsku)</a:t>
            </a:r>
          </a:p>
        </p:txBody>
      </p:sp>
    </p:spTree>
    <p:extLst>
      <p:ext uri="{BB962C8B-B14F-4D97-AF65-F5344CB8AC3E}">
        <p14:creationId xmlns:p14="http://schemas.microsoft.com/office/powerpoint/2010/main" val="23563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-media-cache-ak0.pinimg.com/originals/fb/95/d2/fb95d2ac4911bac975508d21490bf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2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86391-8D2F-45CE-9A6E-632F4139F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vo formáte klasickej knihy (širokouhlý formát)</Template>
  <TotalTime>0</TotalTime>
  <Words>802</Words>
  <Application>Microsoft Office PowerPoint</Application>
  <PresentationFormat>Vlastní</PresentationFormat>
  <Paragraphs>126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Constantia</vt:lpstr>
      <vt:lpstr>BooksClassic_16x9</vt:lpstr>
      <vt:lpstr>Peter I. </vt:lpstr>
      <vt:lpstr>Peter I. (Alexejevič) Veľký</vt:lpstr>
      <vt:lpstr>Prezentace aplikace PowerPoint</vt:lpstr>
      <vt:lpstr>Mladosť mladého cároviča </vt:lpstr>
      <vt:lpstr>Prezentace aplikace PowerPoint</vt:lpstr>
      <vt:lpstr>Začiatky vlády </vt:lpstr>
      <vt:lpstr>ZAHRANIČNÁ POLITIKA </vt:lpstr>
      <vt:lpstr>Ťaženie na Azov </vt:lpstr>
      <vt:lpstr>Prezentace aplikace PowerPoint</vt:lpstr>
      <vt:lpstr>Cesta do Európy </vt:lpstr>
      <vt:lpstr>Severná vojna</vt:lpstr>
      <vt:lpstr>Severná vojna </vt:lpstr>
      <vt:lpstr>Prezentace aplikace PowerPoint</vt:lpstr>
      <vt:lpstr>Dôsledky Severnej vojny:</vt:lpstr>
      <vt:lpstr>Cesta na východ...</vt:lpstr>
      <vt:lpstr>DOMÁCA POLITIKA</vt:lpstr>
      <vt:lpstr>Vojenská reforma </vt:lpstr>
      <vt:lpstr>Reforma mestská </vt:lpstr>
      <vt:lpstr>Nové Hlavné mesto</vt:lpstr>
      <vt:lpstr>Prezentace aplikace PowerPoint</vt:lpstr>
      <vt:lpstr>Finančná reforma </vt:lpstr>
      <vt:lpstr>Reforma štátnej správy</vt:lpstr>
      <vt:lpstr>Reforma cirkvi </vt:lpstr>
      <vt:lpstr>Reforma školstva </vt:lpstr>
      <vt:lpstr>Ostatné reformy </vt:lpstr>
      <vt:lpstr>Druhá manželka; Smrť </vt:lpstr>
      <vt:lpstr>Prezentace aplikace PowerPoint</vt:lpstr>
      <vt:lpstr>Zoznam použitej literatúry: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2017-04-26T18:25:05Z</dcterms:created>
  <dcterms:modified xsi:type="dcterms:W3CDTF">2017-12-07T08:29:19Z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