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338" r:id="rId6"/>
    <p:sldId id="259" r:id="rId7"/>
    <p:sldId id="264" r:id="rId8"/>
    <p:sldId id="265" r:id="rId9"/>
    <p:sldId id="266" r:id="rId10"/>
    <p:sldId id="269" r:id="rId11"/>
    <p:sldId id="268" r:id="rId12"/>
    <p:sldId id="281" r:id="rId13"/>
    <p:sldId id="282" r:id="rId14"/>
    <p:sldId id="261" r:id="rId15"/>
    <p:sldId id="262" r:id="rId16"/>
    <p:sldId id="270" r:id="rId17"/>
    <p:sldId id="272" r:id="rId18"/>
    <p:sldId id="273" r:id="rId19"/>
    <p:sldId id="274" r:id="rId20"/>
    <p:sldId id="275" r:id="rId21"/>
    <p:sldId id="298" r:id="rId22"/>
    <p:sldId id="300" r:id="rId23"/>
    <p:sldId id="291" r:id="rId24"/>
    <p:sldId id="292" r:id="rId25"/>
    <p:sldId id="276" r:id="rId26"/>
    <p:sldId id="289" r:id="rId27"/>
    <p:sldId id="303" r:id="rId28"/>
    <p:sldId id="293" r:id="rId29"/>
    <p:sldId id="294" r:id="rId30"/>
    <p:sldId id="280" r:id="rId31"/>
    <p:sldId id="304" r:id="rId32"/>
    <p:sldId id="296" r:id="rId33"/>
    <p:sldId id="337" r:id="rId34"/>
    <p:sldId id="307" r:id="rId35"/>
    <p:sldId id="308" r:id="rId36"/>
    <p:sldId id="309" r:id="rId37"/>
    <p:sldId id="313" r:id="rId38"/>
    <p:sldId id="314" r:id="rId39"/>
    <p:sldId id="315" r:id="rId40"/>
    <p:sldId id="317" r:id="rId41"/>
    <p:sldId id="320" r:id="rId42"/>
    <p:sldId id="321" r:id="rId43"/>
    <p:sldId id="322" r:id="rId44"/>
    <p:sldId id="324" r:id="rId45"/>
    <p:sldId id="329" r:id="rId46"/>
    <p:sldId id="330" r:id="rId47"/>
    <p:sldId id="331" r:id="rId48"/>
    <p:sldId id="332" r:id="rId49"/>
    <p:sldId id="333" r:id="rId50"/>
    <p:sldId id="335" r:id="rId51"/>
    <p:sldId id="33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15" autoAdjust="0"/>
  </p:normalViewPr>
  <p:slideViewPr>
    <p:cSldViewPr>
      <p:cViewPr>
        <p:scale>
          <a:sx n="50" d="100"/>
          <a:sy n="50" d="100"/>
        </p:scale>
        <p:origin x="-109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16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AWd7K5Ft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Exe4r5mRuk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Exe4r5mRuk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WHSbOfkzQ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bPUcUD0gJc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djaOHKN-5A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ta-tQ33g1h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7406640" cy="14721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Древнерусская литература и фольклор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7406640" cy="175260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Лекции 1, 2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масле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822425" cy="521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14364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Масленица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Песни на Масленицу</a:t>
            </a:r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Ой да Масленица на двор въезжает,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Широкая на двор въезжает!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А мы, девушки, ее </a:t>
            </a:r>
            <a:r>
              <a:rPr lang="ru-RU" dirty="0" smtClean="0">
                <a:latin typeface="Georgia" pitchFamily="18" charset="0"/>
              </a:rPr>
              <a:t>в</a:t>
            </a:r>
            <a:r>
              <a:rPr lang="ru-RU" dirty="0" smtClean="0">
                <a:latin typeface="Georgia" pitchFamily="18" charset="0"/>
              </a:rPr>
              <a:t>стречаем</a:t>
            </a:r>
            <a:r>
              <a:rPr lang="ru-RU" dirty="0">
                <a:latin typeface="Georgia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А мы, красные, ее </a:t>
            </a:r>
            <a:r>
              <a:rPr lang="ru-RU" dirty="0" smtClean="0">
                <a:latin typeface="Georgia" pitchFamily="18" charset="0"/>
              </a:rPr>
              <a:t>в</a:t>
            </a:r>
            <a:r>
              <a:rPr lang="ru-RU" dirty="0" smtClean="0">
                <a:latin typeface="Georgia" pitchFamily="18" charset="0"/>
              </a:rPr>
              <a:t>стречаем</a:t>
            </a:r>
            <a:r>
              <a:rPr lang="ru-RU" dirty="0">
                <a:latin typeface="Georgia" pitchFamily="18" charset="0"/>
              </a:rPr>
              <a:t>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Ой да Масленица, </a:t>
            </a:r>
            <a:r>
              <a:rPr lang="ru-RU" dirty="0" smtClean="0">
                <a:latin typeface="Georgia" pitchFamily="18" charset="0"/>
              </a:rPr>
              <a:t>погости </a:t>
            </a:r>
            <a:r>
              <a:rPr lang="ru-RU" dirty="0">
                <a:latin typeface="Georgia" pitchFamily="18" charset="0"/>
              </a:rPr>
              <a:t>недельку,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Georgia" pitchFamily="18" charset="0"/>
              </a:rPr>
              <a:t>Широкая, </a:t>
            </a:r>
            <a:r>
              <a:rPr lang="ru-RU" dirty="0" smtClean="0">
                <a:latin typeface="Georgia" pitchFamily="18" charset="0"/>
              </a:rPr>
              <a:t>погости </a:t>
            </a:r>
            <a:r>
              <a:rPr lang="ru-RU" dirty="0">
                <a:latin typeface="Georgia" pitchFamily="18" charset="0"/>
              </a:rPr>
              <a:t>другую!</a:t>
            </a:r>
          </a:p>
          <a:p>
            <a:pPr>
              <a:lnSpc>
                <a:spcPct val="100000"/>
              </a:lnSpc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Georgia" pitchFamily="18" charset="0"/>
              </a:rPr>
              <a:t>Песни на Масленицу</a:t>
            </a:r>
            <a:endParaRPr lang="ru-RU" sz="3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525963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Наша Масленица дорогая,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Дорогая, </a:t>
            </a:r>
            <a:r>
              <a:rPr lang="ru-RU" sz="2200" dirty="0" err="1">
                <a:latin typeface="Georgia" pitchFamily="18" charset="0"/>
              </a:rPr>
              <a:t>лёли</a:t>
            </a:r>
            <a:r>
              <a:rPr lang="ru-RU" sz="2200" dirty="0">
                <a:latin typeface="Georgia" pitchFamily="18" charset="0"/>
              </a:rPr>
              <a:t>, дорогая!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Немножечко постояла,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Постояла, </a:t>
            </a:r>
            <a:r>
              <a:rPr lang="ru-RU" sz="2200" dirty="0" err="1">
                <a:latin typeface="Georgia" pitchFamily="18" charset="0"/>
              </a:rPr>
              <a:t>лёли</a:t>
            </a:r>
            <a:r>
              <a:rPr lang="ru-RU" sz="2200" dirty="0">
                <a:latin typeface="Georgia" pitchFamily="18" charset="0"/>
              </a:rPr>
              <a:t>, постояла.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Мы думали, семь неделек,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Семь неделек, </a:t>
            </a:r>
            <a:r>
              <a:rPr lang="ru-RU" sz="2200" dirty="0" err="1">
                <a:latin typeface="Georgia" pitchFamily="18" charset="0"/>
              </a:rPr>
              <a:t>лёли</a:t>
            </a:r>
            <a:r>
              <a:rPr lang="ru-RU" sz="2200" dirty="0">
                <a:latin typeface="Georgia" pitchFamily="18" charset="0"/>
              </a:rPr>
              <a:t>, семь неделек,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А Масленица - семь </a:t>
            </a:r>
            <a:r>
              <a:rPr lang="ru-RU" sz="2200" dirty="0" smtClean="0">
                <a:latin typeface="Georgia" pitchFamily="18" charset="0"/>
              </a:rPr>
              <a:t>денёчков</a:t>
            </a:r>
            <a:r>
              <a:rPr lang="ru-RU" sz="2200" dirty="0">
                <a:latin typeface="Georgia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Семь денечков, </a:t>
            </a:r>
            <a:r>
              <a:rPr lang="ru-RU" sz="2200" dirty="0" err="1">
                <a:latin typeface="Georgia" pitchFamily="18" charset="0"/>
              </a:rPr>
              <a:t>лёли</a:t>
            </a:r>
            <a:r>
              <a:rPr lang="ru-RU" sz="2200" dirty="0">
                <a:latin typeface="Georgia" pitchFamily="18" charset="0"/>
              </a:rPr>
              <a:t>, семь </a:t>
            </a:r>
            <a:r>
              <a:rPr lang="ru-RU" sz="2200" dirty="0" smtClean="0">
                <a:latin typeface="Georgia" pitchFamily="18" charset="0"/>
              </a:rPr>
              <a:t>денёчков.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А </a:t>
            </a:r>
            <a:r>
              <a:rPr lang="ru-RU" sz="2200" dirty="0">
                <a:latin typeface="Georgia" pitchFamily="18" charset="0"/>
              </a:rPr>
              <a:t>нас Масленица </a:t>
            </a:r>
            <a:r>
              <a:rPr lang="ru-RU" sz="2200" dirty="0" smtClean="0">
                <a:latin typeface="Georgia" pitchFamily="18" charset="0"/>
              </a:rPr>
              <a:t>обманула,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Обманула, </a:t>
            </a:r>
            <a:r>
              <a:rPr lang="ru-RU" sz="2200" dirty="0" err="1" smtClean="0">
                <a:latin typeface="Georgia" pitchFamily="18" charset="0"/>
              </a:rPr>
              <a:t>лёли</a:t>
            </a:r>
            <a:r>
              <a:rPr lang="ru-RU" sz="2200" dirty="0" smtClean="0">
                <a:latin typeface="Georgia" pitchFamily="18" charset="0"/>
              </a:rPr>
              <a:t>, обманула,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На великий пост посадила,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Посадила, </a:t>
            </a:r>
            <a:r>
              <a:rPr lang="ru-RU" sz="2200" dirty="0" err="1" smtClean="0">
                <a:latin typeface="Georgia" pitchFamily="18" charset="0"/>
              </a:rPr>
              <a:t>лёли</a:t>
            </a:r>
            <a:r>
              <a:rPr lang="ru-RU" sz="2200" dirty="0" smtClean="0">
                <a:latin typeface="Georgia" pitchFamily="18" charset="0"/>
              </a:rPr>
              <a:t>, посадила,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err="1" smtClean="0">
                <a:latin typeface="Georgia" pitchFamily="18" charset="0"/>
              </a:rPr>
              <a:t>Горьку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редьчинку</a:t>
            </a:r>
            <a:r>
              <a:rPr lang="ru-RU" sz="2200" dirty="0" smtClean="0">
                <a:latin typeface="Georgia" pitchFamily="18" charset="0"/>
              </a:rPr>
              <a:t> подложила,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Подложила, </a:t>
            </a:r>
            <a:r>
              <a:rPr lang="ru-RU" sz="2200" dirty="0" err="1" smtClean="0">
                <a:latin typeface="Georgia" pitchFamily="18" charset="0"/>
              </a:rPr>
              <a:t>лёли</a:t>
            </a:r>
            <a:r>
              <a:rPr lang="ru-RU" sz="2200" dirty="0" smtClean="0">
                <a:latin typeface="Georgia" pitchFamily="18" charset="0"/>
              </a:rPr>
              <a:t>, подложила.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А тая </a:t>
            </a:r>
            <a:r>
              <a:rPr lang="ru-RU" sz="2200" dirty="0" err="1" smtClean="0">
                <a:latin typeface="Georgia" pitchFamily="18" charset="0"/>
              </a:rPr>
              <a:t>редъчинка</a:t>
            </a:r>
            <a:r>
              <a:rPr lang="ru-RU" sz="2200" dirty="0" smtClean="0">
                <a:latin typeface="Georgia" pitchFamily="18" charset="0"/>
              </a:rPr>
              <a:t> горче хрену,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Горче хрену, </a:t>
            </a:r>
            <a:r>
              <a:rPr lang="ru-RU" sz="2200" dirty="0" err="1" smtClean="0">
                <a:latin typeface="Georgia" pitchFamily="18" charset="0"/>
              </a:rPr>
              <a:t>лёли</a:t>
            </a:r>
            <a:r>
              <a:rPr lang="ru-RU" sz="2200" dirty="0" smtClean="0">
                <a:latin typeface="Georgia" pitchFamily="18" charset="0"/>
              </a:rPr>
              <a:t>, горче хрену!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;fdjhjyrb gt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38" y="571480"/>
            <a:ext cx="8890062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14364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Жаворонки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822461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21508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Жаворонки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Веснянки</a:t>
            </a:r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 numCol="2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1.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Жаворонки </a:t>
            </a:r>
            <a:r>
              <a:rPr lang="ru-RU" sz="2400" dirty="0" smtClean="0">
                <a:latin typeface="Georgia" pitchFamily="18" charset="0"/>
              </a:rPr>
              <a:t>прилетите,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Студёну</a:t>
            </a:r>
            <a:r>
              <a:rPr lang="ru-RU" sz="2400" dirty="0" smtClean="0">
                <a:latin typeface="Georgia" pitchFamily="18" charset="0"/>
              </a:rPr>
              <a:t> зиму унесите,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Теплу весну принесите: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Зима нам надоела,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Весь хлеб у нас поела,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И соломку подобрала,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И </a:t>
            </a:r>
            <a:r>
              <a:rPr lang="ru-RU" sz="2400" dirty="0" err="1" smtClean="0">
                <a:latin typeface="Georgia" pitchFamily="18" charset="0"/>
              </a:rPr>
              <a:t>мякинку</a:t>
            </a:r>
            <a:r>
              <a:rPr lang="ru-RU" sz="2400" dirty="0" smtClean="0">
                <a:latin typeface="Georgia" pitchFamily="18" charset="0"/>
              </a:rPr>
              <a:t> подняла.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Уж вы, кулички - жаворонки,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Солетайтеся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сокликайтеся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2.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Жаворонок</a:t>
            </a:r>
            <a:r>
              <a:rPr lang="ru-RU" sz="2400" dirty="0" smtClean="0">
                <a:latin typeface="Georgia" pitchFamily="18" charset="0"/>
              </a:rPr>
              <a:t>, жаворонок!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Возьми себе зиму,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А нам отдай весну.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Возьми себе сани,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А нам отдай телегу.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иван куп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033464" cy="4867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21508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Иван Купала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иван куп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44279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14364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Иван Купала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Песни на Ивана Купалу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Ой на святого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Ой на Купалу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Девки гадали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Венки кидали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Кидали в воду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В воду быструю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Скажи </a:t>
            </a:r>
            <a:r>
              <a:rPr lang="ru-RU" sz="3500" i="1" dirty="0">
                <a:latin typeface="Georgia" pitchFamily="18" charset="0"/>
              </a:rPr>
              <a:t>(ласковое название реки)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Про жизнь молодую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С кем наша </a:t>
            </a:r>
            <a:r>
              <a:rPr lang="ru-RU" sz="3500" i="1" dirty="0">
                <a:latin typeface="Georgia" pitchFamily="18" charset="0"/>
              </a:rPr>
              <a:t>(река)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Век </a:t>
            </a:r>
            <a:r>
              <a:rPr lang="ru-RU" sz="3500" dirty="0" err="1">
                <a:latin typeface="Georgia" pitchFamily="18" charset="0"/>
              </a:rPr>
              <a:t>вековати</a:t>
            </a:r>
            <a:r>
              <a:rPr lang="ru-RU" sz="3500" dirty="0">
                <a:latin typeface="Georgia" pitchFamily="18" charset="0"/>
              </a:rPr>
              <a:t>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Кого наша </a:t>
            </a:r>
            <a:r>
              <a:rPr lang="ru-RU" sz="3500" i="1" dirty="0">
                <a:latin typeface="Georgia" pitchFamily="18" charset="0"/>
              </a:rPr>
              <a:t>(река)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Любым </a:t>
            </a:r>
            <a:r>
              <a:rPr lang="ru-RU" sz="3500" dirty="0" err="1">
                <a:latin typeface="Georgia" pitchFamily="18" charset="0"/>
              </a:rPr>
              <a:t>назвати</a:t>
            </a:r>
            <a:r>
              <a:rPr lang="ru-RU" sz="3500" dirty="0">
                <a:latin typeface="Georgia" pitchFamily="18" charset="0"/>
              </a:rPr>
              <a:t>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Долго ль я </a:t>
            </a:r>
            <a:r>
              <a:rPr lang="ru-RU" sz="3500" dirty="0" err="1">
                <a:latin typeface="Georgia" pitchFamily="18" charset="0"/>
              </a:rPr>
              <a:t>жити</a:t>
            </a:r>
            <a:r>
              <a:rPr lang="ru-RU" sz="3500" dirty="0">
                <a:latin typeface="Georgia" pitchFamily="18" charset="0"/>
              </a:rPr>
              <a:t>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Долго ли буду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Неси </a:t>
            </a:r>
            <a:r>
              <a:rPr lang="ru-RU" sz="3500" i="1" dirty="0">
                <a:latin typeface="Georgia" pitchFamily="18" charset="0"/>
              </a:rPr>
              <a:t>(река) </a:t>
            </a:r>
            <a:r>
              <a:rPr lang="ru-RU" sz="3500" dirty="0">
                <a:latin typeface="Georgia" pitchFamily="18" charset="0"/>
              </a:rPr>
              <a:t>венок  </a:t>
            </a:r>
          </a:p>
          <a:p>
            <a:pPr>
              <a:lnSpc>
                <a:spcPct val="120000"/>
              </a:lnSpc>
              <a:buNone/>
            </a:pPr>
            <a:r>
              <a:rPr lang="ru-RU" sz="3500" dirty="0">
                <a:latin typeface="Georgia" pitchFamily="18" charset="0"/>
              </a:rPr>
              <a:t>Не дай </a:t>
            </a:r>
            <a:r>
              <a:rPr lang="ru-RU" sz="3500" dirty="0" err="1">
                <a:latin typeface="Georgia" pitchFamily="18" charset="0"/>
              </a:rPr>
              <a:t>потонути</a:t>
            </a:r>
            <a:r>
              <a:rPr lang="ru-RU" sz="3500" dirty="0">
                <a:latin typeface="Georgia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401080" cy="55721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Свадебный обряд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1 – предсвадебный цикл (сватовство, сговор, </a:t>
            </a:r>
            <a:r>
              <a:rPr lang="ru-RU" dirty="0" smtClean="0">
                <a:latin typeface="Georgia" pitchFamily="18" charset="0"/>
              </a:rPr>
              <a:t>рукобитие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зарученье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smtClean="0">
                <a:latin typeface="Georgia" pitchFamily="18" charset="0"/>
              </a:rPr>
              <a:t>девичник</a:t>
            </a:r>
            <a:r>
              <a:rPr lang="ru-RU" dirty="0">
                <a:latin typeface="Georgia" pitchFamily="18" charset="0"/>
              </a:rPr>
              <a:t>, баня). </a:t>
            </a:r>
            <a:endParaRPr lang="ru-RU" dirty="0" smtClean="0">
              <a:latin typeface="Georg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2 </a:t>
            </a:r>
            <a:r>
              <a:rPr lang="ru-RU" dirty="0">
                <a:latin typeface="Georgia" pitchFamily="18" charset="0"/>
              </a:rPr>
              <a:t>– свадебный обряд (сборы и благословение невесты, приезд за невестой, венчание, свадебный пир).  </a:t>
            </a:r>
            <a:endParaRPr lang="ru-RU" dirty="0" smtClean="0">
              <a:latin typeface="Georg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3 </a:t>
            </a:r>
            <a:r>
              <a:rPr lang="ru-RU" dirty="0">
                <a:latin typeface="Georgia" pitchFamily="18" charset="0"/>
              </a:rPr>
              <a:t>– послесвадебный (</a:t>
            </a:r>
            <a:r>
              <a:rPr lang="ru-RU" dirty="0" err="1">
                <a:latin typeface="Georgia" pitchFamily="18" charset="0"/>
              </a:rPr>
              <a:t>бужение</a:t>
            </a:r>
            <a:r>
              <a:rPr lang="ru-RU" dirty="0">
                <a:latin typeface="Georgia" pitchFamily="18" charset="0"/>
              </a:rPr>
              <a:t> молодых, </a:t>
            </a:r>
            <a:r>
              <a:rPr lang="ru-RU" dirty="0" err="1" smtClean="0">
                <a:latin typeface="Georgia" pitchFamily="18" charset="0"/>
              </a:rPr>
              <a:t>отводины</a:t>
            </a:r>
            <a:r>
              <a:rPr lang="ru-RU" dirty="0" smtClean="0">
                <a:latin typeface="Georgia" pitchFamily="18" charset="0"/>
              </a:rPr>
              <a:t>). </a:t>
            </a:r>
            <a:endParaRPr lang="ru-RU" dirty="0"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7715304" cy="271464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dirty="0" smtClean="0">
                <a:latin typeface="Georgia" pitchFamily="18" charset="0"/>
              </a:rPr>
              <a:t>Русский фольклор</a:t>
            </a:r>
            <a:r>
              <a:rPr lang="ru-RU" sz="2400" dirty="0" smtClean="0">
                <a:latin typeface="Georgia" pitchFamily="18" charset="0"/>
              </a:rPr>
              <a:t> – это совокупность текстов русской народной культуры, передаваемых преимущественно устно, имеющих статус </a:t>
            </a:r>
            <a:r>
              <a:rPr lang="ru-RU" sz="2400" dirty="0" err="1" smtClean="0">
                <a:latin typeface="Georgia" pitchFamily="18" charset="0"/>
              </a:rPr>
              <a:t>безавторских</a:t>
            </a:r>
            <a:r>
              <a:rPr lang="ru-RU" sz="2400" dirty="0" smtClean="0">
                <a:latin typeface="Georgia" pitchFamily="18" charset="0"/>
              </a:rPr>
              <a:t>, анонимных и не принадлежащих определённым отдельно взятым исполнителям.</a:t>
            </a:r>
          </a:p>
          <a:p>
            <a:pPr algn="just">
              <a:lnSpc>
                <a:spcPct val="100000"/>
              </a:lnSpc>
            </a:pPr>
            <a:r>
              <a:rPr lang="ru-RU" sz="2400" b="1" dirty="0" smtClean="0">
                <a:latin typeface="Georgia" pitchFamily="18" charset="0"/>
              </a:rPr>
              <a:t>Фольклористика</a:t>
            </a:r>
            <a:endParaRPr lang="ru-RU" sz="2400" dirty="0" smtClean="0">
              <a:latin typeface="Georgia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401080" cy="8572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Сватовство</a:t>
            </a:r>
          </a:p>
          <a:p>
            <a:pPr>
              <a:lnSpc>
                <a:spcPct val="100000"/>
              </a:lnSpc>
              <a:buNone/>
            </a:pPr>
            <a:endParaRPr lang="ru-RU" dirty="0"/>
          </a:p>
        </p:txBody>
      </p:sp>
      <p:pic>
        <p:nvPicPr>
          <p:cNvPr id="32770" name="Picture 2" descr="File:Mykola Pymonenko-Sva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500858" cy="51525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6215082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 smtClean="0">
                <a:latin typeface="Georgia" pitchFamily="18" charset="0"/>
                <a:hlinkClick r:id="rId3"/>
              </a:rPr>
              <a:t>https://www.youtube.com/watch?v=KYAWd7K5Ft0</a:t>
            </a:r>
            <a:r>
              <a:rPr lang="ru-RU" dirty="0" smtClean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401080" cy="8572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Девичник</a:t>
            </a:r>
          </a:p>
          <a:p>
            <a:pPr>
              <a:lnSpc>
                <a:spcPct val="100000"/>
              </a:lnSpc>
              <a:buNone/>
            </a:pPr>
            <a:endParaRPr lang="ru-RU" dirty="0"/>
          </a:p>
        </p:txBody>
      </p:sp>
      <p:pic>
        <p:nvPicPr>
          <p:cNvPr id="76802" name="Picture 2" descr="File:AlexeyKorzukhin GirlyBBQ 1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620000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Свадебные причитания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4143404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1.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Раным-рано </a:t>
            </a:r>
            <a:r>
              <a:rPr lang="ru-RU" sz="2400" dirty="0">
                <a:latin typeface="Georgia" pitchFamily="18" charset="0"/>
              </a:rPr>
              <a:t>на заре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Стоят кони на дворе;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Никто коней не любил,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Только любила девица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Что Марья Ивановна,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Сыпала сахару вместо овса,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Становила сыты (медовый отвар) вместо воды,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Отошедши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smtClean="0">
                <a:latin typeface="Georgia" pitchFamily="18" charset="0"/>
              </a:rPr>
              <a:t>говорила</a:t>
            </a:r>
            <a:r>
              <a:rPr lang="ru-RU" sz="2400" dirty="0">
                <a:latin typeface="Georgia" pitchFamily="18" charset="0"/>
              </a:rPr>
              <a:t>:</a:t>
            </a: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– </a:t>
            </a:r>
            <a:r>
              <a:rPr lang="ru-RU" sz="2400" dirty="0">
                <a:latin typeface="Georgia" pitchFamily="18" charset="0"/>
              </a:rPr>
              <a:t>Пейте вы, кони, кушайте,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Будьте заутра готовы: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Мне в путь-дорожку ехать –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Дале, </a:t>
            </a:r>
            <a:r>
              <a:rPr lang="ru-RU" sz="2400" dirty="0" err="1">
                <a:latin typeface="Georgia" pitchFamily="18" charset="0"/>
              </a:rPr>
              <a:t>подале</a:t>
            </a:r>
            <a:r>
              <a:rPr lang="ru-RU" sz="2400" dirty="0">
                <a:latin typeface="Georgia" pitchFamily="18" charset="0"/>
              </a:rPr>
              <a:t> от батюшки,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Дале, </a:t>
            </a:r>
            <a:r>
              <a:rPr lang="ru-RU" sz="2400" dirty="0" err="1">
                <a:latin typeface="Georgia" pitchFamily="18" charset="0"/>
              </a:rPr>
              <a:t>подале</a:t>
            </a:r>
            <a:r>
              <a:rPr lang="ru-RU" sz="2400" dirty="0">
                <a:latin typeface="Georgia" pitchFamily="18" charset="0"/>
              </a:rPr>
              <a:t> от родимого,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Ближе, поближе к </a:t>
            </a:r>
            <a:r>
              <a:rPr lang="ru-RU" sz="2400" dirty="0" err="1">
                <a:latin typeface="Georgia" pitchFamily="18" charset="0"/>
              </a:rPr>
              <a:t>свекору</a:t>
            </a:r>
            <a:r>
              <a:rPr lang="ru-RU" sz="2400" dirty="0">
                <a:latin typeface="Georgia" pitchFamily="18" charset="0"/>
              </a:rPr>
              <a:t> в дом.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Свадебные причитания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74"/>
            <a:ext cx="7715304" cy="4572056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2.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Ты </a:t>
            </a:r>
            <a:r>
              <a:rPr lang="ru-RU" sz="2500" dirty="0" smtClean="0">
                <a:latin typeface="Georgia" pitchFamily="18" charset="0"/>
              </a:rPr>
              <a:t>вставай-ка, родима матушка!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Проспала ты среди темны ночки,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А мне, молодой не </a:t>
            </a:r>
            <a:r>
              <a:rPr lang="ru-RU" sz="2500" dirty="0" err="1" smtClean="0">
                <a:latin typeface="Georgia" pitchFamily="18" charset="0"/>
              </a:rPr>
              <a:t>уснулося</a:t>
            </a:r>
            <a:r>
              <a:rPr lang="ru-RU" sz="2500" dirty="0" smtClean="0">
                <a:latin typeface="Georgia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Уж, такой ли мне сон привиделся; –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Ходила я по горам по </a:t>
            </a:r>
            <a:r>
              <a:rPr lang="ru-RU" sz="2500" dirty="0" err="1" smtClean="0">
                <a:latin typeface="Georgia" pitchFamily="18" charset="0"/>
              </a:rPr>
              <a:t>крутыим</a:t>
            </a:r>
            <a:r>
              <a:rPr lang="ru-RU" sz="25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Собирала я круты ягоды.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Что круты ягоды – мое горе,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Круты ягоды – мои слёзы.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Свадебные величания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322"/>
            <a:ext cx="8858280" cy="4714884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1. Невесте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У </a:t>
            </a:r>
            <a:r>
              <a:rPr lang="ru-RU" sz="2400" dirty="0">
                <a:latin typeface="Georgia" pitchFamily="18" charset="0"/>
              </a:rPr>
              <a:t>ворот трава шелковая: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Кто траву топтал,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А кто травушку вытоптал?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Топтали травушку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Все боярские сватья,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Сватали за красную девушку,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Спрашивали у ближних соседушек: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— Какова, какова красна девушка?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— </a:t>
            </a:r>
            <a:r>
              <a:rPr lang="ru-RU" sz="2400" dirty="0">
                <a:latin typeface="Georgia" pitchFamily="18" charset="0"/>
              </a:rPr>
              <a:t>Ростом она, ростом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Ни </a:t>
            </a:r>
            <a:r>
              <a:rPr lang="ru-RU" sz="2400" dirty="0">
                <a:latin typeface="Georgia" pitchFamily="18" charset="0"/>
              </a:rPr>
              <a:t>малая, ни великая,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Личиком, личиком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>
                <a:latin typeface="Georgia" pitchFamily="18" charset="0"/>
              </a:rPr>
              <a:t>Бело-круглоликая</a:t>
            </a:r>
            <a:r>
              <a:rPr lang="ru-RU" sz="2400" dirty="0">
                <a:latin typeface="Georgia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>
                <a:latin typeface="Georgia" pitchFamily="18" charset="0"/>
              </a:rPr>
              <a:t>Глазушки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глазушки</a:t>
            </a:r>
            <a:endParaRPr lang="ru-RU" sz="2400" dirty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Что ясного сокола,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>
                <a:latin typeface="Georgia" pitchFamily="18" charset="0"/>
              </a:rPr>
              <a:t>Бровушки</a:t>
            </a:r>
            <a:r>
              <a:rPr lang="ru-RU" sz="2400" dirty="0">
                <a:latin typeface="Georgia" pitchFamily="18" charset="0"/>
              </a:rPr>
              <a:t> что у черного соболя.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Сама девка бравая,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В косе лента алая.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Свадебные величания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86808" cy="4929198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2. Жениху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Как </a:t>
            </a:r>
            <a:r>
              <a:rPr lang="ru-RU" sz="2200" dirty="0">
                <a:latin typeface="Georgia" pitchFamily="18" charset="0"/>
              </a:rPr>
              <a:t>у светлого у месяца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Отрастали золотые рога;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Как у князя новобрачного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Отрастали кудри русые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По могучим по плечикам!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err="1">
                <a:latin typeface="Georgia" pitchFamily="18" charset="0"/>
              </a:rPr>
              <a:t>Соезжались</a:t>
            </a:r>
            <a:r>
              <a:rPr lang="ru-RU" sz="2200" dirty="0">
                <a:latin typeface="Georgia" pitchFamily="18" charset="0"/>
              </a:rPr>
              <a:t> князья да бояре,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Его кудрям </a:t>
            </a:r>
            <a:r>
              <a:rPr lang="ru-RU" sz="2200" dirty="0" err="1">
                <a:latin typeface="Georgia" pitchFamily="18" charset="0"/>
              </a:rPr>
              <a:t>дивовалися</a:t>
            </a:r>
            <a:r>
              <a:rPr lang="ru-RU" sz="2200" dirty="0">
                <a:latin typeface="Georgia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— Ещё что это за </a:t>
            </a:r>
            <a:r>
              <a:rPr lang="ru-RU" sz="2200" dirty="0" err="1">
                <a:latin typeface="Georgia" pitchFamily="18" charset="0"/>
              </a:rPr>
              <a:t>кудерки</a:t>
            </a:r>
            <a:r>
              <a:rPr lang="ru-RU" sz="2200" dirty="0">
                <a:latin typeface="Georgia" pitchFamily="18" charset="0"/>
              </a:rPr>
              <a:t>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Georgia" pitchFamily="18" charset="0"/>
              </a:rPr>
              <a:t>Ещё что это за русые</a:t>
            </a:r>
            <a:r>
              <a:rPr lang="ru-RU" sz="2200" dirty="0" smtClean="0">
                <a:latin typeface="Georgia" pitchFamily="18" charset="0"/>
              </a:rPr>
              <a:t>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Не </a:t>
            </a:r>
            <a:r>
              <a:rPr lang="ru-RU" sz="2200" dirty="0" smtClean="0">
                <a:latin typeface="Georgia" pitchFamily="18" charset="0"/>
              </a:rPr>
              <a:t>заря ли его породила?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Не светел ли месяц поил-кормил?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Не частые ли звёзды </a:t>
            </a:r>
            <a:r>
              <a:rPr lang="ru-RU" sz="2200" dirty="0" err="1" smtClean="0">
                <a:latin typeface="Georgia" pitchFamily="18" charset="0"/>
              </a:rPr>
              <a:t>возлелеяли</a:t>
            </a:r>
            <a:r>
              <a:rPr lang="ru-RU" sz="2200" dirty="0" smtClean="0">
                <a:latin typeface="Georgia" pitchFamily="18" charset="0"/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— Ох вы, глупые князья-бояре!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Когда же заря людей родит?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И светел месяц не поит, не кормит!..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Породила его матушка,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А поил-кормил родной батюшка,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err="1" smtClean="0">
                <a:latin typeface="Georgia" pitchFamily="18" charset="0"/>
              </a:rPr>
              <a:t>Возлелеяла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больша</a:t>
            </a:r>
            <a:r>
              <a:rPr lang="ru-RU" sz="2200" dirty="0" smtClean="0">
                <a:latin typeface="Georgia" pitchFamily="18" charset="0"/>
              </a:rPr>
              <a:t> сестра!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Свадебные поговорки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8143932" cy="5000660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Georgia" pitchFamily="18" charset="0"/>
              </a:rPr>
              <a:t>Свадьба и смерть — сёстры.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Georgia" pitchFamily="18" charset="0"/>
              </a:rPr>
              <a:t>Страшно видится: стерпится — слюбится.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Georgia" pitchFamily="18" charset="0"/>
              </a:rPr>
              <a:t>Холостому помогай боже, а женатому хозяйка поможет.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Georgia" pitchFamily="18" charset="0"/>
              </a:rPr>
              <a:t>Невеста родится, а жених на конь садится</a:t>
            </a:r>
            <a:r>
              <a:rPr lang="ru-RU" sz="2800" dirty="0">
                <a:latin typeface="Georgia" pitchFamily="18" charset="0"/>
              </a:rPr>
              <a:t>.</a:t>
            </a:r>
            <a:endParaRPr lang="ru-RU" sz="28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Georgia" pitchFamily="18" charset="0"/>
              </a:rPr>
              <a:t>Женился на скорую руку да на долгую муку.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Georgia" pitchFamily="18" charset="0"/>
              </a:rPr>
              <a:t>Не ищи красоты, ищи доброты.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Georgia" pitchFamily="18" charset="0"/>
              </a:rPr>
              <a:t>Дождь на молодых — счастье.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Georgia" pitchFamily="18" charset="0"/>
              </a:rPr>
              <a:t>Обручальное кольцо под венцом уронить — не к доброму житью.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Похоронные причитания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786842" cy="5500726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1.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err="1" smtClean="0">
                <a:latin typeface="Georgia" pitchFamily="18" charset="0"/>
              </a:rPr>
              <a:t>Укатилося</a:t>
            </a:r>
            <a:r>
              <a:rPr lang="ru-RU" sz="2500" dirty="0" smtClean="0">
                <a:latin typeface="Georgia" pitchFamily="18" charset="0"/>
              </a:rPr>
              <a:t> </a:t>
            </a:r>
            <a:r>
              <a:rPr lang="ru-RU" sz="2500" dirty="0" smtClean="0">
                <a:latin typeface="Georgia" pitchFamily="18" charset="0"/>
              </a:rPr>
              <a:t>красное солнышко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За горы оно да за высокие,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За </a:t>
            </a:r>
            <a:r>
              <a:rPr lang="ru-RU" sz="2500" dirty="0" err="1" smtClean="0">
                <a:latin typeface="Georgia" pitchFamily="18" charset="0"/>
              </a:rPr>
              <a:t>лёсушка</a:t>
            </a:r>
            <a:r>
              <a:rPr lang="ru-RU" sz="2500" dirty="0" smtClean="0">
                <a:latin typeface="Georgia" pitchFamily="18" charset="0"/>
              </a:rPr>
              <a:t> оно да за дремучие,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За облачка оно да за ходячие,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За часты звезды да </a:t>
            </a:r>
            <a:r>
              <a:rPr lang="ru-RU" sz="2500" dirty="0" err="1" smtClean="0">
                <a:latin typeface="Georgia" pitchFamily="18" charset="0"/>
              </a:rPr>
              <a:t>подвосточные</a:t>
            </a:r>
            <a:r>
              <a:rPr lang="ru-RU" sz="2500" dirty="0" smtClean="0">
                <a:latin typeface="Georgia" pitchFamily="18" charset="0"/>
              </a:rPr>
              <a:t>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err="1" smtClean="0">
                <a:latin typeface="Georgia" pitchFamily="18" charset="0"/>
              </a:rPr>
              <a:t>Покидат</a:t>
            </a:r>
            <a:r>
              <a:rPr lang="ru-RU" sz="2500" dirty="0" smtClean="0">
                <a:latin typeface="Georgia" pitchFamily="18" charset="0"/>
              </a:rPr>
              <a:t> меня, победную головушку,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Со </a:t>
            </a:r>
            <a:r>
              <a:rPr lang="ru-RU" sz="2500" dirty="0" err="1" smtClean="0">
                <a:latin typeface="Georgia" pitchFamily="18" charset="0"/>
              </a:rPr>
              <a:t>стадушком</a:t>
            </a:r>
            <a:r>
              <a:rPr lang="ru-RU" sz="2500" dirty="0" smtClean="0">
                <a:latin typeface="Georgia" pitchFamily="18" charset="0"/>
              </a:rPr>
              <a:t> оно да со детиною,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err="1" smtClean="0">
                <a:latin typeface="Georgia" pitchFamily="18" charset="0"/>
              </a:rPr>
              <a:t>Оставлят</a:t>
            </a:r>
            <a:r>
              <a:rPr lang="ru-RU" sz="2500" dirty="0" smtClean="0">
                <a:latin typeface="Georgia" pitchFamily="18" charset="0"/>
              </a:rPr>
              <a:t> меня горюшу </a:t>
            </a:r>
            <a:r>
              <a:rPr lang="ru-RU" sz="2500" dirty="0" err="1" smtClean="0">
                <a:latin typeface="Georgia" pitchFamily="18" charset="0"/>
              </a:rPr>
              <a:t>горегорькую</a:t>
            </a:r>
            <a:r>
              <a:rPr lang="ru-RU" sz="25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На веки-то меня да вековечные!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err="1" smtClean="0">
                <a:latin typeface="Georgia" pitchFamily="18" charset="0"/>
              </a:rPr>
              <a:t>Нёкак</a:t>
            </a:r>
            <a:r>
              <a:rPr lang="ru-RU" sz="2500" dirty="0" smtClean="0">
                <a:latin typeface="Georgia" pitchFamily="18" charset="0"/>
              </a:rPr>
              <a:t> </a:t>
            </a:r>
            <a:r>
              <a:rPr lang="ru-RU" sz="2500" dirty="0" err="1" smtClean="0">
                <a:latin typeface="Georgia" pitchFamily="18" charset="0"/>
              </a:rPr>
              <a:t>рбстить-то</a:t>
            </a:r>
            <a:r>
              <a:rPr lang="ru-RU" sz="2500" dirty="0" smtClean="0">
                <a:latin typeface="Georgia" pitchFamily="18" charset="0"/>
              </a:rPr>
              <a:t> </a:t>
            </a:r>
            <a:r>
              <a:rPr lang="ru-RU" sz="2500" dirty="0" err="1" smtClean="0">
                <a:latin typeface="Georgia" pitchFamily="18" charset="0"/>
              </a:rPr>
              <a:t>сиротных</a:t>
            </a:r>
            <a:r>
              <a:rPr lang="ru-RU" sz="2500" dirty="0" smtClean="0">
                <a:latin typeface="Georgia" pitchFamily="18" charset="0"/>
              </a:rPr>
              <a:t> </a:t>
            </a:r>
            <a:r>
              <a:rPr lang="ru-RU" sz="2500" dirty="0" err="1" smtClean="0">
                <a:latin typeface="Georgia" pitchFamily="18" charset="0"/>
              </a:rPr>
              <a:t>мне-ка</a:t>
            </a:r>
            <a:r>
              <a:rPr lang="ru-RU" sz="2500" dirty="0" smtClean="0">
                <a:latin typeface="Georgia" pitchFamily="18" charset="0"/>
              </a:rPr>
              <a:t> детушек!...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Похоронные причитания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000924" cy="5715016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2.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Я </a:t>
            </a:r>
            <a:r>
              <a:rPr lang="ru-RU" sz="2500" dirty="0" smtClean="0">
                <a:latin typeface="Georgia" pitchFamily="18" charset="0"/>
              </a:rPr>
              <a:t>приехала, печальная головушка,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Я от этой церкви божьей посвященной,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Я со этой </a:t>
            </a:r>
            <a:r>
              <a:rPr lang="ru-RU" sz="2500" dirty="0" err="1" smtClean="0">
                <a:latin typeface="Georgia" pitchFamily="18" charset="0"/>
              </a:rPr>
              <a:t>могилушки</a:t>
            </a:r>
            <a:r>
              <a:rPr lang="ru-RU" sz="2500" dirty="0" smtClean="0">
                <a:latin typeface="Georgia" pitchFamily="18" charset="0"/>
              </a:rPr>
              <a:t> умершей,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Там оставила любимую </a:t>
            </a:r>
            <a:r>
              <a:rPr lang="ru-RU" sz="2500" dirty="0" err="1" smtClean="0">
                <a:latin typeface="Georgia" pitchFamily="18" charset="0"/>
              </a:rPr>
              <a:t>семеюшку</a:t>
            </a:r>
            <a:r>
              <a:rPr lang="ru-RU" sz="25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Я во матушке оставила сырой земле!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err="1" smtClean="0">
                <a:latin typeface="Georgia" pitchFamily="18" charset="0"/>
              </a:rPr>
              <a:t>Повзыщу</a:t>
            </a:r>
            <a:r>
              <a:rPr lang="ru-RU" sz="2500" dirty="0" smtClean="0">
                <a:latin typeface="Georgia" pitchFamily="18" charset="0"/>
              </a:rPr>
              <a:t> </a:t>
            </a:r>
            <a:r>
              <a:rPr lang="ru-RU" sz="2500" dirty="0" smtClean="0">
                <a:latin typeface="Georgia" pitchFamily="18" charset="0"/>
              </a:rPr>
              <a:t>пойду любимую </a:t>
            </a:r>
            <a:r>
              <a:rPr lang="ru-RU" sz="2500" dirty="0" err="1" smtClean="0">
                <a:latin typeface="Georgia" pitchFamily="18" charset="0"/>
              </a:rPr>
              <a:t>семеюшку</a:t>
            </a:r>
            <a:endParaRPr lang="ru-RU" sz="25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Я по этому хоромному строеньицу,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На этом ли сарае </a:t>
            </a:r>
            <a:r>
              <a:rPr lang="ru-RU" sz="2500" dirty="0" err="1" smtClean="0">
                <a:latin typeface="Georgia" pitchFamily="18" charset="0"/>
              </a:rPr>
              <a:t>колесистом</a:t>
            </a:r>
            <a:r>
              <a:rPr lang="ru-RU" sz="25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Во этом ли дворе я </a:t>
            </a:r>
            <a:r>
              <a:rPr lang="ru-RU" sz="2500" dirty="0" err="1" smtClean="0">
                <a:latin typeface="Georgia" pitchFamily="18" charset="0"/>
              </a:rPr>
              <a:t>хоботистоем</a:t>
            </a:r>
            <a:endParaRPr lang="ru-RU" sz="25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- Не </a:t>
            </a:r>
            <a:r>
              <a:rPr lang="ru-RU" sz="2500" dirty="0" err="1" smtClean="0">
                <a:latin typeface="Georgia" pitchFamily="18" charset="0"/>
              </a:rPr>
              <a:t>залагат</a:t>
            </a:r>
            <a:r>
              <a:rPr lang="ru-RU" sz="2500" dirty="0" smtClean="0">
                <a:latin typeface="Georgia" pitchFamily="18" charset="0"/>
              </a:rPr>
              <a:t> ли он </a:t>
            </a:r>
            <a:r>
              <a:rPr lang="ru-RU" sz="2500" dirty="0" err="1" smtClean="0">
                <a:latin typeface="Georgia" pitchFamily="18" charset="0"/>
              </a:rPr>
              <a:t>ступистой</a:t>
            </a:r>
            <a:r>
              <a:rPr lang="ru-RU" sz="2500" dirty="0" smtClean="0">
                <a:latin typeface="Georgia" pitchFamily="18" charset="0"/>
              </a:rPr>
              <a:t> </a:t>
            </a:r>
            <a:r>
              <a:rPr lang="ru-RU" sz="2500" dirty="0" err="1" smtClean="0">
                <a:latin typeface="Georgia" pitchFamily="18" charset="0"/>
              </a:rPr>
              <a:t>лошадушки</a:t>
            </a:r>
            <a:r>
              <a:rPr lang="ru-RU" sz="25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Не </a:t>
            </a:r>
            <a:r>
              <a:rPr lang="ru-RU" sz="2500" dirty="0" err="1" smtClean="0">
                <a:latin typeface="Georgia" pitchFamily="18" charset="0"/>
              </a:rPr>
              <a:t>поезжат</a:t>
            </a:r>
            <a:r>
              <a:rPr lang="ru-RU" sz="2500" dirty="0" smtClean="0">
                <a:latin typeface="Georgia" pitchFamily="18" charset="0"/>
              </a:rPr>
              <a:t> ли во темны леса дремучие?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Не могу найти, печальная головушка!...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5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Заговоры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1. </a:t>
            </a:r>
            <a:r>
              <a:rPr lang="ru-RU" sz="2800" dirty="0" smtClean="0">
                <a:latin typeface="Georgia" pitchFamily="18" charset="0"/>
              </a:rPr>
              <a:t> Заговор на любовь и красоту</a:t>
            </a:r>
          </a:p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«</a:t>
            </a:r>
            <a:r>
              <a:rPr lang="ru-RU" sz="2800" dirty="0" smtClean="0">
                <a:latin typeface="Georgia" pitchFamily="18" charset="0"/>
              </a:rPr>
              <a:t>Стану я благословясь, пойду </a:t>
            </a:r>
            <a:r>
              <a:rPr lang="ru-RU" sz="2800" dirty="0" err="1" smtClean="0">
                <a:latin typeface="Georgia" pitchFamily="18" charset="0"/>
              </a:rPr>
              <a:t>перекрестясь</a:t>
            </a:r>
            <a:r>
              <a:rPr lang="ru-RU" sz="2800" dirty="0" smtClean="0">
                <a:latin typeface="Georgia" pitchFamily="18" charset="0"/>
              </a:rPr>
              <a:t>, из избы дверьми, из ворот воротами, выйду в чисто поле, в восточную сторону, под красное солнышко. Красное солнышко-батюшка, ходишь высоко, видишь далеко, за высокими горами, за крутыми холмами, за черными грязями. </a:t>
            </a:r>
            <a:r>
              <a:rPr lang="ru-RU" sz="2800" dirty="0" smtClean="0">
                <a:latin typeface="Georgia" pitchFamily="18" charset="0"/>
              </a:rPr>
              <a:t>Ты </a:t>
            </a:r>
            <a:r>
              <a:rPr lang="ru-RU" sz="2800" dirty="0" smtClean="0">
                <a:latin typeface="Georgia" pitchFamily="18" charset="0"/>
              </a:rPr>
              <a:t>усмотри, угляди раба Божьего </a:t>
            </a:r>
            <a:r>
              <a:rPr lang="ru-RU" sz="2800" dirty="0" smtClean="0">
                <a:latin typeface="Georgia" pitchFamily="18" charset="0"/>
              </a:rPr>
              <a:t>(имя молодого человека), </a:t>
            </a:r>
            <a:r>
              <a:rPr lang="ru-RU" sz="2800" dirty="0" smtClean="0">
                <a:latin typeface="Georgia" pitchFamily="18" charset="0"/>
              </a:rPr>
              <a:t>подсеки резвые ноги, опусти белые </a:t>
            </a:r>
            <a:r>
              <a:rPr lang="ru-RU" sz="2800" dirty="0" smtClean="0">
                <a:latin typeface="Georgia" pitchFamily="18" charset="0"/>
              </a:rPr>
              <a:t>руки, </a:t>
            </a:r>
            <a:r>
              <a:rPr lang="ru-RU" sz="2800" dirty="0" smtClean="0">
                <a:latin typeface="Georgia" pitchFamily="18" charset="0"/>
              </a:rPr>
              <a:t>напусти на раба Божья дружбу, любовь и сухоту, пусть он </a:t>
            </a:r>
            <a:r>
              <a:rPr lang="ru-RU" sz="2800" dirty="0" smtClean="0">
                <a:latin typeface="Georgia" pitchFamily="18" charset="0"/>
              </a:rPr>
              <a:t>сохнет (любит меня) </a:t>
            </a:r>
            <a:r>
              <a:rPr lang="ru-RU" sz="2800" dirty="0" smtClean="0">
                <a:latin typeface="Georgia" pitchFamily="18" charset="0"/>
              </a:rPr>
              <a:t>обо мне рабе Божьей, глядит и глаз не сводит с меня, рабы Божьей».</a:t>
            </a:r>
            <a:endParaRPr lang="ru-RU" sz="2800" dirty="0" smtClean="0"/>
          </a:p>
          <a:p>
            <a:pPr algn="just">
              <a:lnSpc>
                <a:spcPct val="100000"/>
              </a:lnSpc>
              <a:buNone/>
            </a:pPr>
            <a:endParaRPr lang="ru-RU" sz="28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8586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Жанровая система русского фольклора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14548"/>
            <a:ext cx="7498080" cy="43719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endParaRPr lang="ru-RU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Georgia" pitchFamily="18" charset="0"/>
              </a:rPr>
              <a:t>Обрядовый фольклор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Календарно-обрядовая поэзия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Семейно-обрядовая поэзия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latin typeface="Georgia" pitchFamily="18" charset="0"/>
              </a:rPr>
              <a:t>Необрядовый</a:t>
            </a:r>
            <a:r>
              <a:rPr lang="ru-RU" b="1" dirty="0" smtClean="0">
                <a:latin typeface="Georgia" pitchFamily="18" charset="0"/>
              </a:rPr>
              <a:t> фольклор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Эпический фольклор</a:t>
            </a:r>
          </a:p>
          <a:p>
            <a:pPr>
              <a:lnSpc>
                <a:spcPct val="120000"/>
              </a:lnSpc>
              <a:buNone/>
            </a:pPr>
            <a:r>
              <a:rPr lang="ru-RU" dirty="0" err="1" smtClean="0">
                <a:latin typeface="Georgia" pitchFamily="18" charset="0"/>
              </a:rPr>
              <a:t>Необрядовая</a:t>
            </a:r>
            <a:r>
              <a:rPr lang="ru-RU" dirty="0" smtClean="0">
                <a:latin typeface="Georgia" pitchFamily="18" charset="0"/>
              </a:rPr>
              <a:t> лирика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Народная драма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Малые фольклорные жанры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Заговоры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800" dirty="0" smtClean="0">
                <a:latin typeface="Georgia" pitchFamily="18" charset="0"/>
              </a:rPr>
              <a:t>	2. </a:t>
            </a:r>
            <a:r>
              <a:rPr lang="ru-RU" sz="2800" dirty="0" smtClean="0">
                <a:latin typeface="Georgia" pitchFamily="18" charset="0"/>
              </a:rPr>
              <a:t>Заговор против головно</a:t>
            </a:r>
            <a:r>
              <a:rPr lang="ru-RU" sz="2800" dirty="0" smtClean="0">
                <a:latin typeface="Georgia" pitchFamily="18" charset="0"/>
              </a:rPr>
              <a:t>й боли</a:t>
            </a:r>
            <a:endParaRPr lang="ru-RU" sz="2800" dirty="0" smtClean="0">
              <a:latin typeface="Georgia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800" dirty="0" smtClean="0">
                <a:latin typeface="Georgia" pitchFamily="18" charset="0"/>
              </a:rPr>
              <a:t>	Смотреть </a:t>
            </a:r>
            <a:r>
              <a:rPr lang="ru-RU" sz="2800" dirty="0" smtClean="0">
                <a:latin typeface="Georgia" pitchFamily="18" charset="0"/>
              </a:rPr>
              <a:t>на восходящее солнце и безымянным пальцем обводить голову, чтобы не болела: «Как в Великий четверг солнце всходит, радуется, всякими цветами переливается, так бы и моя головушка не болела, не кружилась, жила бы, радовалась».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35719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Жанровая система русского фольклора</a:t>
            </a: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51435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b="1" dirty="0" smtClean="0">
                <a:latin typeface="Georgia" pitchFamily="18" charset="0"/>
              </a:rPr>
              <a:t>Обрядовый фольклор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Календарно-обрядовая поэзия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latin typeface="Georgia" pitchFamily="18" charset="0"/>
              </a:rPr>
              <a:t>Зимний цикл – святочные гадания и </a:t>
            </a:r>
            <a:r>
              <a:rPr lang="ru-RU" sz="2700" dirty="0" err="1" smtClean="0">
                <a:latin typeface="Georgia" pitchFamily="18" charset="0"/>
              </a:rPr>
              <a:t>колядования</a:t>
            </a:r>
            <a:r>
              <a:rPr lang="ru-RU" sz="2700" dirty="0" smtClean="0">
                <a:latin typeface="Georgia" pitchFamily="18" charset="0"/>
              </a:rPr>
              <a:t> перед Рождеством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latin typeface="Georgia" pitchFamily="18" charset="0"/>
              </a:rPr>
              <a:t>Весенний цикл – Масленица и праздник Жаворонки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latin typeface="Georgia" pitchFamily="18" charset="0"/>
              </a:rPr>
              <a:t>Летний цикл – Иван Купала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latin typeface="Georgia" pitchFamily="18" charset="0"/>
              </a:rPr>
              <a:t>Осенний цикл – песни о сельскохозяйственных работах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Семейно-обрядовая поэзия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latin typeface="Georgia" pitchFamily="18" charset="0"/>
              </a:rPr>
              <a:t>Свадебный обряд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latin typeface="Georgia" pitchFamily="18" charset="0"/>
              </a:rPr>
              <a:t>Похоронный обряд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latin typeface="Georgia" pitchFamily="18" charset="0"/>
              </a:rPr>
              <a:t>Заговоры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b="1" dirty="0" err="1" smtClean="0">
                <a:latin typeface="Georgia" pitchFamily="18" charset="0"/>
              </a:rPr>
              <a:t>Необрядовый</a:t>
            </a:r>
            <a:r>
              <a:rPr lang="ru-RU" sz="2700" b="1" dirty="0" smtClean="0">
                <a:latin typeface="Georgia" pitchFamily="18" charset="0"/>
              </a:rPr>
              <a:t> фольклор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571744"/>
            <a:ext cx="7772400" cy="13620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err="1" smtClean="0">
                <a:latin typeface="Georgia" pitchFamily="18" charset="0"/>
              </a:rPr>
              <a:t>Необрядовый</a:t>
            </a:r>
            <a:r>
              <a:rPr lang="ru-RU" dirty="0" smtClean="0">
                <a:latin typeface="Georgia" pitchFamily="18" charset="0"/>
              </a:rPr>
              <a:t> фольклор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Эпический фольклор включает 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72452" cy="261461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latin typeface="Georgia" pitchFamily="18" charset="0"/>
              </a:rPr>
              <a:t>стихотворные</a:t>
            </a:r>
            <a:r>
              <a:rPr lang="ru-RU" dirty="0" smtClean="0">
                <a:latin typeface="Georgia" pitchFamily="18" charset="0"/>
              </a:rPr>
              <a:t> (былины, исторические песни)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latin typeface="Georgia" pitchFamily="18" charset="0"/>
              </a:rPr>
              <a:t>прозаические</a:t>
            </a:r>
            <a:r>
              <a:rPr lang="ru-RU" dirty="0" smtClean="0">
                <a:latin typeface="Georgia" pitchFamily="18" charset="0"/>
              </a:rPr>
              <a:t> жанры (сказки, предания, легенды, суеверные рассказы). </a:t>
            </a:r>
          </a:p>
          <a:p>
            <a:pPr>
              <a:lnSpc>
                <a:spcPct val="110000"/>
              </a:lnSpc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три богатыря васнец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150751" cy="5394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21508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Три богатыря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Сказки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Волшебные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Бытовые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О животных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Народная драма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214686"/>
            <a:ext cx="3757610" cy="714380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Петрушка</a:t>
            </a:r>
          </a:p>
          <a:p>
            <a:pPr algn="ctr">
              <a:lnSpc>
                <a:spcPct val="100000"/>
              </a:lnSpc>
              <a:buNone/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 descr="Картинки по запросу петрушка теа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3885557" cy="438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Народная драма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71810"/>
            <a:ext cx="2400288" cy="1400172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Вертеп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Картинки по запросу русский верте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600432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Народная драма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2471726" cy="971544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Скоморохи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9154" name="Picture 2" descr="Картинки по запросу скоморох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503320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Малые фольклорный жанры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 numCol="3"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Пестушка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Большие ноги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Шли по дороге: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Топ, топ, топ,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Топ, топ, топ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Маленькие ножки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Бежали по дорожке: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Топ, топ, топ, топ,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Georgia" pitchFamily="18" charset="0"/>
              </a:rPr>
              <a:t>Топ, топ, топ, топ</a:t>
            </a:r>
            <a:r>
              <a:rPr lang="ru-RU" dirty="0" smtClean="0">
                <a:latin typeface="Georgia" pitchFamily="18" charset="0"/>
              </a:rPr>
              <a:t>!</a:t>
            </a:r>
          </a:p>
          <a:p>
            <a:pPr>
              <a:lnSpc>
                <a:spcPct val="11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Потешка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Georgia" pitchFamily="18" charset="0"/>
              </a:rPr>
              <a:t>Сорока-ворона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Georgia" pitchFamily="18" charset="0"/>
              </a:rPr>
              <a:t>Кашу варила,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Georgia" pitchFamily="18" charset="0"/>
              </a:rPr>
              <a:t>Деток кормила: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Georgia" pitchFamily="18" charset="0"/>
              </a:rPr>
              <a:t>Этому дала,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Georgia" pitchFamily="18" charset="0"/>
              </a:rPr>
              <a:t>Этому дала,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Georgia" pitchFamily="18" charset="0"/>
              </a:rPr>
              <a:t>Этому дала,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Georgia" pitchFamily="18" charset="0"/>
              </a:rPr>
              <a:t>А этому не дала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Прибаутка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Сова, </a:t>
            </a:r>
            <a:r>
              <a:rPr lang="ru-RU" dirty="0" err="1" smtClean="0">
                <a:latin typeface="Georgia" pitchFamily="18" charset="0"/>
              </a:rPr>
              <a:t>совинька</a:t>
            </a:r>
            <a:r>
              <a:rPr lang="ru-RU" dirty="0" smtClean="0">
                <a:latin typeface="Georgia" pitchFamily="18" charset="0"/>
              </a:rPr>
              <a:t>, сова,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Большая голова,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На колу сидела,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В стороны глядела,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Головой вертела.</a:t>
            </a:r>
          </a:p>
          <a:p>
            <a:pPr>
              <a:lnSpc>
                <a:spcPct val="100000"/>
              </a:lnSpc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571744"/>
            <a:ext cx="7772400" cy="13620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Обрядовый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 фольклор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Малые фольклорный жанры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Считалка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Аты-баты</a:t>
            </a:r>
            <a:r>
              <a:rPr lang="ru-RU" sz="2400" dirty="0" smtClean="0">
                <a:latin typeface="Georgia" pitchFamily="18" charset="0"/>
              </a:rPr>
              <a:t>, шли солдаты,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Аты-баты</a:t>
            </a:r>
            <a:r>
              <a:rPr lang="ru-RU" sz="2400" dirty="0" smtClean="0">
                <a:latin typeface="Georgia" pitchFamily="18" charset="0"/>
              </a:rPr>
              <a:t>, на базар.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Аты-баты</a:t>
            </a:r>
            <a:r>
              <a:rPr lang="ru-RU" sz="2400" dirty="0" smtClean="0">
                <a:latin typeface="Georgia" pitchFamily="18" charset="0"/>
              </a:rPr>
              <a:t>, что купили?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Аты-баты</a:t>
            </a:r>
            <a:r>
              <a:rPr lang="ru-RU" sz="2400" dirty="0" smtClean="0">
                <a:latin typeface="Georgia" pitchFamily="18" charset="0"/>
              </a:rPr>
              <a:t>, самовар.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Аты-баты</a:t>
            </a:r>
            <a:r>
              <a:rPr lang="ru-RU" sz="2400" dirty="0" smtClean="0">
                <a:latin typeface="Georgia" pitchFamily="18" charset="0"/>
              </a:rPr>
              <a:t>, он какой?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Аты-баты</a:t>
            </a:r>
            <a:r>
              <a:rPr lang="ru-RU" sz="2400" dirty="0" smtClean="0">
                <a:latin typeface="Georgia" pitchFamily="18" charset="0"/>
              </a:rPr>
              <a:t>, золотой.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Аты-баты</a:t>
            </a:r>
            <a:r>
              <a:rPr lang="ru-RU" sz="2400" dirty="0" smtClean="0">
                <a:latin typeface="Georgia" pitchFamily="18" charset="0"/>
              </a:rPr>
              <a:t>, сколько стоит?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Аты-баты</a:t>
            </a:r>
            <a:r>
              <a:rPr lang="ru-RU" sz="2400" dirty="0" smtClean="0">
                <a:latin typeface="Georgia" pitchFamily="18" charset="0"/>
              </a:rPr>
              <a:t>, три рубля.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Аты-баты</a:t>
            </a:r>
            <a:r>
              <a:rPr lang="ru-RU" sz="2400" dirty="0" smtClean="0">
                <a:latin typeface="Georgia" pitchFamily="18" charset="0"/>
              </a:rPr>
              <a:t>, кто выходит?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Georgia" pitchFamily="18" charset="0"/>
              </a:rPr>
              <a:t>Аты-баты</a:t>
            </a:r>
            <a:r>
              <a:rPr lang="ru-RU" sz="2400" dirty="0" smtClean="0">
                <a:latin typeface="Georgia" pitchFamily="18" charset="0"/>
              </a:rPr>
              <a:t>, это я!</a:t>
            </a:r>
          </a:p>
          <a:p>
            <a:pPr>
              <a:lnSpc>
                <a:spcPct val="110000"/>
              </a:lnSpc>
              <a:buNone/>
            </a:pP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Малые фольклорный жанры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0" y="1643050"/>
            <a:ext cx="9144000" cy="4525963"/>
          </a:xfrm>
        </p:spPr>
        <p:txBody>
          <a:bodyPr numCol="3">
            <a:normAutofit fontScale="7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Дразнилка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Georgia" pitchFamily="18" charset="0"/>
              </a:rPr>
              <a:t>Алеша-белеша</a:t>
            </a:r>
            <a:endParaRPr lang="ru-RU" dirty="0" smtClean="0"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Стоит три гроша: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Шейка – копейка,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Алтын –  голова,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По две денежки нога –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Вот и вся ему цена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Мирилка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Солнце </a:t>
            </a:r>
            <a:r>
              <a:rPr lang="ru-RU" dirty="0" smtClean="0">
                <a:latin typeface="Georgia" pitchFamily="18" charset="0"/>
              </a:rPr>
              <a:t>выйдет из-за тучек,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Нас согреет тёплый лучик.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 ругаться нам нельзя,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Потому что мы друзья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Частушки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Как заслышу я гармошку,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Заиграет кровь ключом.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Увлеклась я гармонистом,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А гармошка – ни при чем!</a:t>
            </a: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dirty="0" smtClean="0"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Малые фольклорный жанры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Скороговорки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Карл у Клары украл кораллы, а Клара у Карла украла кларнет.</a:t>
            </a:r>
          </a:p>
          <a:p>
            <a:pPr marL="0"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От топота копыт пыль по полю летит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Пословицы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и поговорки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Без труда не вытащишь и рыбку из пруда.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Старый друг лучше новых двух.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Семеро одного не ждут.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За двумя зайцами погонишься – ни одного не поймаешь.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Когда рак на горе свистнет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0">
              <a:lnSpc>
                <a:spcPct val="100000"/>
              </a:lnSpc>
              <a:buNone/>
            </a:pP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Загадки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Висит груша – нельзя скушать.</a:t>
            </a:r>
          </a:p>
          <a:p>
            <a:pPr marL="0">
              <a:lnSpc>
                <a:spcPct val="100000"/>
              </a:lnSpc>
              <a:buNone/>
            </a:pPr>
            <a:r>
              <a:rPr lang="ru-RU" dirty="0" smtClean="0">
                <a:latin typeface="Georgia" pitchFamily="18" charset="0"/>
              </a:rPr>
              <a:t>Два конца, два кольца, а посередине гвоздик.</a:t>
            </a:r>
          </a:p>
          <a:p>
            <a:pPr marL="0">
              <a:lnSpc>
                <a:spcPct val="100000"/>
              </a:lnSpc>
              <a:buNone/>
            </a:pPr>
            <a:endParaRPr lang="ru-RU" dirty="0" smtClean="0">
              <a:latin typeface="Georgia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dirty="0" smtClean="0">
              <a:latin typeface="Georgia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dirty="0" smtClean="0">
              <a:latin typeface="Georgia" pitchFamily="18" charset="0"/>
            </a:endParaRPr>
          </a:p>
          <a:p>
            <a:pPr marL="0">
              <a:lnSpc>
                <a:spcPct val="100000"/>
              </a:lnSpc>
              <a:buNone/>
            </a:pPr>
            <a:endParaRPr lang="ru-RU" dirty="0" smtClean="0">
              <a:latin typeface="Georgia" pitchFamily="18" charset="0"/>
            </a:endParaRPr>
          </a:p>
          <a:p>
            <a:pPr marL="0">
              <a:lnSpc>
                <a:spcPct val="100000"/>
              </a:lnSpc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Малые фольклорный жанры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Страшилка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700" dirty="0" smtClean="0">
                <a:latin typeface="Georgia" pitchFamily="18" charset="0"/>
              </a:rPr>
              <a:t>	Жили-были отец, мать, сын, дочь. На стене у них пятно какое-то появилось, большое. Мать терла, терла – не стерла. Мать исчезла ночью. На другой день отец трет, трет, трет – тоже исчез. Брат трет, трет – исчез. Дочь стала тереть – черт вылезаем. Она говорит: «Ты зачем моих мамку, папку и брата съел?».</a:t>
            </a:r>
          </a:p>
          <a:p>
            <a:pPr algn="just">
              <a:lnSpc>
                <a:spcPct val="110000"/>
              </a:lnSpc>
              <a:buNone/>
            </a:pPr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72547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Виновата ли я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715404" cy="5126055"/>
          </a:xfrm>
        </p:spPr>
        <p:txBody>
          <a:bodyPr numCol="1">
            <a:noAutofit/>
          </a:bodyPr>
          <a:lstStyle/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Виновата ли я, виновата ли я,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Виновата ли я, что люблю,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Виновата ли я, что мой голос дрожал,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Когда пела я песню ему.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Виновата ли я, что мой голос дрожал,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Когда пела я песню ему.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Целовал, миловал, целовал, миловал,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Говорил, что я буду его,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А я верила всё и как роза цвела,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Потому что любила его,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А я верила всё и как роза цвела,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Потому что любила его.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14" y="6072206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https://www.youtube.com/watch?v=YExe4r5mRuk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72547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Виновата ли я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501090" cy="5126055"/>
          </a:xfrm>
        </p:spPr>
        <p:txBody>
          <a:bodyPr numCol="1">
            <a:noAutofit/>
          </a:bodyPr>
          <a:lstStyle/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Ой, ты, мама моя, ой, ты, мама моя,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Отпусти ты меня погулять,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Ночью звёзды горят, ночью ласки дарят,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Ночью все о любви говорят.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Виновата сама, виновата во всем,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Ещё хочешь себя оправдать,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Так зачем же, зачем в эту лунную ночь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Позволяла себя целовать.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Так зачем же, зачем в эту лунную ночь</a:t>
            </a:r>
          </a:p>
          <a:p>
            <a:pPr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Позволяла себя целовать.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414" y="6488668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https://www.youtube.com/watch?v=YExe4r5mRuk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754" y="214290"/>
            <a:ext cx="5329246" cy="65403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«При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долинушке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5357850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Georgia" pitchFamily="18" charset="0"/>
              </a:rPr>
              <a:t>	</a:t>
            </a: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при </a:t>
            </a:r>
            <a:r>
              <a:rPr lang="ru-RU" sz="1800" dirty="0" err="1" smtClean="0">
                <a:latin typeface="Georgia" pitchFamily="18" charset="0"/>
              </a:rPr>
              <a:t>долинушке</a:t>
            </a:r>
            <a:r>
              <a:rPr lang="ru-RU" sz="1800" dirty="0" smtClean="0">
                <a:latin typeface="Georgia" pitchFamily="18" charset="0"/>
              </a:rPr>
              <a:t>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При </a:t>
            </a:r>
            <a:r>
              <a:rPr lang="ru-RU" sz="1800" dirty="0" err="1" smtClean="0">
                <a:latin typeface="Georgia" pitchFamily="18" charset="0"/>
              </a:rPr>
              <a:t>долинушке</a:t>
            </a:r>
            <a:r>
              <a:rPr lang="ru-RU" sz="1800" dirty="0" smtClean="0">
                <a:latin typeface="Georgia" pitchFamily="18" charset="0"/>
              </a:rPr>
              <a:t> калинушка растёт. 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на калинушке,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На калинушке соловушка сидит. 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/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он сидит-сидит,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Он сидит-сидит посвистывает. 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А он </a:t>
            </a:r>
            <a:r>
              <a:rPr lang="ru-RU" sz="1800" dirty="0" err="1" smtClean="0">
                <a:latin typeface="Georgia" pitchFamily="18" charset="0"/>
              </a:rPr>
              <a:t>горьку</a:t>
            </a:r>
            <a:r>
              <a:rPr lang="ru-RU" sz="1800" dirty="0" smtClean="0">
                <a:latin typeface="Georgia" pitchFamily="18" charset="0"/>
              </a:rPr>
              <a:t> ягоду,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err="1" smtClean="0">
                <a:latin typeface="Georgia" pitchFamily="18" charset="0"/>
              </a:rPr>
              <a:t>Горьку</a:t>
            </a:r>
            <a:r>
              <a:rPr lang="ru-RU" sz="1800" dirty="0" smtClean="0">
                <a:latin typeface="Georgia" pitchFamily="18" charset="0"/>
              </a:rPr>
              <a:t> ягоду калинушку клюёт. 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/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он малиною,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Он малиною закусывает. 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прилетали к соловью,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Прилетали к соловью соколы.  </a:t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Georgia" pitchFamily="18" charset="0"/>
              </a:rPr>
              <a:t>	</a:t>
            </a: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взяли-взяли соловья,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Взяли-взяли соловья с собою. 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посадили соловья,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Посадили соловья в клеточку.  </a:t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Georgia" pitchFamily="18" charset="0"/>
              </a:rPr>
              <a:t>	</a:t>
            </a: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в клетку новую,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В клетку новую серебряную. 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заставляли соловья,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Заставляли соловья песни петь. 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/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ты воспой соловей,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Ты воспой соловей песенку. 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 </a:t>
            </a:r>
            <a:r>
              <a:rPr lang="ru-RU" sz="1800" dirty="0" err="1" smtClean="0">
                <a:latin typeface="Georgia" pitchFamily="18" charset="0"/>
              </a:rPr>
              <a:t>А-ой</a:t>
            </a:r>
            <a:r>
              <a:rPr lang="ru-RU" sz="1800" dirty="0" smtClean="0">
                <a:latin typeface="Georgia" pitchFamily="18" charset="0"/>
              </a:rPr>
              <a:t>, песню новую, 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Песню новую весёленькую. 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6072206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https://www.youtube.com/watch?v=H6WHSbOfkzQ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Не одна, ой, да ли то не одна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Эх, во поле дорожка.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Во поле дороженька.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Она пролегала, пролегла.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Заросла, ой, да ли то заросла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Эх, во поле дорожка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Во поле дороженька.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Она заросла, заросла.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Как по той, по той ли да как по той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Эх, по той по дорожке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По той, по той дороженьке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Нельзя ни проехать, ни пройти.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6215082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Georgia" pitchFamily="18" charset="0"/>
                <a:hlinkClick r:id="rId2"/>
              </a:rPr>
              <a:t>https://www.youtube.com/watch?v=-bPUcUD0gJc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14886" y="214290"/>
            <a:ext cx="4329114" cy="7969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«Дорожка»</a:t>
            </a:r>
            <a:endParaRPr lang="ru-RU" sz="36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483245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5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Ой, то не вечер, то не вечер...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Мне малым-мало спалось,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Мне малым-мало спалось,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Ой, да во сне привиделось.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Мне во сне привиделось,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Будто конь мой вороной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Разыгрался, расплясался,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Ой, разрезвился подо мной.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5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5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5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А </a:t>
            </a:r>
            <a:r>
              <a:rPr lang="ru-RU" sz="2500" dirty="0" smtClean="0">
                <a:latin typeface="Georgia" pitchFamily="18" charset="0"/>
              </a:rPr>
              <a:t>есаул догадлив был,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Он сумел сон разгадать: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«Ох, пропадёт, — он говорил,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Твоя буйна голова!»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5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Ай, налетели ветры злые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Да с восточной стороны.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Ой, да сорвали </a:t>
            </a:r>
            <a:r>
              <a:rPr lang="ru-RU" sz="2500" dirty="0" err="1" smtClean="0">
                <a:latin typeface="Georgia" pitchFamily="18" charset="0"/>
              </a:rPr>
              <a:t>чёрну</a:t>
            </a:r>
            <a:r>
              <a:rPr lang="ru-RU" sz="2500" dirty="0" smtClean="0">
                <a:latin typeface="Georgia" pitchFamily="18" charset="0"/>
              </a:rPr>
              <a:t> шапку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Georgia" pitchFamily="18" charset="0"/>
              </a:rPr>
              <a:t>С моей буйной головы.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5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6215082"/>
            <a:ext cx="671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Georgia" pitchFamily="18" charset="0"/>
                <a:hlinkClick r:id="rId2"/>
              </a:rPr>
              <a:t>https://www.youtube.com/watch?v=idjaOHKN-5A</a:t>
            </a:r>
            <a:r>
              <a:rPr lang="ru-RU" dirty="0" smtClean="0">
                <a:latin typeface="Georgia" pitchFamily="18" charset="0"/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071602" y="500042"/>
            <a:ext cx="6186502" cy="5111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Ой, то не вечер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Особенности былин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4768865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Структура: зачин, изложение содержания, заключение как заговор.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«Общие места». </a:t>
            </a:r>
            <a:r>
              <a:rPr lang="en-US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 # </a:t>
            </a: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Пир, выбор коня, выбор оружия.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Замедление речи посредством повторений фрагментов былины.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Синонимические фрагменты </a:t>
            </a:r>
            <a:r>
              <a:rPr lang="en-US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# </a:t>
            </a: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дождь дождит; без бою, без драки, без кровопролития.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Многочисленные сравнения </a:t>
            </a:r>
            <a:r>
              <a:rPr lang="en-US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# </a:t>
            </a: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как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Постоянные эпитеты </a:t>
            </a:r>
            <a:r>
              <a:rPr lang="en-US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# </a:t>
            </a: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добрый молодец, красная девица, дорожка прямоезжая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700" kern="50" dirty="0" smtClean="0">
                <a:solidFill>
                  <a:srgbClr val="000000"/>
                </a:solidFill>
                <a:latin typeface="Georgia" pitchFamily="18" charset="0"/>
                <a:ea typeface="Droid Sans Fallback"/>
                <a:cs typeface="FreeSans"/>
              </a:rPr>
              <a:t>Соединение различных былевых сюжетов.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630555" algn="l"/>
              </a:tabLst>
            </a:pPr>
            <a:endParaRPr lang="ru-RU" sz="2700" kern="50" dirty="0" smtClean="0">
              <a:solidFill>
                <a:srgbClr val="FF0000"/>
              </a:solidFill>
              <a:latin typeface="Georgia" pitchFamily="18" charset="0"/>
              <a:ea typeface="Droid Sans Fallback"/>
              <a:cs typeface="Free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Подблюдные песни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5143536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1. Хлебу </a:t>
            </a:r>
            <a:r>
              <a:rPr lang="ru-RU" sz="2200" dirty="0" smtClean="0">
                <a:latin typeface="Georgia" pitchFamily="18" charset="0"/>
              </a:rPr>
              <a:t>да соли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Долог век,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Слава!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Барышне нашей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Более того,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Слава!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Кому мы спели,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Тому добро,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Слава</a:t>
            </a:r>
            <a:r>
              <a:rPr lang="ru-RU" sz="2200" dirty="0" smtClean="0">
                <a:latin typeface="Georgia" pitchFamily="18" charset="0"/>
              </a:rPr>
              <a:t>!</a:t>
            </a:r>
            <a:endParaRPr lang="ru-RU" sz="22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Кому вынется,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Скоро сбудется,!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Скоро сбудется,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Не минуется,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Слава!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Слава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2. </a:t>
            </a:r>
            <a:r>
              <a:rPr lang="ru-RU" sz="2200" dirty="0" smtClean="0">
                <a:latin typeface="Georgia" pitchFamily="18" charset="0"/>
              </a:rPr>
              <a:t>Живут мужики богатые.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Лады!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Гребут жемчуг лопатами.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Лады!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Кому поем, тому с добром,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itchFamily="18" charset="0"/>
              </a:rPr>
              <a:t>Кому сбудется, не минуется!</a:t>
            </a:r>
          </a:p>
          <a:p>
            <a:pPr>
              <a:lnSpc>
                <a:spcPct val="100000"/>
              </a:lnSpc>
            </a:pPr>
            <a:endParaRPr lang="ru-RU" sz="22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</a:pPr>
            <a:endParaRPr lang="ru-RU" sz="22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Илья Муромец и Соловей-разбойник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614364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Georgia" pitchFamily="18" charset="0"/>
                <a:hlinkClick r:id="rId2"/>
              </a:rPr>
              <a:t>https://www.youtube.com/watch?v=ta-tQ33g1hA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146" name="AutoShape 2" descr="Картинки по запросу илья и соловей разбойник карт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и по запросу илья и соловей разбойник карт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Картинки по запросу илья и соловей разбойник карт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Картинки по запросу илья и соловей разбойник карт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Картинки по запросу илья и соловей разбойник карт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2"/>
            <a:ext cx="5357850" cy="432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оляд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01122" cy="53132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21508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</a:rPr>
              <a:t>Колядование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Колядование Томс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8253582" cy="5500239"/>
          </a:xfrm>
        </p:spPr>
      </p:pic>
      <p:sp>
        <p:nvSpPr>
          <p:cNvPr id="4" name="TextBox 3"/>
          <p:cNvSpPr txBox="1"/>
          <p:nvPr/>
        </p:nvSpPr>
        <p:spPr>
          <a:xfrm>
            <a:off x="285720" y="621508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</a:rPr>
              <a:t>Колядование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. Г. Томск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Колядки</a:t>
            </a:r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1556" y="1285860"/>
            <a:ext cx="8229600" cy="5286412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1.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Коляда</a:t>
            </a:r>
            <a:r>
              <a:rPr lang="ru-RU" sz="2800" dirty="0" smtClean="0">
                <a:latin typeface="Georgia" pitchFamily="18" charset="0"/>
              </a:rPr>
              <a:t>, коляда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Отворяйте ворота,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Доставайте сундучки,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Подавайте пятачки.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Хоть рубль,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Хоть пятак,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Не уйдём из дома так!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Дайте нам конфетку,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А можно и монетку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Не жалейте ничего.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Накануне Рождество!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Коляда, коляда,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Кто не даст пирога,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Мы корову за рога,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Кто не даст пышки,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Мы тому в лоб шишки,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Кто не даст пятачок,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Тому шею на бочок.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масле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958142" cy="5305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621508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Масленица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8356</TotalTime>
  <Words>1489</Words>
  <PresentationFormat>Экран (4:3)</PresentationFormat>
  <Paragraphs>475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Солнцестояние</vt:lpstr>
      <vt:lpstr>Древнерусская литература и фольклор</vt:lpstr>
      <vt:lpstr>Слайд 2</vt:lpstr>
      <vt:lpstr>Жанровая система русского фольклора  </vt:lpstr>
      <vt:lpstr>Обрядовый  фольклор</vt:lpstr>
      <vt:lpstr>Подблюдные песни </vt:lpstr>
      <vt:lpstr>Слайд 6</vt:lpstr>
      <vt:lpstr>Слайд 7</vt:lpstr>
      <vt:lpstr>Колядки</vt:lpstr>
      <vt:lpstr>Слайд 9</vt:lpstr>
      <vt:lpstr>Слайд 10</vt:lpstr>
      <vt:lpstr>Песни на Масленицу</vt:lpstr>
      <vt:lpstr>Песни на Масленицу</vt:lpstr>
      <vt:lpstr>Слайд 13</vt:lpstr>
      <vt:lpstr>Слайд 14</vt:lpstr>
      <vt:lpstr>Веснянки</vt:lpstr>
      <vt:lpstr>Слайд 16</vt:lpstr>
      <vt:lpstr>Слайд 17</vt:lpstr>
      <vt:lpstr>Песни на Ивана Купалу</vt:lpstr>
      <vt:lpstr>Слайд 19</vt:lpstr>
      <vt:lpstr>Слайд 20</vt:lpstr>
      <vt:lpstr>Слайд 21</vt:lpstr>
      <vt:lpstr>Свадебные причитания</vt:lpstr>
      <vt:lpstr>Свадебные причитания</vt:lpstr>
      <vt:lpstr>Свадебные величания</vt:lpstr>
      <vt:lpstr>Свадебные величания</vt:lpstr>
      <vt:lpstr>Свадебные поговорки</vt:lpstr>
      <vt:lpstr>Похоронные причитания</vt:lpstr>
      <vt:lpstr>Похоронные причитания</vt:lpstr>
      <vt:lpstr>Заговоры</vt:lpstr>
      <vt:lpstr>Заговоры</vt:lpstr>
      <vt:lpstr>Жанровая система русского фольклора  </vt:lpstr>
      <vt:lpstr>Необрядовый фольклор</vt:lpstr>
      <vt:lpstr>Эпический фольклор включает  </vt:lpstr>
      <vt:lpstr>Слайд 34</vt:lpstr>
      <vt:lpstr>Сказки</vt:lpstr>
      <vt:lpstr>Народная драма</vt:lpstr>
      <vt:lpstr>Народная драма</vt:lpstr>
      <vt:lpstr>Народная драма</vt:lpstr>
      <vt:lpstr>Малые фольклорный жанры</vt:lpstr>
      <vt:lpstr>Малые фольклорный жанры</vt:lpstr>
      <vt:lpstr>Малые фольклорный жанры</vt:lpstr>
      <vt:lpstr>Малые фольклорный жанры</vt:lpstr>
      <vt:lpstr>Малые фольклорный жанры</vt:lpstr>
      <vt:lpstr>Виновата ли я</vt:lpstr>
      <vt:lpstr>Виновата ли я</vt:lpstr>
      <vt:lpstr>«При долинушке»</vt:lpstr>
      <vt:lpstr>«Дорожка»</vt:lpstr>
      <vt:lpstr>Ой, то не вечер </vt:lpstr>
      <vt:lpstr>Особенности былин</vt:lpstr>
      <vt:lpstr>Илья Муромец и Соловей-разбойник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51</cp:revision>
  <dcterms:created xsi:type="dcterms:W3CDTF">2016-10-28T08:42:48Z</dcterms:created>
  <dcterms:modified xsi:type="dcterms:W3CDTF">2016-11-14T18:25:30Z</dcterms:modified>
</cp:coreProperties>
</file>