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9" r:id="rId1"/>
  </p:sldMasterIdLst>
  <p:notesMasterIdLst>
    <p:notesMasterId r:id="rId20"/>
  </p:notesMasterIdLst>
  <p:sldIdLst>
    <p:sldId id="256" r:id="rId2"/>
    <p:sldId id="259" r:id="rId3"/>
    <p:sldId id="260" r:id="rId4"/>
    <p:sldId id="261" r:id="rId5"/>
    <p:sldId id="263" r:id="rId6"/>
    <p:sldId id="262" r:id="rId7"/>
    <p:sldId id="264" r:id="rId8"/>
    <p:sldId id="265" r:id="rId9"/>
    <p:sldId id="266" r:id="rId10"/>
    <p:sldId id="267" r:id="rId11"/>
    <p:sldId id="274" r:id="rId12"/>
    <p:sldId id="275" r:id="rId13"/>
    <p:sldId id="276" r:id="rId14"/>
    <p:sldId id="268" r:id="rId15"/>
    <p:sldId id="269" r:id="rId16"/>
    <p:sldId id="270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>
        <p:scale>
          <a:sx n="81" d="100"/>
          <a:sy n="81" d="100"/>
        </p:scale>
        <p:origin x="-24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BAF34-B4EA-4B6C-9D7E-1EDF7E43CB3D}" type="datetimeFigureOut">
              <a:rPr lang="cs-CZ" smtClean="0"/>
              <a:t>7.10.2017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E9079-03D0-412F-8056-8FC93A025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38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753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97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46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21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10/7/2017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13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10/7/2017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929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10/7/2017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24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10/7/2017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451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10/7/2017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758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10/7/2017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475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9495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СИМВОЛИЗМ </a:t>
            </a:r>
            <a:br>
              <a:rPr lang="ru-RU" b="1" dirty="0" smtClean="0"/>
            </a:br>
            <a:r>
              <a:rPr lang="ru-RU" b="1" dirty="0" smtClean="0"/>
              <a:t>в русской литературе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Д. Мережковский, А. Белый, В. Брюсов, А. Блок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344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955462"/>
            <a:ext cx="10058400" cy="402336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Сборник </a:t>
            </a: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Русские символисты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  <a:r>
              <a:rPr lang="ru-RU" dirty="0" smtClean="0">
                <a:solidFill>
                  <a:schemeClr val="tx1"/>
                </a:solidFill>
              </a:rPr>
              <a:t> – собственные стихи и переводы французских символистов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Поэтические сборники </a:t>
            </a: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Шедевры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Это я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У моря</a:t>
            </a:r>
            <a:r>
              <a:rPr lang="cs-CZ" dirty="0" smtClean="0">
                <a:solidFill>
                  <a:schemeClr val="tx1"/>
                </a:solidFill>
              </a:rPr>
              <a:t>“, „</a:t>
            </a:r>
            <a:r>
              <a:rPr lang="ru-RU" dirty="0" smtClean="0">
                <a:solidFill>
                  <a:schemeClr val="tx1"/>
                </a:solidFill>
              </a:rPr>
              <a:t>На гранитах</a:t>
            </a:r>
            <a:r>
              <a:rPr lang="cs-CZ" dirty="0" smtClean="0">
                <a:solidFill>
                  <a:schemeClr val="tx1"/>
                </a:solidFill>
              </a:rPr>
              <a:t>“, „</a:t>
            </a:r>
            <a:r>
              <a:rPr lang="ru-RU" dirty="0" smtClean="0">
                <a:solidFill>
                  <a:schemeClr val="tx1"/>
                </a:solidFill>
              </a:rPr>
              <a:t>В поле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Исторические романы </a:t>
            </a: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Алтарь победы</a:t>
            </a:r>
            <a:r>
              <a:rPr lang="cs-CZ" dirty="0" smtClean="0">
                <a:solidFill>
                  <a:schemeClr val="tx1"/>
                </a:solidFill>
              </a:rPr>
              <a:t>“, „</a:t>
            </a:r>
            <a:r>
              <a:rPr lang="ru-RU" dirty="0" smtClean="0">
                <a:solidFill>
                  <a:schemeClr val="tx1"/>
                </a:solidFill>
              </a:rPr>
              <a:t>Огненный ангел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i="1" dirty="0">
                <a:solidFill>
                  <a:schemeClr val="tx1"/>
                </a:solidFill>
              </a:rPr>
              <a:t>О</a:t>
            </a:r>
            <a:r>
              <a:rPr lang="ru-RU" i="1" dirty="0" smtClean="0">
                <a:solidFill>
                  <a:schemeClr val="tx1"/>
                </a:solidFill>
              </a:rPr>
              <a:t>казал значительное влияние на </a:t>
            </a:r>
            <a:r>
              <a:rPr lang="ru-RU" i="1" dirty="0">
                <a:solidFill>
                  <a:schemeClr val="tx1"/>
                </a:solidFill>
              </a:rPr>
              <a:t>творчество </a:t>
            </a:r>
            <a:r>
              <a:rPr lang="ru-RU" i="1" dirty="0" smtClean="0">
                <a:solidFill>
                  <a:schemeClr val="tx1"/>
                </a:solidFill>
              </a:rPr>
              <a:t>многих </a:t>
            </a:r>
            <a:r>
              <a:rPr lang="cs-CZ" i="1" dirty="0" smtClean="0">
                <a:solidFill>
                  <a:schemeClr val="tx1"/>
                </a:solidFill>
              </a:rPr>
              <a:t>„</a:t>
            </a:r>
            <a:r>
              <a:rPr lang="ru-RU" i="1" dirty="0" smtClean="0">
                <a:solidFill>
                  <a:schemeClr val="tx1"/>
                </a:solidFill>
              </a:rPr>
              <a:t>младших символистов</a:t>
            </a:r>
            <a:r>
              <a:rPr lang="cs-CZ" i="1" dirty="0" smtClean="0">
                <a:solidFill>
                  <a:schemeClr val="tx1"/>
                </a:solidFill>
              </a:rPr>
              <a:t>“</a:t>
            </a:r>
            <a:r>
              <a:rPr lang="ru-RU" i="1" dirty="0" smtClean="0">
                <a:solidFill>
                  <a:schemeClr val="tx1"/>
                </a:solidFill>
              </a:rPr>
              <a:t>, </a:t>
            </a:r>
            <a:r>
              <a:rPr lang="ru-RU" i="1" dirty="0">
                <a:solidFill>
                  <a:schemeClr val="tx1"/>
                </a:solidFill>
              </a:rPr>
              <a:t>почти все они проходят через этап </a:t>
            </a:r>
            <a:r>
              <a:rPr lang="ru-RU" i="1" dirty="0" smtClean="0">
                <a:solidFill>
                  <a:schemeClr val="tx1"/>
                </a:solidFill>
              </a:rPr>
              <a:t>«</a:t>
            </a:r>
            <a:r>
              <a:rPr lang="ru-RU" i="1" dirty="0">
                <a:solidFill>
                  <a:schemeClr val="tx1"/>
                </a:solidFill>
              </a:rPr>
              <a:t>подражаний Брюсову». </a:t>
            </a:r>
            <a:endParaRPr lang="cs-CZ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425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Андрей Белый </a:t>
            </a:r>
            <a:r>
              <a:rPr lang="cs-CZ" dirty="0" smtClean="0"/>
              <a:t>(1880 – 1934)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870327"/>
            <a:ext cx="10058400" cy="4023360"/>
          </a:xfrm>
        </p:spPr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</a:rPr>
              <a:t>Наст. </a:t>
            </a:r>
            <a:r>
              <a:rPr lang="ru-RU" i="1" dirty="0">
                <a:solidFill>
                  <a:schemeClr val="tx1"/>
                </a:solidFill>
              </a:rPr>
              <a:t>и</a:t>
            </a:r>
            <a:r>
              <a:rPr lang="ru-RU" i="1" dirty="0" smtClean="0">
                <a:solidFill>
                  <a:schemeClr val="tx1"/>
                </a:solidFill>
              </a:rPr>
              <a:t>мя – </a:t>
            </a:r>
            <a:r>
              <a:rPr lang="ru-RU" b="1" dirty="0" smtClean="0">
                <a:solidFill>
                  <a:schemeClr val="tx1"/>
                </a:solidFill>
              </a:rPr>
              <a:t>Борис Николаевич Бугаев </a:t>
            </a:r>
            <a:r>
              <a:rPr lang="ru-RU" dirty="0" smtClean="0">
                <a:solidFill>
                  <a:schemeClr val="tx1"/>
                </a:solidFill>
              </a:rPr>
              <a:t>– </a:t>
            </a:r>
          </a:p>
          <a:p>
            <a:r>
              <a:rPr lang="ru-RU" dirty="0">
                <a:solidFill>
                  <a:schemeClr val="tx1"/>
                </a:solidFill>
              </a:rPr>
              <a:t>русский писатель, поэт, критик,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мемуарист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smtClean="0">
                <a:solidFill>
                  <a:schemeClr val="tx1"/>
                </a:solidFill>
              </a:rPr>
              <a:t>теоретик русского символизма</a:t>
            </a:r>
            <a:r>
              <a:rPr lang="cs-CZ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ru-RU" dirty="0" smtClean="0">
                <a:solidFill>
                  <a:schemeClr val="tx1"/>
                </a:solidFill>
              </a:rPr>
              <a:t>сновоположник орнаментальной прозы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026" name="Picture 2" descr="Výsledek obrázku pro Андрей бел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9456" y="2870327"/>
            <a:ext cx="3316224" cy="2155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594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Творчество Андрея Белого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953260"/>
            <a:ext cx="10058400" cy="4023360"/>
          </a:xfrm>
        </p:spPr>
        <p:txBody>
          <a:bodyPr>
            <a:normAutofit/>
          </a:bodyPr>
          <a:lstStyle/>
          <a:p>
            <a:r>
              <a:rPr lang="cs-CZ" sz="2800" i="1" dirty="0" smtClean="0">
                <a:solidFill>
                  <a:schemeClr val="tx1"/>
                </a:solidFill>
              </a:rPr>
              <a:t>„</a:t>
            </a:r>
            <a:r>
              <a:rPr lang="ru-RU" sz="2800" i="1" dirty="0" smtClean="0">
                <a:solidFill>
                  <a:schemeClr val="tx1"/>
                </a:solidFill>
              </a:rPr>
              <a:t>Музыка является искусством искусств</a:t>
            </a:r>
            <a:r>
              <a:rPr lang="cs-CZ" sz="2800" i="1" dirty="0" smtClean="0">
                <a:solidFill>
                  <a:schemeClr val="tx1"/>
                </a:solidFill>
              </a:rPr>
              <a:t>“</a:t>
            </a:r>
            <a:r>
              <a:rPr lang="ru-RU" sz="2800" i="1" dirty="0" smtClean="0">
                <a:solidFill>
                  <a:schemeClr val="tx1"/>
                </a:solidFill>
              </a:rPr>
              <a:t>, называл свои произведения </a:t>
            </a:r>
            <a:r>
              <a:rPr lang="ru-RU" sz="2800" b="1" i="1" dirty="0" smtClean="0">
                <a:solidFill>
                  <a:schemeClr val="tx1"/>
                </a:solidFill>
              </a:rPr>
              <a:t>симфониями</a:t>
            </a:r>
          </a:p>
          <a:p>
            <a:pPr>
              <a:buFont typeface="Wingdings" panose="05000000000000000000" pitchFamily="2" charset="2"/>
              <a:buChar char="v"/>
            </a:pPr>
            <a:endParaRPr lang="ru-RU" sz="2800" i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800" i="1" dirty="0" smtClean="0">
                <a:solidFill>
                  <a:schemeClr val="tx1"/>
                </a:solidFill>
              </a:rPr>
              <a:t>„</a:t>
            </a:r>
            <a:r>
              <a:rPr lang="ru-RU" sz="2800" i="1" dirty="0" smtClean="0">
                <a:solidFill>
                  <a:schemeClr val="tx1"/>
                </a:solidFill>
              </a:rPr>
              <a:t>Северная</a:t>
            </a:r>
            <a:r>
              <a:rPr lang="cs-CZ" sz="2800" i="1" dirty="0" smtClean="0">
                <a:solidFill>
                  <a:schemeClr val="tx1"/>
                </a:solidFill>
              </a:rPr>
              <a:t>“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i="1" dirty="0" smtClean="0">
                <a:solidFill>
                  <a:schemeClr val="tx1"/>
                </a:solidFill>
              </a:rPr>
              <a:t>„</a:t>
            </a:r>
            <a:r>
              <a:rPr lang="ru-RU" sz="2800" i="1" dirty="0" smtClean="0">
                <a:solidFill>
                  <a:schemeClr val="tx1"/>
                </a:solidFill>
              </a:rPr>
              <a:t>Драматическая</a:t>
            </a:r>
            <a:r>
              <a:rPr lang="cs-CZ" sz="2800" i="1" dirty="0" smtClean="0">
                <a:solidFill>
                  <a:schemeClr val="tx1"/>
                </a:solidFill>
              </a:rPr>
              <a:t>“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i="1" dirty="0" smtClean="0">
                <a:solidFill>
                  <a:schemeClr val="tx1"/>
                </a:solidFill>
              </a:rPr>
              <a:t>„</a:t>
            </a:r>
            <a:r>
              <a:rPr lang="ru-RU" sz="2800" i="1" dirty="0" smtClean="0">
                <a:solidFill>
                  <a:schemeClr val="tx1"/>
                </a:solidFill>
              </a:rPr>
              <a:t>Возврат</a:t>
            </a:r>
            <a:r>
              <a:rPr lang="cs-CZ" sz="2800" i="1" dirty="0" smtClean="0">
                <a:solidFill>
                  <a:schemeClr val="tx1"/>
                </a:solidFill>
              </a:rPr>
              <a:t>“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i="1" dirty="0" smtClean="0">
                <a:solidFill>
                  <a:schemeClr val="tx1"/>
                </a:solidFill>
              </a:rPr>
              <a:t>„</a:t>
            </a:r>
            <a:r>
              <a:rPr lang="ru-RU" sz="2800" i="1" dirty="0" smtClean="0">
                <a:solidFill>
                  <a:schemeClr val="tx1"/>
                </a:solidFill>
              </a:rPr>
              <a:t>Кубок метелей</a:t>
            </a:r>
            <a:r>
              <a:rPr lang="cs-CZ" sz="2800" i="1" dirty="0" smtClean="0">
                <a:solidFill>
                  <a:schemeClr val="tx1"/>
                </a:solidFill>
              </a:rPr>
              <a:t>“</a:t>
            </a:r>
            <a:endParaRPr lang="ru-RU" sz="2800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800" i="1" dirty="0" smtClean="0"/>
          </a:p>
        </p:txBody>
      </p:sp>
      <p:sp>
        <p:nvSpPr>
          <p:cNvPr id="4" name="Obdélník 3"/>
          <p:cNvSpPr/>
          <p:nvPr/>
        </p:nvSpPr>
        <p:spPr>
          <a:xfrm>
            <a:off x="6447028" y="3425716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i="1" dirty="0"/>
              <a:t>Их особенности</a:t>
            </a:r>
            <a:r>
              <a:rPr lang="ru-RU" sz="2800" i="1" dirty="0" smtClean="0"/>
              <a:t>:</a:t>
            </a:r>
          </a:p>
          <a:p>
            <a:endParaRPr lang="ru-RU" sz="2800" i="1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800" i="1" dirty="0"/>
              <a:t> ритмизированная проза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i="1" dirty="0"/>
              <a:t> музыкальность композиции</a:t>
            </a:r>
          </a:p>
        </p:txBody>
      </p:sp>
    </p:spTree>
    <p:extLst>
      <p:ext uri="{BB962C8B-B14F-4D97-AF65-F5344CB8AC3E}">
        <p14:creationId xmlns:p14="http://schemas.microsoft.com/office/powerpoint/2010/main" val="3004134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Творчество Андрея Белого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3055620" cy="329776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tx1"/>
                </a:solidFill>
              </a:rPr>
              <a:t>Поэтические сборники:</a:t>
            </a:r>
          </a:p>
          <a:p>
            <a:pPr>
              <a:lnSpc>
                <a:spcPct val="150000"/>
              </a:lnSpc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Золото в лазури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Пепел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Урна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290820" y="1862668"/>
            <a:ext cx="3055620" cy="329776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tx1"/>
                </a:solidFill>
              </a:rPr>
              <a:t>Романы:</a:t>
            </a:r>
          </a:p>
          <a:p>
            <a:pPr>
              <a:lnSpc>
                <a:spcPct val="150000"/>
              </a:lnSpc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Серебряный голубь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Петербург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Котик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Летаев</a:t>
            </a:r>
            <a:r>
              <a:rPr lang="sk-SK" dirty="0" smtClean="0">
                <a:solidFill>
                  <a:schemeClr val="tx1"/>
                </a:solidFill>
              </a:rPr>
              <a:t>“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9484360" y="1862668"/>
            <a:ext cx="3055620" cy="329776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tx1"/>
                </a:solidFill>
              </a:rPr>
              <a:t>Публицистика:</a:t>
            </a:r>
          </a:p>
          <a:p>
            <a:pPr>
              <a:lnSpc>
                <a:spcPct val="150000"/>
              </a:lnSpc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Символизм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Луг зелёный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</a:p>
          <a:p>
            <a:pPr marL="0" indent="0">
              <a:lnSpc>
                <a:spcPct val="15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9436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Александр Блок </a:t>
            </a:r>
            <a:r>
              <a:rPr lang="ru-RU" dirty="0"/>
              <a:t>(1880-1921)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488748"/>
            <a:ext cx="1969008" cy="294322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011168" y="2177882"/>
            <a:ext cx="71445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 err="1" smtClean="0"/>
              <a:t>Александр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Александрович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Блок</a:t>
            </a:r>
            <a:r>
              <a:rPr lang="ru-RU" sz="2400" b="1" dirty="0" smtClean="0"/>
              <a:t> </a:t>
            </a:r>
            <a:r>
              <a:rPr lang="cs-CZ" sz="2400" dirty="0" smtClean="0"/>
              <a:t>— </a:t>
            </a:r>
            <a:r>
              <a:rPr lang="cs-CZ" sz="2400" dirty="0" err="1"/>
              <a:t>русский</a:t>
            </a:r>
            <a:r>
              <a:rPr lang="cs-CZ" sz="2400" dirty="0"/>
              <a:t> </a:t>
            </a:r>
            <a:r>
              <a:rPr lang="cs-CZ" sz="2400" dirty="0" err="1"/>
              <a:t>поэт</a:t>
            </a:r>
            <a:r>
              <a:rPr lang="cs-CZ" sz="2400" dirty="0"/>
              <a:t>, </a:t>
            </a:r>
            <a:r>
              <a:rPr lang="cs-CZ" sz="2400" dirty="0" err="1"/>
              <a:t>писатель</a:t>
            </a:r>
            <a:r>
              <a:rPr lang="cs-CZ" sz="2400" dirty="0"/>
              <a:t>, </a:t>
            </a:r>
            <a:r>
              <a:rPr lang="cs-CZ" sz="2400" dirty="0" err="1"/>
              <a:t>публицист</a:t>
            </a:r>
            <a:r>
              <a:rPr lang="cs-CZ" sz="2400" dirty="0"/>
              <a:t>, </a:t>
            </a:r>
            <a:r>
              <a:rPr lang="cs-CZ" sz="2400" dirty="0" err="1"/>
              <a:t>драматург</a:t>
            </a:r>
            <a:r>
              <a:rPr lang="cs-CZ" sz="2400" dirty="0"/>
              <a:t>, </a:t>
            </a:r>
            <a:r>
              <a:rPr lang="cs-CZ" sz="2400" dirty="0" err="1"/>
              <a:t>переводчик</a:t>
            </a:r>
            <a:r>
              <a:rPr lang="cs-CZ" sz="2400" dirty="0"/>
              <a:t>, </a:t>
            </a:r>
            <a:r>
              <a:rPr lang="cs-CZ" sz="2400" dirty="0" err="1"/>
              <a:t>литературный</a:t>
            </a:r>
            <a:r>
              <a:rPr lang="cs-CZ" sz="2400" dirty="0"/>
              <a:t> </a:t>
            </a:r>
            <a:r>
              <a:rPr lang="cs-CZ" sz="2400" dirty="0" err="1"/>
              <a:t>критик</a:t>
            </a:r>
            <a:r>
              <a:rPr lang="cs-CZ" sz="2400" dirty="0"/>
              <a:t>. 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cs-CZ" sz="2400" dirty="0" err="1" smtClean="0"/>
              <a:t>Классик</a:t>
            </a:r>
            <a:r>
              <a:rPr lang="cs-CZ" sz="2400" dirty="0" smtClean="0"/>
              <a:t> </a:t>
            </a:r>
            <a:r>
              <a:rPr lang="cs-CZ" sz="2400" dirty="0" err="1"/>
              <a:t>русской</a:t>
            </a:r>
            <a:r>
              <a:rPr lang="cs-CZ" sz="2400" dirty="0"/>
              <a:t> </a:t>
            </a:r>
            <a:r>
              <a:rPr lang="cs-CZ" sz="2400" dirty="0" err="1"/>
              <a:t>литературы</a:t>
            </a:r>
            <a:r>
              <a:rPr lang="cs-CZ" sz="2400" dirty="0"/>
              <a:t> XX </a:t>
            </a:r>
            <a:r>
              <a:rPr lang="cs-CZ" sz="2400" dirty="0" err="1"/>
              <a:t>столетия</a:t>
            </a:r>
            <a:r>
              <a:rPr lang="cs-CZ" sz="2400" dirty="0"/>
              <a:t>, 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cs-CZ" sz="2400" dirty="0" err="1" smtClean="0"/>
              <a:t>один</a:t>
            </a:r>
            <a:r>
              <a:rPr lang="cs-CZ" sz="2400" dirty="0" smtClean="0"/>
              <a:t> </a:t>
            </a:r>
            <a:r>
              <a:rPr lang="cs-CZ" sz="2400" dirty="0" err="1"/>
              <a:t>из</a:t>
            </a:r>
            <a:r>
              <a:rPr lang="cs-CZ" sz="2400" dirty="0"/>
              <a:t> </a:t>
            </a:r>
            <a:r>
              <a:rPr lang="cs-CZ" sz="2400" dirty="0" err="1"/>
              <a:t>крупнейших</a:t>
            </a:r>
            <a:r>
              <a:rPr lang="cs-CZ" sz="2400" dirty="0"/>
              <a:t> </a:t>
            </a:r>
            <a:r>
              <a:rPr lang="cs-CZ" sz="2400" dirty="0" err="1"/>
              <a:t>представителей</a:t>
            </a:r>
            <a:r>
              <a:rPr lang="cs-CZ" sz="2400" dirty="0"/>
              <a:t> </a:t>
            </a:r>
            <a:r>
              <a:rPr lang="cs-CZ" sz="2400" dirty="0" err="1"/>
              <a:t>русского</a:t>
            </a:r>
            <a:r>
              <a:rPr lang="cs-CZ" sz="2400" dirty="0"/>
              <a:t> </a:t>
            </a:r>
            <a:r>
              <a:rPr lang="cs-CZ" sz="2400" dirty="0" err="1"/>
              <a:t>символизма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8948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 поэтики А. Блока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800" i="1" dirty="0" smtClean="0">
                <a:solidFill>
                  <a:schemeClr val="tx1"/>
                </a:solidFill>
              </a:rPr>
              <a:t>-</a:t>
            </a:r>
            <a:r>
              <a:rPr lang="ru-RU" sz="2800" i="1" dirty="0">
                <a:solidFill>
                  <a:schemeClr val="tx1"/>
                </a:solidFill>
              </a:rPr>
              <a:t>музыкально-песенный строй</a:t>
            </a:r>
            <a:endParaRPr lang="cs-CZ" sz="2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i="1" dirty="0">
                <a:solidFill>
                  <a:schemeClr val="tx1"/>
                </a:solidFill>
              </a:rPr>
              <a:t>-тяготение к звуковой и цветовой выразительности</a:t>
            </a:r>
            <a:endParaRPr lang="cs-CZ" sz="2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i="1" dirty="0">
                <a:solidFill>
                  <a:schemeClr val="tx1"/>
                </a:solidFill>
              </a:rPr>
              <a:t>-метафоричность языка</a:t>
            </a:r>
            <a:endParaRPr lang="cs-CZ" sz="2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i="1" dirty="0">
                <a:solidFill>
                  <a:schemeClr val="tx1"/>
                </a:solidFill>
              </a:rPr>
              <a:t>-сложная структура образа</a:t>
            </a:r>
            <a:endParaRPr lang="cs-CZ" sz="2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733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Творчество А. Блока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 Сборник </a:t>
            </a: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Стихи о Прекрасной Даме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</a:rPr>
              <a:t> С</a:t>
            </a:r>
            <a:r>
              <a:rPr lang="ru-RU" dirty="0" smtClean="0">
                <a:solidFill>
                  <a:schemeClr val="tx1"/>
                </a:solidFill>
              </a:rPr>
              <a:t>борник </a:t>
            </a: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Нечаянная радость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 Драматургия – пьеса </a:t>
            </a: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Балаганчик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 Поэма </a:t>
            </a: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Двенадцать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Стихотворения </a:t>
            </a: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Незнакомка</a:t>
            </a:r>
            <a:r>
              <a:rPr lang="cs-CZ" dirty="0" smtClean="0">
                <a:solidFill>
                  <a:schemeClr val="tx1"/>
                </a:solidFill>
              </a:rPr>
              <a:t>“, „</a:t>
            </a:r>
            <a:r>
              <a:rPr lang="ru-RU" dirty="0">
                <a:solidFill>
                  <a:schemeClr val="tx1"/>
                </a:solidFill>
              </a:rPr>
              <a:t>О доблестях, о подвигах, о славе </a:t>
            </a:r>
            <a:r>
              <a:rPr lang="cs-CZ" dirty="0" smtClean="0">
                <a:solidFill>
                  <a:schemeClr val="tx1"/>
                </a:solidFill>
              </a:rPr>
              <a:t>“, „</a:t>
            </a:r>
            <a:r>
              <a:rPr lang="ru-RU" dirty="0" smtClean="0">
                <a:solidFill>
                  <a:schemeClr val="tx1"/>
                </a:solidFill>
              </a:rPr>
              <a:t>Ночь. Улица. Фонарь. Аптека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842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059936" y="818632"/>
            <a:ext cx="6096000" cy="50353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			</a:t>
            </a:r>
            <a:r>
              <a:rPr lang="ru-RU" dirty="0" smtClean="0"/>
              <a:t>***</a:t>
            </a: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dirty="0"/>
              <a:t>Ночь. Улица. Фонарь. Аптека.</a:t>
            </a:r>
          </a:p>
          <a:p>
            <a:pPr algn="just">
              <a:lnSpc>
                <a:spcPct val="150000"/>
              </a:lnSpc>
            </a:pPr>
            <a:r>
              <a:rPr lang="ru-RU" dirty="0"/>
              <a:t>Бессмысленный и тусклый свет.</a:t>
            </a:r>
          </a:p>
          <a:p>
            <a:pPr algn="just">
              <a:lnSpc>
                <a:spcPct val="150000"/>
              </a:lnSpc>
            </a:pPr>
            <a:r>
              <a:rPr lang="ru-RU" dirty="0"/>
              <a:t>Живи еще хоть четверть века -</a:t>
            </a:r>
          </a:p>
          <a:p>
            <a:pPr algn="just">
              <a:lnSpc>
                <a:spcPct val="150000"/>
              </a:lnSpc>
            </a:pPr>
            <a:r>
              <a:rPr lang="ru-RU" dirty="0"/>
              <a:t>Все будет так. Исхода нет.</a:t>
            </a:r>
          </a:p>
          <a:p>
            <a:pPr algn="just">
              <a:lnSpc>
                <a:spcPct val="150000"/>
              </a:lnSpc>
            </a:pP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dirty="0"/>
              <a:t>Умрешь — начнешь опять сначала</a:t>
            </a:r>
          </a:p>
          <a:p>
            <a:pPr algn="just">
              <a:lnSpc>
                <a:spcPct val="150000"/>
              </a:lnSpc>
            </a:pPr>
            <a:r>
              <a:rPr lang="ru-RU" dirty="0"/>
              <a:t>И повторится все, как встарь:</a:t>
            </a:r>
          </a:p>
          <a:p>
            <a:pPr algn="just">
              <a:lnSpc>
                <a:spcPct val="150000"/>
              </a:lnSpc>
            </a:pPr>
            <a:r>
              <a:rPr lang="ru-RU" dirty="0"/>
              <a:t>Ночь, ледяная рябь канала,</a:t>
            </a:r>
          </a:p>
          <a:p>
            <a:pPr algn="just">
              <a:lnSpc>
                <a:spcPct val="150000"/>
              </a:lnSpc>
            </a:pPr>
            <a:r>
              <a:rPr lang="ru-RU" dirty="0"/>
              <a:t>Аптека, улица, фонарь.</a:t>
            </a:r>
          </a:p>
          <a:p>
            <a:pPr algn="just">
              <a:lnSpc>
                <a:spcPct val="150000"/>
              </a:lnSpc>
            </a:pP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dirty="0"/>
              <a:t>1912</a:t>
            </a:r>
          </a:p>
        </p:txBody>
      </p:sp>
    </p:spTree>
    <p:extLst>
      <p:ext uri="{BB962C8B-B14F-4D97-AF65-F5344CB8AC3E}">
        <p14:creationId xmlns:p14="http://schemas.microsoft.com/office/powerpoint/2010/main" val="24115984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183640" y="1195614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			***</a:t>
            </a:r>
            <a:endParaRPr lang="ru-RU" dirty="0" smtClean="0"/>
          </a:p>
          <a:p>
            <a:r>
              <a:rPr lang="ru-RU" dirty="0" smtClean="0"/>
              <a:t>О </a:t>
            </a:r>
            <a:r>
              <a:rPr lang="ru-RU" dirty="0"/>
              <a:t>доблестях, о подвигах, о славе</a:t>
            </a:r>
          </a:p>
          <a:p>
            <a:r>
              <a:rPr lang="ru-RU" dirty="0"/>
              <a:t>Я забывал на горестной земле,</a:t>
            </a:r>
          </a:p>
          <a:p>
            <a:r>
              <a:rPr lang="ru-RU" dirty="0"/>
              <a:t>Когда твое лицо в простой оправе</a:t>
            </a:r>
          </a:p>
          <a:p>
            <a:r>
              <a:rPr lang="ru-RU" dirty="0"/>
              <a:t>Перед мной сияло на столе.</a:t>
            </a:r>
          </a:p>
          <a:p>
            <a:endParaRPr lang="ru-RU" dirty="0"/>
          </a:p>
          <a:p>
            <a:r>
              <a:rPr lang="ru-RU" dirty="0"/>
              <a:t>Но час настал, и ты ушла из дому</a:t>
            </a:r>
          </a:p>
          <a:p>
            <a:r>
              <a:rPr lang="ru-RU" dirty="0"/>
              <a:t>Я бросил в ночь заветное кольцо.</a:t>
            </a:r>
          </a:p>
          <a:p>
            <a:r>
              <a:rPr lang="ru-RU" dirty="0"/>
              <a:t>Ты отдала свою судьбу другому,</a:t>
            </a:r>
          </a:p>
          <a:p>
            <a:r>
              <a:rPr lang="ru-RU" dirty="0"/>
              <a:t>И я забыл прекрасное лицо.</a:t>
            </a:r>
          </a:p>
          <a:p>
            <a:endParaRPr lang="ru-RU" dirty="0"/>
          </a:p>
          <a:p>
            <a:r>
              <a:rPr lang="ru-RU" dirty="0"/>
              <a:t>Летели дни, крутясь проклятым роем...</a:t>
            </a:r>
          </a:p>
          <a:p>
            <a:r>
              <a:rPr lang="ru-RU" dirty="0"/>
              <a:t>Вино и страсть терзали жизнь мою...</a:t>
            </a:r>
          </a:p>
          <a:p>
            <a:r>
              <a:rPr lang="ru-RU" dirty="0"/>
              <a:t>И вспомнил я тебя пред аналоем,</a:t>
            </a:r>
          </a:p>
          <a:p>
            <a:r>
              <a:rPr lang="ru-RU" dirty="0"/>
              <a:t>И звал тебя, как молодость свою...</a:t>
            </a:r>
          </a:p>
          <a:p>
            <a:endParaRPr lang="ru-RU" dirty="0"/>
          </a:p>
        </p:txBody>
      </p:sp>
      <p:sp>
        <p:nvSpPr>
          <p:cNvPr id="4" name="Obdélník 3"/>
          <p:cNvSpPr/>
          <p:nvPr/>
        </p:nvSpPr>
        <p:spPr>
          <a:xfrm>
            <a:off x="6908800" y="1449614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Я звал тебя, но ты не оглянулась,</a:t>
            </a:r>
          </a:p>
          <a:p>
            <a:r>
              <a:rPr lang="ru-RU" dirty="0"/>
              <a:t>Я слезы лил, но ты не снизошла.</a:t>
            </a:r>
          </a:p>
          <a:p>
            <a:r>
              <a:rPr lang="ru-RU" dirty="0"/>
              <a:t>Ты в синий плащ печально завернулась,</a:t>
            </a:r>
          </a:p>
          <a:p>
            <a:r>
              <a:rPr lang="ru-RU" dirty="0"/>
              <a:t>В сырую ночь ты из дому ушла.</a:t>
            </a:r>
          </a:p>
          <a:p>
            <a:endParaRPr lang="ru-RU" dirty="0"/>
          </a:p>
          <a:p>
            <a:r>
              <a:rPr lang="ru-RU" dirty="0"/>
              <a:t>Не знаю, где приют твоей гордыне</a:t>
            </a:r>
          </a:p>
          <a:p>
            <a:r>
              <a:rPr lang="ru-RU" dirty="0"/>
              <a:t>Ты, милая, ты, нежная, нашла...</a:t>
            </a:r>
          </a:p>
          <a:p>
            <a:r>
              <a:rPr lang="ru-RU" dirty="0"/>
              <a:t>Я крепко сплю, мне снится плащ твой синий,</a:t>
            </a:r>
          </a:p>
          <a:p>
            <a:r>
              <a:rPr lang="ru-RU" dirty="0"/>
              <a:t>В котором ты в сырую ночь ушла...</a:t>
            </a:r>
          </a:p>
          <a:p>
            <a:endParaRPr lang="ru-RU" dirty="0"/>
          </a:p>
          <a:p>
            <a:r>
              <a:rPr lang="ru-RU" dirty="0"/>
              <a:t>Уж не мечтать о нежности, о славе,</a:t>
            </a:r>
          </a:p>
          <a:p>
            <a:r>
              <a:rPr lang="ru-RU" dirty="0"/>
              <a:t>Все миновалось, молодость прошла!</a:t>
            </a:r>
          </a:p>
          <a:p>
            <a:r>
              <a:rPr lang="ru-RU" dirty="0"/>
              <a:t>Твое лицо в его простой оправе</a:t>
            </a:r>
          </a:p>
          <a:p>
            <a:r>
              <a:rPr lang="ru-RU" dirty="0"/>
              <a:t>Своей рукой убрал я со стола.</a:t>
            </a:r>
          </a:p>
          <a:p>
            <a:endParaRPr lang="ru-RU" dirty="0" smtClean="0"/>
          </a:p>
          <a:p>
            <a:r>
              <a:rPr lang="ru-RU" dirty="0" smtClean="0"/>
              <a:t>1908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1744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Исходные тезисы символизма: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519502"/>
            <a:ext cx="10058400" cy="402336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3200" b="1" dirty="0"/>
              <a:t>О</a:t>
            </a:r>
            <a:r>
              <a:rPr lang="ru-RU" sz="3200" b="1" dirty="0" smtClean="0"/>
              <a:t>кружающая </a:t>
            </a:r>
            <a:r>
              <a:rPr lang="ru-RU" sz="3200" b="1" dirty="0"/>
              <a:t>действительность иллюзорна, а подлинная ее сущность скрыта. </a:t>
            </a:r>
            <a:endParaRPr lang="ru-RU" sz="3200" b="1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ru-RU" sz="3200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3200" b="1" dirty="0" smtClean="0"/>
              <a:t>Мир </a:t>
            </a:r>
            <a:r>
              <a:rPr lang="ru-RU" sz="3200" b="1" dirty="0"/>
              <a:t>можно изобразить лишь посредством абстрактного, неопределенного, многозначного символа. </a:t>
            </a:r>
            <a:endParaRPr lang="cs-CZ" sz="3200" dirty="0"/>
          </a:p>
          <a:p>
            <a:pPr algn="just"/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2083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4253" y="3857414"/>
            <a:ext cx="1427747" cy="242717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01259"/>
            <a:ext cx="10058400" cy="1450757"/>
          </a:xfrm>
        </p:spPr>
        <p:txBody>
          <a:bodyPr/>
          <a:lstStyle/>
          <a:p>
            <a:r>
              <a:rPr lang="ru-RU" b="1" dirty="0" smtClean="0"/>
              <a:t>Основные идеи </a:t>
            </a:r>
            <a:r>
              <a:rPr lang="ru-RU" b="1" dirty="0" smtClean="0"/>
              <a:t>символизма</a:t>
            </a:r>
            <a:r>
              <a:rPr lang="sk-SK" b="1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 err="1" smtClean="0">
                <a:solidFill>
                  <a:schemeClr val="tx1"/>
                </a:solidFill>
              </a:rPr>
              <a:t>Творчество</a:t>
            </a:r>
            <a:r>
              <a:rPr lang="cs-CZ" dirty="0" smtClean="0">
                <a:solidFill>
                  <a:schemeClr val="tx1"/>
                </a:solidFill>
              </a:rPr>
              <a:t> —</a:t>
            </a:r>
            <a:r>
              <a:rPr lang="ru-RU" dirty="0" smtClean="0">
                <a:solidFill>
                  <a:schemeClr val="tx1"/>
                </a:solidFill>
              </a:rPr>
              <a:t> это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подсознательно-интуитивное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созерцание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тайных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смыслов</a:t>
            </a:r>
            <a:endParaRPr lang="ru-RU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Творчество доступно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доступно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только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художнику-творцу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err="1">
                <a:solidFill>
                  <a:schemeClr val="tx1"/>
                </a:solidFill>
              </a:rPr>
              <a:t>Р</a:t>
            </a:r>
            <a:r>
              <a:rPr lang="cs-CZ" dirty="0" err="1" smtClean="0">
                <a:solidFill>
                  <a:schemeClr val="tx1"/>
                </a:solidFill>
              </a:rPr>
              <a:t>ационально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передать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созерцаемые</a:t>
            </a:r>
            <a:r>
              <a:rPr lang="cs-CZ" dirty="0">
                <a:solidFill>
                  <a:schemeClr val="tx1"/>
                </a:solidFill>
              </a:rPr>
              <a:t> «</a:t>
            </a:r>
            <a:r>
              <a:rPr lang="cs-CZ" dirty="0" err="1">
                <a:solidFill>
                  <a:schemeClr val="tx1"/>
                </a:solidFill>
              </a:rPr>
              <a:t>тайны</a:t>
            </a:r>
            <a:r>
              <a:rPr lang="cs-CZ" dirty="0">
                <a:solidFill>
                  <a:schemeClr val="tx1"/>
                </a:solidFill>
              </a:rPr>
              <a:t>» </a:t>
            </a:r>
            <a:r>
              <a:rPr lang="cs-CZ" dirty="0" err="1" smtClean="0">
                <a:solidFill>
                  <a:schemeClr val="tx1"/>
                </a:solidFill>
              </a:rPr>
              <a:t>невозможно</a:t>
            </a: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i="1" dirty="0" smtClean="0">
                <a:solidFill>
                  <a:schemeClr val="tx1"/>
                </a:solidFill>
              </a:rPr>
              <a:t>«</a:t>
            </a:r>
            <a:r>
              <a:rPr lang="ru-RU" i="1" dirty="0" smtClean="0">
                <a:solidFill>
                  <a:schemeClr val="tx1"/>
                </a:solidFill>
              </a:rPr>
              <a:t>П</a:t>
            </a:r>
            <a:r>
              <a:rPr lang="cs-CZ" i="1" dirty="0" err="1" smtClean="0">
                <a:solidFill>
                  <a:schemeClr val="tx1"/>
                </a:solidFill>
              </a:rPr>
              <a:t>оэзия</a:t>
            </a:r>
            <a:r>
              <a:rPr lang="cs-CZ" i="1" dirty="0" smtClean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есть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 smtClean="0">
                <a:solidFill>
                  <a:schemeClr val="tx1"/>
                </a:solidFill>
              </a:rPr>
              <a:t>тайнопись</a:t>
            </a:r>
            <a:r>
              <a:rPr lang="cs-CZ" i="1" dirty="0" smtClean="0">
                <a:solidFill>
                  <a:schemeClr val="tx1"/>
                </a:solidFill>
              </a:rPr>
              <a:t> </a:t>
            </a:r>
            <a:r>
              <a:rPr lang="cs-CZ" i="1" dirty="0" err="1" smtClean="0">
                <a:solidFill>
                  <a:schemeClr val="tx1"/>
                </a:solidFill>
              </a:rPr>
              <a:t>неизреч</a:t>
            </a:r>
            <a:r>
              <a:rPr lang="ru-RU" i="1" dirty="0" smtClean="0">
                <a:solidFill>
                  <a:schemeClr val="tx1"/>
                </a:solidFill>
              </a:rPr>
              <a:t>ё</a:t>
            </a:r>
            <a:r>
              <a:rPr lang="cs-CZ" i="1" dirty="0" err="1" smtClean="0">
                <a:solidFill>
                  <a:schemeClr val="tx1"/>
                </a:solidFill>
              </a:rPr>
              <a:t>нного</a:t>
            </a:r>
            <a:r>
              <a:rPr lang="cs-CZ" i="1" dirty="0" smtClean="0">
                <a:solidFill>
                  <a:schemeClr val="tx1"/>
                </a:solidFill>
              </a:rPr>
              <a:t>»</a:t>
            </a:r>
            <a:r>
              <a:rPr lang="ru-RU" i="1" dirty="0" smtClean="0">
                <a:solidFill>
                  <a:schemeClr val="tx1"/>
                </a:solidFill>
              </a:rPr>
              <a:t> - </a:t>
            </a:r>
            <a:r>
              <a:rPr lang="ru-RU" i="1" dirty="0" err="1" smtClean="0">
                <a:solidFill>
                  <a:schemeClr val="tx1"/>
                </a:solidFill>
              </a:rPr>
              <a:t>Вяч</a:t>
            </a:r>
            <a:r>
              <a:rPr lang="ru-RU" i="1" dirty="0" smtClean="0">
                <a:solidFill>
                  <a:schemeClr val="tx1"/>
                </a:solidFill>
              </a:rPr>
              <a:t>. Иванов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err="1">
                <a:solidFill>
                  <a:schemeClr val="tx1"/>
                </a:solidFill>
              </a:rPr>
              <a:t>Ц</a:t>
            </a:r>
            <a:r>
              <a:rPr lang="cs-CZ" dirty="0" err="1" smtClean="0">
                <a:solidFill>
                  <a:schemeClr val="tx1"/>
                </a:solidFill>
              </a:rPr>
              <a:t>енность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стихотворной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речи</a:t>
            </a:r>
            <a:r>
              <a:rPr lang="cs-CZ" dirty="0">
                <a:solidFill>
                  <a:schemeClr val="tx1"/>
                </a:solidFill>
              </a:rPr>
              <a:t> — в «</a:t>
            </a:r>
            <a:r>
              <a:rPr lang="cs-CZ" dirty="0" err="1">
                <a:solidFill>
                  <a:schemeClr val="tx1"/>
                </a:solidFill>
              </a:rPr>
              <a:t>недосказанности</a:t>
            </a:r>
            <a:r>
              <a:rPr lang="cs-CZ" dirty="0" smtClean="0">
                <a:solidFill>
                  <a:schemeClr val="tx1"/>
                </a:solidFill>
              </a:rPr>
              <a:t>»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cs-CZ" dirty="0">
                <a:solidFill>
                  <a:schemeClr val="tx1"/>
                </a:solidFill>
              </a:rPr>
              <a:t>«</a:t>
            </a:r>
            <a:r>
              <a:rPr lang="cs-CZ" dirty="0" err="1">
                <a:solidFill>
                  <a:schemeClr val="tx1"/>
                </a:solidFill>
              </a:rPr>
              <a:t>утаенности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смысла</a:t>
            </a:r>
            <a:r>
              <a:rPr lang="cs-CZ" dirty="0" smtClean="0">
                <a:solidFill>
                  <a:schemeClr val="tx1"/>
                </a:solidFill>
              </a:rPr>
              <a:t>»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chemeClr val="tx1"/>
                </a:solidFill>
              </a:rPr>
              <a:t>СИМВОЛ</a:t>
            </a:r>
            <a:r>
              <a:rPr lang="ru-RU" dirty="0" smtClean="0">
                <a:solidFill>
                  <a:schemeClr val="tx1"/>
                </a:solidFill>
              </a:rPr>
              <a:t> - г</a:t>
            </a:r>
            <a:r>
              <a:rPr lang="cs-CZ" dirty="0" err="1" smtClean="0">
                <a:solidFill>
                  <a:schemeClr val="tx1"/>
                </a:solidFill>
              </a:rPr>
              <a:t>лавн</a:t>
            </a:r>
            <a:r>
              <a:rPr lang="ru-RU" dirty="0" err="1" smtClean="0">
                <a:solidFill>
                  <a:schemeClr val="tx1"/>
                </a:solidFill>
              </a:rPr>
              <a:t>ое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средство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переда</a:t>
            </a:r>
            <a:r>
              <a:rPr lang="ru-RU" dirty="0" err="1" smtClean="0">
                <a:solidFill>
                  <a:schemeClr val="tx1"/>
                </a:solidFill>
              </a:rPr>
              <a:t>чи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созерцаемы</a:t>
            </a:r>
            <a:r>
              <a:rPr lang="ru-RU" dirty="0" smtClean="0">
                <a:solidFill>
                  <a:schemeClr val="tx1"/>
                </a:solidFill>
              </a:rPr>
              <a:t>х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тайны</a:t>
            </a:r>
            <a:r>
              <a:rPr lang="ru-RU" dirty="0" smtClean="0">
                <a:solidFill>
                  <a:schemeClr val="tx1"/>
                </a:solidFill>
              </a:rPr>
              <a:t>х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смысл</a:t>
            </a:r>
            <a:r>
              <a:rPr lang="ru-RU" dirty="0" err="1" smtClean="0">
                <a:solidFill>
                  <a:schemeClr val="tx1"/>
                </a:solidFill>
              </a:rPr>
              <a:t>ов</a:t>
            </a:r>
            <a:endParaRPr lang="cs-CZ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60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Категория музыки в символизме</a:t>
            </a:r>
            <a:r>
              <a:rPr lang="ru-RU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ru-RU" sz="28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 err="1">
                <a:solidFill>
                  <a:schemeClr val="tx1"/>
                </a:solidFill>
              </a:rPr>
              <a:t>универсальная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метафизическая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b="1" dirty="0" err="1">
                <a:solidFill>
                  <a:schemeClr val="tx1"/>
                </a:solidFill>
              </a:rPr>
              <a:t>энергия</a:t>
            </a:r>
            <a:r>
              <a:rPr lang="cs-CZ" sz="2800" dirty="0">
                <a:solidFill>
                  <a:schemeClr val="tx1"/>
                </a:solidFill>
              </a:rPr>
              <a:t>, </a:t>
            </a:r>
            <a:r>
              <a:rPr lang="cs-CZ" sz="2800" dirty="0" err="1" smtClean="0">
                <a:solidFill>
                  <a:schemeClr val="tx1"/>
                </a:solidFill>
              </a:rPr>
              <a:t>основа</a:t>
            </a:r>
            <a:r>
              <a:rPr lang="cs-CZ" sz="2800" dirty="0" smtClean="0">
                <a:solidFill>
                  <a:schemeClr val="tx1"/>
                </a:solidFill>
              </a:rPr>
              <a:t>  </a:t>
            </a:r>
            <a:r>
              <a:rPr lang="cs-CZ" sz="2800" dirty="0" err="1" smtClean="0">
                <a:solidFill>
                  <a:schemeClr val="tx1"/>
                </a:solidFill>
              </a:rPr>
              <a:t>творчества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sz="2800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 err="1">
                <a:solidFill>
                  <a:schemeClr val="tx1"/>
                </a:solidFill>
              </a:rPr>
              <a:t>пронизанная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звуковыми</a:t>
            </a:r>
            <a:r>
              <a:rPr lang="cs-CZ" sz="2800" dirty="0">
                <a:solidFill>
                  <a:schemeClr val="tx1"/>
                </a:solidFill>
              </a:rPr>
              <a:t> и </a:t>
            </a:r>
            <a:r>
              <a:rPr lang="cs-CZ" sz="2800" dirty="0" err="1">
                <a:solidFill>
                  <a:schemeClr val="tx1"/>
                </a:solidFill>
              </a:rPr>
              <a:t>ритмическими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сочетаниями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словесная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b="1" dirty="0" err="1">
                <a:solidFill>
                  <a:schemeClr val="tx1"/>
                </a:solidFill>
              </a:rPr>
              <a:t>фактура</a:t>
            </a:r>
            <a:r>
              <a:rPr lang="cs-CZ" sz="2800" b="1" dirty="0">
                <a:solidFill>
                  <a:schemeClr val="tx1"/>
                </a:solidFill>
              </a:rPr>
              <a:t> </a:t>
            </a:r>
            <a:r>
              <a:rPr lang="cs-CZ" sz="2800" b="1" dirty="0" err="1">
                <a:solidFill>
                  <a:schemeClr val="tx1"/>
                </a:solidFill>
              </a:rPr>
              <a:t>стиха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85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Значение символизма в развитии литературы: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382182"/>
            <a:ext cx="10058400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</a:rPr>
              <a:t>Символисты</a:t>
            </a:r>
            <a:r>
              <a:rPr lang="ru-RU" dirty="0" smtClean="0">
                <a:solidFill>
                  <a:schemeClr val="tx1"/>
                </a:solidFill>
              </a:rPr>
              <a:t> пытались </a:t>
            </a:r>
            <a:r>
              <a:rPr lang="ru-RU" dirty="0">
                <a:solidFill>
                  <a:schemeClr val="tx1"/>
                </a:solidFill>
              </a:rPr>
              <a:t>создать </a:t>
            </a:r>
            <a:r>
              <a:rPr lang="ru-RU" b="1" dirty="0">
                <a:solidFill>
                  <a:schemeClr val="tx1"/>
                </a:solidFill>
              </a:rPr>
              <a:t>новую философию культуры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smtClean="0">
                <a:solidFill>
                  <a:schemeClr val="tx1"/>
                </a:solidFill>
              </a:rPr>
              <a:t>выработать </a:t>
            </a:r>
            <a:r>
              <a:rPr lang="ru-RU" b="1" dirty="0">
                <a:solidFill>
                  <a:schemeClr val="tx1"/>
                </a:solidFill>
              </a:rPr>
              <a:t>новое универсальное </a:t>
            </a:r>
            <a:r>
              <a:rPr lang="ru-RU" b="1" dirty="0" smtClean="0">
                <a:solidFill>
                  <a:schemeClr val="tx1"/>
                </a:solidFill>
              </a:rPr>
              <a:t>мировоззрение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</a:rPr>
              <a:t>П</a:t>
            </a:r>
            <a:r>
              <a:rPr lang="ru-RU" dirty="0" smtClean="0">
                <a:solidFill>
                  <a:schemeClr val="tx1"/>
                </a:solidFill>
              </a:rPr>
              <a:t>о-новому </a:t>
            </a:r>
            <a:r>
              <a:rPr lang="ru-RU" dirty="0">
                <a:solidFill>
                  <a:schemeClr val="tx1"/>
                </a:solidFill>
              </a:rPr>
              <a:t>поставили </a:t>
            </a:r>
            <a:r>
              <a:rPr lang="ru-RU" b="1" dirty="0">
                <a:solidFill>
                  <a:schemeClr val="tx1"/>
                </a:solidFill>
              </a:rPr>
              <a:t>вопрос об общественной роли </a:t>
            </a:r>
            <a:r>
              <a:rPr lang="ru-RU" b="1" dirty="0" smtClean="0">
                <a:solidFill>
                  <a:schemeClr val="tx1"/>
                </a:solidFill>
              </a:rPr>
              <a:t>художника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</a:rPr>
              <a:t>Наполнили </a:t>
            </a:r>
            <a:r>
              <a:rPr lang="ru-RU" b="1" dirty="0">
                <a:solidFill>
                  <a:schemeClr val="tx1"/>
                </a:solidFill>
              </a:rPr>
              <a:t>работу с художественной формой новой </a:t>
            </a:r>
            <a:r>
              <a:rPr lang="ru-RU" b="1" dirty="0" smtClean="0">
                <a:solidFill>
                  <a:schemeClr val="tx1"/>
                </a:solidFill>
              </a:rPr>
              <a:t>содержательностью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</a:rPr>
              <a:t>Сделали </a:t>
            </a:r>
            <a:r>
              <a:rPr lang="ru-RU" b="1" dirty="0">
                <a:solidFill>
                  <a:schemeClr val="tx1"/>
                </a:solidFill>
              </a:rPr>
              <a:t>искусство более личностным, </a:t>
            </a:r>
            <a:r>
              <a:rPr lang="ru-RU" b="1" dirty="0" err="1">
                <a:solidFill>
                  <a:schemeClr val="tx1"/>
                </a:solidFill>
              </a:rPr>
              <a:t>персоналистичным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lang="cs-CZ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b="1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693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Дмитрий Мережковский </a:t>
            </a:r>
            <a:r>
              <a:rPr lang="ru-RU" dirty="0">
                <a:solidFill>
                  <a:schemeClr val="tx1"/>
                </a:solidFill>
              </a:rPr>
              <a:t>(1865-1941)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zdravrussia.ru/images/nnews/huge/357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1" y="2894838"/>
            <a:ext cx="3023616" cy="1844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5059680" y="2750124"/>
            <a:ext cx="6096000" cy="211307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79705">
              <a:lnSpc>
                <a:spcPct val="120000"/>
              </a:lnSpc>
              <a:spcAft>
                <a:spcPts val="0"/>
              </a:spcAft>
            </a:pPr>
            <a:r>
              <a:rPr lang="ru-RU" sz="2800" i="1" kern="50" dirty="0">
                <a:solidFill>
                  <a:srgbClr val="000000"/>
                </a:solidFill>
                <a:latin typeface="Calibri "/>
                <a:ea typeface="Droid Sans Fallback"/>
                <a:cs typeface="FreeSans"/>
              </a:rPr>
              <a:t>Русский писатель, поэт, критик, общественный </a:t>
            </a:r>
            <a:r>
              <a:rPr lang="ru-RU" sz="2800" i="1" kern="50" dirty="0" smtClean="0">
                <a:solidFill>
                  <a:srgbClr val="000000"/>
                </a:solidFill>
                <a:latin typeface="Calibri "/>
                <a:ea typeface="Droid Sans Fallback"/>
                <a:cs typeface="FreeSans"/>
              </a:rPr>
              <a:t>деятель,</a:t>
            </a:r>
            <a:r>
              <a:rPr lang="cs-CZ" sz="2800" i="1" kern="50" dirty="0" smtClean="0">
                <a:solidFill>
                  <a:srgbClr val="000000"/>
                </a:solidFill>
                <a:latin typeface="Calibri "/>
                <a:ea typeface="Droid Sans Fallback"/>
                <a:cs typeface="FreeSans"/>
              </a:rPr>
              <a:t> </a:t>
            </a:r>
            <a:r>
              <a:rPr lang="ru-RU" sz="2800" i="1" kern="50" dirty="0" smtClean="0">
                <a:solidFill>
                  <a:srgbClr val="000000"/>
                </a:solidFill>
                <a:latin typeface="Calibri "/>
                <a:ea typeface="Droid Sans Fallback"/>
                <a:cs typeface="FreeSans"/>
              </a:rPr>
              <a:t>историк</a:t>
            </a:r>
            <a:r>
              <a:rPr lang="ru-RU" sz="2800" i="1" kern="50" dirty="0">
                <a:solidFill>
                  <a:srgbClr val="000000"/>
                </a:solidFill>
                <a:latin typeface="Calibri "/>
                <a:ea typeface="Droid Sans Fallback"/>
                <a:cs typeface="FreeSans"/>
              </a:rPr>
              <a:t>, религиозный </a:t>
            </a:r>
            <a:r>
              <a:rPr lang="ru-RU" sz="2800" i="1" kern="50" dirty="0" smtClean="0">
                <a:solidFill>
                  <a:srgbClr val="000000"/>
                </a:solidFill>
                <a:latin typeface="Calibri "/>
                <a:ea typeface="Droid Sans Fallback"/>
                <a:cs typeface="FreeSans"/>
              </a:rPr>
              <a:t>философ – </a:t>
            </a:r>
            <a:r>
              <a:rPr lang="ru-RU" sz="2800" b="1" i="1" kern="50" dirty="0">
                <a:solidFill>
                  <a:srgbClr val="000000"/>
                </a:solidFill>
                <a:latin typeface="Calibri "/>
                <a:ea typeface="Droid Sans Fallback"/>
                <a:cs typeface="FreeSans"/>
              </a:rPr>
              <a:t>теоретик символизма.</a:t>
            </a:r>
            <a:endParaRPr lang="cs-CZ" sz="2800" b="1" i="1" kern="50" dirty="0">
              <a:effectLst/>
              <a:latin typeface="Calibri "/>
              <a:ea typeface="Droid Sans Fallback"/>
              <a:cs typeface="FreeSans"/>
            </a:endParaRPr>
          </a:p>
        </p:txBody>
      </p:sp>
    </p:spTree>
    <p:extLst>
      <p:ext uri="{BB962C8B-B14F-4D97-AF65-F5344CB8AC3E}">
        <p14:creationId xmlns:p14="http://schemas.microsoft.com/office/powerpoint/2010/main" val="1416260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450757"/>
          </a:xfrm>
        </p:spPr>
        <p:txBody>
          <a:bodyPr/>
          <a:lstStyle/>
          <a:p>
            <a:r>
              <a:rPr lang="ru-RU" dirty="0" smtClean="0"/>
              <a:t>Творчество Д. Мережковского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784774"/>
            <a:ext cx="10058400" cy="402336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i="1" kern="50" dirty="0" smtClean="0">
                <a:solidFill>
                  <a:schemeClr val="tx1"/>
                </a:solidFill>
                <a:ea typeface="Droid Sans Fallback"/>
                <a:cs typeface="FreeSans"/>
              </a:rPr>
              <a:t>Его философская система исходит из православия, </a:t>
            </a:r>
            <a:r>
              <a:rPr lang="ru-RU" b="1" i="1" kern="50" dirty="0" smtClean="0">
                <a:solidFill>
                  <a:schemeClr val="tx1"/>
                </a:solidFill>
                <a:ea typeface="Droid Sans Fallback"/>
                <a:cs typeface="FreeSans"/>
              </a:rPr>
              <a:t>религия</a:t>
            </a:r>
            <a:r>
              <a:rPr lang="ru-RU" i="1" kern="50" dirty="0" smtClean="0">
                <a:solidFill>
                  <a:schemeClr val="tx1"/>
                </a:solidFill>
                <a:ea typeface="Droid Sans Fallback"/>
                <a:cs typeface="FreeSans"/>
              </a:rPr>
              <a:t> – вершина всего и к ней можно приблизиться лишь </a:t>
            </a:r>
            <a:r>
              <a:rPr lang="ru-RU" b="1" i="1" kern="50" dirty="0" smtClean="0">
                <a:solidFill>
                  <a:schemeClr val="tx1"/>
                </a:solidFill>
                <a:ea typeface="Droid Sans Fallback"/>
                <a:cs typeface="FreeSans"/>
              </a:rPr>
              <a:t>через искусство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kern="50" dirty="0" smtClean="0">
                <a:solidFill>
                  <a:schemeClr val="tx1"/>
                </a:solidFill>
                <a:ea typeface="Droid Sans Fallback"/>
                <a:cs typeface="FreeSans"/>
              </a:rPr>
              <a:t>Публицистика</a:t>
            </a:r>
            <a:r>
              <a:rPr lang="ru-RU" kern="50" dirty="0" smtClean="0">
                <a:solidFill>
                  <a:schemeClr val="tx1"/>
                </a:solidFill>
                <a:ea typeface="Droid Sans Fallback"/>
                <a:cs typeface="FreeSans"/>
              </a:rPr>
              <a:t> - «О </a:t>
            </a:r>
            <a:r>
              <a:rPr lang="ru-RU" kern="50" dirty="0">
                <a:solidFill>
                  <a:schemeClr val="tx1"/>
                </a:solidFill>
                <a:ea typeface="Droid Sans Fallback"/>
                <a:cs typeface="FreeSans"/>
              </a:rPr>
              <a:t>причинах упадка и о новых течениях современной русской литературы</a:t>
            </a:r>
            <a:r>
              <a:rPr lang="ru-RU" kern="50" dirty="0" smtClean="0">
                <a:solidFill>
                  <a:schemeClr val="tx1"/>
                </a:solidFill>
                <a:ea typeface="Droid Sans Fallback"/>
                <a:cs typeface="FreeSans"/>
              </a:rPr>
              <a:t>» - </a:t>
            </a:r>
            <a:r>
              <a:rPr lang="ru-RU" i="1" kern="50" dirty="0" smtClean="0">
                <a:solidFill>
                  <a:schemeClr val="tx1"/>
                </a:solidFill>
                <a:ea typeface="Droid Sans Fallback"/>
                <a:cs typeface="FreeSans"/>
              </a:rPr>
              <a:t>первое теоретическое обоснование символизма.</a:t>
            </a:r>
            <a:endParaRPr lang="cs-CZ" i="1" kern="50" dirty="0">
              <a:solidFill>
                <a:schemeClr val="tx1"/>
              </a:solidFill>
              <a:ea typeface="Droid Sans Fallback"/>
              <a:cs typeface="FreeSans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tx1"/>
                </a:solidFill>
              </a:rPr>
              <a:t>Поэзия </a:t>
            </a:r>
            <a:r>
              <a:rPr lang="ru-RU" i="1" dirty="0" smtClean="0">
                <a:solidFill>
                  <a:schemeClr val="tx1"/>
                </a:solidFill>
              </a:rPr>
              <a:t>– сборники стихотворений (</a:t>
            </a:r>
            <a:r>
              <a:rPr lang="cs-CZ" i="1" dirty="0" smtClean="0">
                <a:solidFill>
                  <a:schemeClr val="tx1"/>
                </a:solidFill>
              </a:rPr>
              <a:t>1888, 1892, 1904, 1910)</a:t>
            </a:r>
            <a:endParaRPr lang="ru-RU" i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tx1"/>
                </a:solidFill>
              </a:rPr>
              <a:t>Драматургия</a:t>
            </a:r>
            <a:r>
              <a:rPr lang="ru-RU" i="1" dirty="0" smtClean="0">
                <a:solidFill>
                  <a:schemeClr val="tx1"/>
                </a:solidFill>
              </a:rPr>
              <a:t> - </a:t>
            </a:r>
            <a:r>
              <a:rPr lang="ru-RU" i="1" dirty="0">
                <a:solidFill>
                  <a:schemeClr val="tx1"/>
                </a:solidFill>
              </a:rPr>
              <a:t>«Борис Годунов» (киносценарий</a:t>
            </a:r>
            <a:r>
              <a:rPr lang="ru-RU" i="1" dirty="0" smtClean="0">
                <a:solidFill>
                  <a:schemeClr val="tx1"/>
                </a:solidFill>
              </a:rPr>
              <a:t>)</a:t>
            </a:r>
            <a:endParaRPr lang="sk-SK" i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tx1"/>
                </a:solidFill>
              </a:rPr>
              <a:t>Романы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i="1" dirty="0" smtClean="0">
                <a:solidFill>
                  <a:schemeClr val="tx1"/>
                </a:solidFill>
              </a:rPr>
              <a:t>«</a:t>
            </a:r>
            <a:r>
              <a:rPr lang="ru-RU" i="1" dirty="0">
                <a:solidFill>
                  <a:schemeClr val="tx1"/>
                </a:solidFill>
              </a:rPr>
              <a:t>Христос и Антихрист</a:t>
            </a:r>
            <a:r>
              <a:rPr lang="ru-RU" i="1" dirty="0" smtClean="0">
                <a:solidFill>
                  <a:schemeClr val="tx1"/>
                </a:solidFill>
              </a:rPr>
              <a:t>», </a:t>
            </a:r>
            <a:r>
              <a:rPr lang="ru-RU" i="1" dirty="0">
                <a:solidFill>
                  <a:schemeClr val="tx1"/>
                </a:solidFill>
              </a:rPr>
              <a:t>«Царство Зверя</a:t>
            </a:r>
            <a:r>
              <a:rPr lang="ru-RU" i="1" dirty="0" smtClean="0">
                <a:solidFill>
                  <a:schemeClr val="tx1"/>
                </a:solidFill>
              </a:rPr>
              <a:t>»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tx1"/>
                </a:solidFill>
              </a:rPr>
              <a:t>Исторические эссе, переводы</a:t>
            </a:r>
            <a:endParaRPr lang="ru-RU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ru-RU" b="1" dirty="0"/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  <a:p>
            <a:pPr>
              <a:buFont typeface="Wingdings" panose="05000000000000000000" pitchFamily="2" charset="2"/>
              <a:buChar char="v"/>
            </a:pPr>
            <a:endParaRPr lang="ru-RU" i="1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8806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Валерий Брюсов </a:t>
            </a:r>
            <a:r>
              <a:rPr lang="cs-CZ" dirty="0" smtClean="0"/>
              <a:t>(1873 – 1924)</a:t>
            </a:r>
            <a:endParaRPr lang="cs-CZ" dirty="0"/>
          </a:p>
        </p:txBody>
      </p:sp>
      <p:pic>
        <p:nvPicPr>
          <p:cNvPr id="2052" name="Picture 4" descr="Výsledek obrázku pro брюс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2538" y="2346739"/>
            <a:ext cx="2393142" cy="279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658369" y="2463076"/>
            <a:ext cx="79094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err="1" smtClean="0"/>
              <a:t>Валерий</a:t>
            </a:r>
            <a:r>
              <a:rPr lang="cs-CZ" sz="2800" b="1" dirty="0" smtClean="0"/>
              <a:t> </a:t>
            </a:r>
            <a:r>
              <a:rPr lang="cs-CZ" sz="2800" b="1" dirty="0" err="1"/>
              <a:t>Я́ковлевич</a:t>
            </a:r>
            <a:r>
              <a:rPr lang="cs-CZ" sz="2800" b="1" dirty="0"/>
              <a:t> </a:t>
            </a:r>
            <a:r>
              <a:rPr lang="cs-CZ" sz="2800" b="1" dirty="0" err="1" smtClean="0"/>
              <a:t>Брюсов</a:t>
            </a:r>
            <a:r>
              <a:rPr lang="cs-CZ" sz="2800" b="1" dirty="0"/>
              <a:t> </a:t>
            </a:r>
            <a:r>
              <a:rPr lang="cs-CZ" sz="2800" dirty="0"/>
              <a:t> </a:t>
            </a:r>
            <a:r>
              <a:rPr lang="cs-CZ" sz="2800" dirty="0" smtClean="0"/>
              <a:t>—</a:t>
            </a:r>
            <a:r>
              <a:rPr lang="cs-CZ" sz="2800" dirty="0" err="1" smtClean="0"/>
              <a:t>русский</a:t>
            </a:r>
            <a:r>
              <a:rPr lang="cs-CZ" sz="2800" dirty="0"/>
              <a:t> </a:t>
            </a:r>
            <a:r>
              <a:rPr lang="cs-CZ" sz="2800" dirty="0" err="1"/>
              <a:t>поэт,прозаик</a:t>
            </a:r>
            <a:r>
              <a:rPr lang="cs-CZ" sz="2800" dirty="0"/>
              <a:t>, </a:t>
            </a:r>
            <a:r>
              <a:rPr lang="cs-CZ" sz="2800" dirty="0" err="1"/>
              <a:t>драматург</a:t>
            </a:r>
            <a:r>
              <a:rPr lang="cs-CZ" sz="2800" dirty="0"/>
              <a:t>, </a:t>
            </a:r>
            <a:r>
              <a:rPr lang="cs-CZ" sz="2800" dirty="0" err="1"/>
              <a:t>переводчик</a:t>
            </a:r>
            <a:r>
              <a:rPr lang="cs-CZ" sz="2800" dirty="0"/>
              <a:t>, </a:t>
            </a:r>
            <a:endParaRPr lang="ru-RU" sz="2800" dirty="0" smtClean="0"/>
          </a:p>
          <a:p>
            <a:pPr>
              <a:lnSpc>
                <a:spcPct val="150000"/>
              </a:lnSpc>
            </a:pPr>
            <a:r>
              <a:rPr lang="cs-CZ" sz="2800" dirty="0" err="1" smtClean="0"/>
              <a:t>литературовед</a:t>
            </a:r>
            <a:r>
              <a:rPr lang="cs-CZ" sz="2800" dirty="0"/>
              <a:t>, </a:t>
            </a:r>
            <a:r>
              <a:rPr lang="cs-CZ" sz="2800" dirty="0" err="1"/>
              <a:t>литературный</a:t>
            </a:r>
            <a:r>
              <a:rPr lang="cs-CZ" sz="2800" dirty="0"/>
              <a:t> </a:t>
            </a:r>
            <a:r>
              <a:rPr lang="cs-CZ" sz="2800" dirty="0" err="1"/>
              <a:t>критик</a:t>
            </a:r>
            <a:r>
              <a:rPr lang="cs-CZ" sz="2800" dirty="0"/>
              <a:t> и </a:t>
            </a:r>
            <a:r>
              <a:rPr lang="cs-CZ" sz="2800" dirty="0" err="1"/>
              <a:t>историк</a:t>
            </a:r>
            <a:r>
              <a:rPr lang="cs-CZ" sz="2800" dirty="0"/>
              <a:t>. </a:t>
            </a:r>
            <a:endParaRPr lang="ru-RU" sz="2800" dirty="0" smtClean="0"/>
          </a:p>
          <a:p>
            <a:pPr>
              <a:lnSpc>
                <a:spcPct val="150000"/>
              </a:lnSpc>
            </a:pPr>
            <a:r>
              <a:rPr lang="cs-CZ" sz="2800" dirty="0" err="1" smtClean="0"/>
              <a:t>Один</a:t>
            </a:r>
            <a:r>
              <a:rPr lang="cs-CZ" sz="2800" dirty="0" smtClean="0"/>
              <a:t> </a:t>
            </a:r>
            <a:r>
              <a:rPr lang="cs-CZ" sz="2800" dirty="0" err="1"/>
              <a:t>из</a:t>
            </a:r>
            <a:r>
              <a:rPr lang="cs-CZ" sz="2800" dirty="0"/>
              <a:t> </a:t>
            </a:r>
            <a:r>
              <a:rPr lang="cs-CZ" sz="2800" dirty="0" err="1"/>
              <a:t>основоположников</a:t>
            </a:r>
            <a:r>
              <a:rPr lang="cs-CZ" sz="2800" dirty="0"/>
              <a:t> </a:t>
            </a:r>
            <a:r>
              <a:rPr lang="cs-CZ" sz="2800" dirty="0" err="1"/>
              <a:t>русского</a:t>
            </a:r>
            <a:r>
              <a:rPr lang="cs-CZ" sz="2800" dirty="0"/>
              <a:t> </a:t>
            </a:r>
            <a:r>
              <a:rPr lang="cs-CZ" sz="2800" dirty="0" err="1"/>
              <a:t>символизма</a:t>
            </a:r>
            <a:r>
              <a:rPr lang="cs-CZ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46722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Творчество В. Брюсова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065190"/>
            <a:ext cx="10058400" cy="4023360"/>
          </a:xfrm>
        </p:spPr>
        <p:txBody>
          <a:bodyPr/>
          <a:lstStyle/>
          <a:p>
            <a:r>
              <a:rPr lang="ru-RU" b="1" i="1" dirty="0" smtClean="0">
                <a:solidFill>
                  <a:schemeClr val="tx1"/>
                </a:solidFill>
              </a:rPr>
              <a:t>Раннее творчество: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т</a:t>
            </a:r>
            <a:r>
              <a:rPr lang="ru-RU" dirty="0" smtClean="0">
                <a:solidFill>
                  <a:schemeClr val="tx1"/>
                </a:solidFill>
              </a:rPr>
              <a:t>ема </a:t>
            </a:r>
            <a:r>
              <a:rPr lang="ru-RU" dirty="0">
                <a:solidFill>
                  <a:schemeClr val="tx1"/>
                </a:solidFill>
              </a:rPr>
              <a:t>борьбы с </a:t>
            </a:r>
            <a:r>
              <a:rPr lang="ru-RU" dirty="0" smtClean="0">
                <a:solidFill>
                  <a:schemeClr val="tx1"/>
                </a:solidFill>
              </a:rPr>
              <a:t>миром </a:t>
            </a:r>
            <a:r>
              <a:rPr lang="ru-RU" dirty="0">
                <a:solidFill>
                  <a:schemeClr val="tx1"/>
                </a:solidFill>
              </a:rPr>
              <a:t>патриархального купечества,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стремление </a:t>
            </a:r>
            <a:r>
              <a:rPr lang="ru-RU" dirty="0">
                <a:solidFill>
                  <a:schemeClr val="tx1"/>
                </a:solidFill>
              </a:rPr>
              <a:t>уйти от «будничной действительности» </a:t>
            </a:r>
            <a:r>
              <a:rPr lang="ru-RU" dirty="0" smtClean="0">
                <a:solidFill>
                  <a:schemeClr val="tx1"/>
                </a:solidFill>
              </a:rPr>
              <a:t>к </a:t>
            </a:r>
            <a:r>
              <a:rPr lang="ru-RU" dirty="0">
                <a:solidFill>
                  <a:schemeClr val="tx1"/>
                </a:solidFill>
              </a:rPr>
              <a:t>новому </a:t>
            </a:r>
            <a:r>
              <a:rPr lang="ru-RU" dirty="0" smtClean="0">
                <a:solidFill>
                  <a:schemeClr val="tx1"/>
                </a:solidFill>
              </a:rPr>
              <a:t>миру,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мифологические темы.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Принцип </a:t>
            </a:r>
            <a:r>
              <a:rPr lang="ru-RU" dirty="0">
                <a:solidFill>
                  <a:schemeClr val="tx1"/>
                </a:solidFill>
              </a:rPr>
              <a:t>«искусство для искусства», отрешённость от «внешнего мира». 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b="1" i="1" dirty="0" smtClean="0">
              <a:solidFill>
                <a:schemeClr val="tx1"/>
              </a:solidFill>
            </a:endParaRPr>
          </a:p>
          <a:p>
            <a:r>
              <a:rPr lang="ru-RU" b="1" i="1" dirty="0" smtClean="0">
                <a:solidFill>
                  <a:schemeClr val="tx1"/>
                </a:solidFill>
              </a:rPr>
              <a:t>Позднее творчество: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у</a:t>
            </a:r>
            <a:r>
              <a:rPr lang="ru-RU" dirty="0" smtClean="0">
                <a:solidFill>
                  <a:schemeClr val="tx1"/>
                </a:solidFill>
              </a:rPr>
              <a:t>рбанизм  (тема города)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ru-RU" dirty="0" smtClean="0">
                <a:solidFill>
                  <a:schemeClr val="tx1"/>
                </a:solidFill>
              </a:rPr>
              <a:t>диночество человека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448971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3508</TotalTime>
  <Words>708</Words>
  <Application>Microsoft Office PowerPoint</Application>
  <PresentationFormat>Vlastná</PresentationFormat>
  <Paragraphs>146</Paragraphs>
  <Slides>18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19" baseType="lpstr">
      <vt:lpstr>Retrospektiva</vt:lpstr>
      <vt:lpstr>СИМВОЛИЗМ  в русской литературе</vt:lpstr>
      <vt:lpstr>Исходные тезисы символизма:</vt:lpstr>
      <vt:lpstr>Основные идеи символизма:</vt:lpstr>
      <vt:lpstr>Категория музыки в символизме:</vt:lpstr>
      <vt:lpstr>Значение символизма в развитии литературы:</vt:lpstr>
      <vt:lpstr>Дмитрий Мережковский (1865-1941)</vt:lpstr>
      <vt:lpstr>Творчество Д. Мережковского</vt:lpstr>
      <vt:lpstr>Валерий Брюсов (1873 – 1924)</vt:lpstr>
      <vt:lpstr>Творчество В. Брюсова</vt:lpstr>
      <vt:lpstr>Prezentácia programu PowerPoint</vt:lpstr>
      <vt:lpstr>Андрей Белый (1880 – 1934)</vt:lpstr>
      <vt:lpstr>Творчество Андрея Белого</vt:lpstr>
      <vt:lpstr>Творчество Андрея Белого</vt:lpstr>
      <vt:lpstr>Александр Блок (1880-1921)</vt:lpstr>
      <vt:lpstr>Особенности поэтики А. Блока</vt:lpstr>
      <vt:lpstr>Творчество А. Блока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СИМВОЛИЗМ</dc:title>
  <dc:creator>JANA</dc:creator>
  <cp:lastModifiedBy>Lenka</cp:lastModifiedBy>
  <cp:revision>33</cp:revision>
  <dcterms:created xsi:type="dcterms:W3CDTF">2016-09-24T06:52:25Z</dcterms:created>
  <dcterms:modified xsi:type="dcterms:W3CDTF">2017-10-07T19:21:02Z</dcterms:modified>
</cp:coreProperties>
</file>