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6" r:id="rId4"/>
    <p:sldId id="268" r:id="rId5"/>
    <p:sldId id="264" r:id="rId6"/>
    <p:sldId id="272" r:id="rId7"/>
    <p:sldId id="269" r:id="rId8"/>
    <p:sldId id="271" r:id="rId9"/>
    <p:sldId id="262" r:id="rId10"/>
    <p:sldId id="259" r:id="rId11"/>
    <p:sldId id="260" r:id="rId12"/>
    <p:sldId id="261" r:id="rId13"/>
    <p:sldId id="270" r:id="rId14"/>
    <p:sldId id="277" r:id="rId15"/>
    <p:sldId id="258" r:id="rId16"/>
    <p:sldId id="257" r:id="rId17"/>
    <p:sldId id="278" r:id="rId18"/>
    <p:sldId id="265" r:id="rId19"/>
    <p:sldId id="263" r:id="rId20"/>
    <p:sldId id="274" r:id="rId21"/>
    <p:sldId id="275" r:id="rId22"/>
    <p:sldId id="279" r:id="rId23"/>
    <p:sldId id="281" r:id="rId24"/>
    <p:sldId id="280" r:id="rId25"/>
    <p:sldId id="282" r:id="rId26"/>
    <p:sldId id="283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27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14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15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15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37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9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36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332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582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11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827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ED055-85B0-4116-9CE8-5C5A882EBB5D}" type="datetimeFigureOut">
              <a:rPr lang="cs-CZ" smtClean="0"/>
              <a:t>28.12.2017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14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lW_NR6gE-Q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Sigmund Freud a nevědomí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42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 osobnosti</a:t>
            </a:r>
            <a:br>
              <a:rPr lang="cs-CZ" dirty="0" smtClean="0"/>
            </a:br>
            <a:r>
              <a:rPr lang="cs-CZ" dirty="0" smtClean="0"/>
              <a:t>Strukturální x topografický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5256583" cy="4248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159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ledovce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96752"/>
            <a:ext cx="6048672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47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fungování osobnosti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00200"/>
            <a:ext cx="7488832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972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Libido</a:t>
            </a:r>
            <a:r>
              <a:rPr lang="cs-CZ" dirty="0" smtClean="0"/>
              <a:t> produkuje energii, příběh psychického vývoje je příběhem projevení této energie v různých lokacích během života</a:t>
            </a:r>
          </a:p>
          <a:p>
            <a:r>
              <a:rPr lang="cs-CZ" b="1" dirty="0" smtClean="0"/>
              <a:t>Orální, Anální, Falické (Latentní), Genitální </a:t>
            </a:r>
            <a:r>
              <a:rPr lang="cs-CZ" dirty="0" smtClean="0"/>
              <a:t>– vznik struktur</a:t>
            </a:r>
          </a:p>
          <a:p>
            <a:r>
              <a:rPr lang="cs-CZ" dirty="0" smtClean="0"/>
              <a:t>Místo – psychický problém- charakter v dospělosti</a:t>
            </a:r>
          </a:p>
          <a:p>
            <a:r>
              <a:rPr lang="cs-CZ" dirty="0" smtClean="0"/>
              <a:t>Dospělost je dokončením – „milovat a pracovat“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516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Obranné mechanismy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Jakou mají funkci……?</a:t>
            </a:r>
            <a:endParaRPr lang="cs-CZ" b="1" u="sng" dirty="0"/>
          </a:p>
          <a:p>
            <a:pPr marL="0" indent="0">
              <a:buNone/>
            </a:pPr>
            <a:r>
              <a:rPr lang="cs-CZ" dirty="0" smtClean="0"/>
              <a:t>Racionalizace</a:t>
            </a:r>
          </a:p>
          <a:p>
            <a:pPr marL="0" indent="0">
              <a:buNone/>
            </a:pPr>
            <a:r>
              <a:rPr lang="cs-CZ" dirty="0" smtClean="0"/>
              <a:t>Reaktivní výkon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Popření</a:t>
            </a:r>
          </a:p>
          <a:p>
            <a:pPr marL="0" indent="0">
              <a:buNone/>
            </a:pPr>
            <a:r>
              <a:rPr lang="cs-CZ" dirty="0" smtClean="0"/>
              <a:t>Projekce</a:t>
            </a:r>
          </a:p>
          <a:p>
            <a:pPr marL="0" indent="0">
              <a:buNone/>
            </a:pPr>
            <a:r>
              <a:rPr lang="cs-CZ" dirty="0" smtClean="0"/>
              <a:t>Sublimace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50430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Chybné úkony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Freud – předpoklad, že léčíme pomocí slov – dostat se nějak k podvědomí, je úkolem terapeuta – ale jak?</a:t>
            </a:r>
          </a:p>
          <a:p>
            <a:r>
              <a:rPr lang="cs-CZ" dirty="0" smtClean="0"/>
              <a:t>Chybné úkony- porozuměti jim je jedna možnost (asociace, hypnóza, sny…)</a:t>
            </a:r>
          </a:p>
          <a:p>
            <a:r>
              <a:rPr lang="cs-CZ" dirty="0" smtClean="0"/>
              <a:t> </a:t>
            </a:r>
            <a:r>
              <a:rPr lang="cs-CZ" dirty="0"/>
              <a:t>V</a:t>
            </a:r>
            <a:r>
              <a:rPr lang="cs-CZ" dirty="0" smtClean="0"/>
              <a:t>erbální: přeřeknutí se (skryté myšlenky, chtíč)</a:t>
            </a:r>
          </a:p>
          <a:p>
            <a:r>
              <a:rPr lang="cs-CZ" dirty="0" smtClean="0"/>
              <a:t>Činnostní- </a:t>
            </a:r>
            <a:r>
              <a:rPr lang="cs-CZ" dirty="0"/>
              <a:t>z</a:t>
            </a:r>
            <a:r>
              <a:rPr lang="cs-CZ" dirty="0" smtClean="0"/>
              <a:t>apomenutí klíčů, rozbití věci (může být  i </a:t>
            </a:r>
            <a:r>
              <a:rPr lang="cs-CZ" dirty="0" err="1" smtClean="0"/>
              <a:t>sebetrestání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417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Chybné úkony, přeřeknutí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60848"/>
            <a:ext cx="5616624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0783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podněty, které jsou neobvykle postaveny vedle sebe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Ale proč je tolik vtipů neslušných?</a:t>
            </a:r>
          </a:p>
          <a:p>
            <a:r>
              <a:rPr lang="cs-CZ" b="1" u="sng" dirty="0" smtClean="0"/>
              <a:t>Vysvětlete humor a fungování vtipů z pozice psychoanalýzy</a:t>
            </a:r>
          </a:p>
          <a:p>
            <a:r>
              <a:rPr lang="cs-CZ" b="1" u="sng" dirty="0" smtClean="0"/>
              <a:t>Které vtipy jsou špatné?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3177541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Humor</a:t>
            </a:r>
            <a:endParaRPr lang="cs-CZ" dirty="0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7848872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6135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Psychická energie z id- má svůj cíl, objekt, ten je korigován egem, principem reality, pokud možno, i superegem (výchova, morálka)</a:t>
            </a:r>
          </a:p>
          <a:p>
            <a:r>
              <a:rPr lang="cs-CZ" dirty="0" smtClean="0"/>
              <a:t>V noci má ego slabou moc – objekty mimo provoz – sny jsou realizací našich zapovězených tužeb (sexualita, tabu) a </a:t>
            </a:r>
            <a:r>
              <a:rPr lang="cs-CZ" dirty="0" err="1" smtClean="0"/>
              <a:t>naich</a:t>
            </a:r>
            <a:r>
              <a:rPr lang="cs-CZ" dirty="0" smtClean="0"/>
              <a:t> nepřiznaných, nezjevených strachů a komplexů</a:t>
            </a:r>
          </a:p>
          <a:p>
            <a:r>
              <a:rPr lang="cs-CZ" dirty="0" smtClean="0"/>
              <a:t>Freud – „sny jsou klíčem k duši“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70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Teorie: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smtClean="0"/>
              <a:t>(znaky dobré teorie)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dirty="0"/>
              <a:t>) soubor premis, relevantních pro předmět zkoumání, které jsou v logickém vztahu a tvoří systém</a:t>
            </a:r>
          </a:p>
          <a:p>
            <a:pPr marL="0" indent="0">
              <a:buNone/>
            </a:pPr>
            <a:r>
              <a:rPr lang="cs-CZ" dirty="0"/>
              <a:t>b) soubor definic, které dávají premisy do vztahu pozorovatelných skutečností</a:t>
            </a:r>
          </a:p>
          <a:p>
            <a:pPr marL="0" indent="0">
              <a:buNone/>
            </a:pPr>
            <a:r>
              <a:rPr lang="cs-CZ" dirty="0"/>
              <a:t>PRAVIDLA: </a:t>
            </a:r>
          </a:p>
          <a:p>
            <a:r>
              <a:rPr lang="cs-CZ" dirty="0"/>
              <a:t>Musí být jasná syntax. Musí být operacionalizované pojmy, definice.</a:t>
            </a:r>
          </a:p>
          <a:p>
            <a:pPr marL="0" indent="0">
              <a:buNone/>
            </a:pPr>
            <a:r>
              <a:rPr lang="cs-CZ" sz="2800" dirty="0"/>
              <a:t>Př. Vztah úzkosti x motoriky a sebehodnocení</a:t>
            </a:r>
          </a:p>
          <a:p>
            <a:r>
              <a:rPr lang="cs-CZ" b="1" dirty="0"/>
              <a:t>Nutné vlastnosti:</a:t>
            </a:r>
          </a:p>
          <a:p>
            <a:r>
              <a:rPr lang="cs-CZ" dirty="0">
                <a:solidFill>
                  <a:srgbClr val="FF0000"/>
                </a:solidFill>
              </a:rPr>
              <a:t>Verifikovatelnost</a:t>
            </a:r>
            <a:r>
              <a:rPr lang="cs-CZ" dirty="0"/>
              <a:t>. </a:t>
            </a:r>
            <a:r>
              <a:rPr lang="cs-CZ" dirty="0" smtClean="0"/>
              <a:t>(je možné testovat hypotézy)</a:t>
            </a: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Obsažnost</a:t>
            </a:r>
            <a:r>
              <a:rPr lang="cs-CZ" dirty="0"/>
              <a:t> (jak velké pole zasahují?)</a:t>
            </a:r>
          </a:p>
          <a:p>
            <a:r>
              <a:rPr lang="cs-CZ" dirty="0">
                <a:solidFill>
                  <a:srgbClr val="FF0000"/>
                </a:solidFill>
              </a:rPr>
              <a:t>Heuristika</a:t>
            </a:r>
            <a:r>
              <a:rPr lang="cs-CZ" dirty="0"/>
              <a:t> (jaký mají dopad na realitu?)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71886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Kde se nachází psychoanalýza na kontinuu?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Každá teorie osobnosti je soubor tvrzení o lidském chování, které odpovídají na hlavní otázky po povaze lidské osobnosti</a:t>
            </a:r>
            <a:r>
              <a:rPr lang="cs-CZ" b="1" dirty="0" smtClean="0"/>
              <a:t>.</a:t>
            </a:r>
          </a:p>
          <a:p>
            <a:endParaRPr lang="cs-CZ" b="1" dirty="0"/>
          </a:p>
          <a:p>
            <a:pPr lvl="0"/>
            <a:r>
              <a:rPr lang="cs-CZ" dirty="0"/>
              <a:t>Teorie se mohou (vzhledem k těm tvrzením) nacházet na </a:t>
            </a:r>
            <a:r>
              <a:rPr lang="cs-CZ" dirty="0" smtClean="0"/>
              <a:t>kontinuu (např. 1-10):</a:t>
            </a:r>
            <a:endParaRPr lang="cs-CZ" dirty="0"/>
          </a:p>
          <a:p>
            <a:r>
              <a:rPr lang="cs-CZ" dirty="0"/>
              <a:t>Vědomé ………………………… nevědomé procesy</a:t>
            </a:r>
          </a:p>
          <a:p>
            <a:r>
              <a:rPr lang="cs-CZ" dirty="0"/>
              <a:t>Výsledky učení …………………. proces učení</a:t>
            </a:r>
          </a:p>
          <a:p>
            <a:r>
              <a:rPr lang="cs-CZ" dirty="0"/>
              <a:t>Dědičnost………………………….. prostředí</a:t>
            </a:r>
          </a:p>
          <a:p>
            <a:r>
              <a:rPr lang="cs-CZ" dirty="0"/>
              <a:t>Minulost…………………………přítomnost</a:t>
            </a:r>
          </a:p>
          <a:p>
            <a:r>
              <a:rPr lang="cs-CZ" dirty="0"/>
              <a:t>Holistický přístup…………………………analytický přístup</a:t>
            </a:r>
          </a:p>
          <a:p>
            <a:r>
              <a:rPr lang="cs-CZ" dirty="0"/>
              <a:t>Osoba …………………………situace</a:t>
            </a:r>
          </a:p>
          <a:p>
            <a:r>
              <a:rPr lang="cs-CZ" dirty="0"/>
              <a:t>Účelové ……………………mechanistické chování</a:t>
            </a:r>
          </a:p>
          <a:p>
            <a:r>
              <a:rPr lang="cs-CZ" dirty="0"/>
              <a:t>Několik ……………………mnoho motivů</a:t>
            </a:r>
          </a:p>
          <a:p>
            <a:r>
              <a:rPr lang="cs-CZ" dirty="0"/>
              <a:t>Normální …………………nenormální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302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Vyhodnoťte teorii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pohledu:</a:t>
            </a:r>
          </a:p>
          <a:p>
            <a:pPr marL="0" indent="0">
              <a:buNone/>
            </a:pPr>
            <a:r>
              <a:rPr lang="cs-CZ" dirty="0" smtClean="0"/>
              <a:t>A)  Jaká je nejsilnější (a zároveň nejslabší) stránka psychoanalytické teorie?</a:t>
            </a:r>
          </a:p>
          <a:p>
            <a:pPr marL="0" indent="0">
              <a:buNone/>
            </a:pPr>
            <a:r>
              <a:rPr lang="cs-CZ" dirty="0" smtClean="0"/>
              <a:t>B)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Verifikovatelnosti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Obsažnosti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Heuristiky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9676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studovat Freuda 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JEDINÁ kompletní teorie</a:t>
            </a:r>
          </a:p>
          <a:p>
            <a:pPr>
              <a:buFontTx/>
              <a:buChar char="-"/>
            </a:pPr>
            <a:r>
              <a:rPr lang="cs-CZ" dirty="0" smtClean="0"/>
              <a:t>Sex a agrese JSOU velmi mocné síly v psychickém životě</a:t>
            </a:r>
          </a:p>
          <a:p>
            <a:pPr>
              <a:buFontTx/>
              <a:buChar char="-"/>
            </a:pPr>
            <a:r>
              <a:rPr lang="cs-CZ" dirty="0" smtClean="0"/>
              <a:t>Dětství MÁ rozhodující vliv na dospělost</a:t>
            </a:r>
          </a:p>
          <a:p>
            <a:pPr>
              <a:buFontTx/>
              <a:buChar char="-"/>
            </a:pPr>
            <a:r>
              <a:rPr lang="cs-CZ" dirty="0" smtClean="0"/>
              <a:t>Vliv na soudobou psychologii (každý chce odbouchnout Freuda) a psychoterapii (asociace, hypnóza, sny, přenos)</a:t>
            </a:r>
          </a:p>
          <a:p>
            <a:pPr>
              <a:buFontTx/>
              <a:buChar char="-"/>
            </a:pPr>
            <a:r>
              <a:rPr lang="cs-CZ" dirty="0" smtClean="0"/>
              <a:t> Vliv na (pop) kulturu a na myšlení lidí („podvědomí“)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110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 Freudovi/ od Freuda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www.youtube.com/watch?v=rlW_NR6gE-Q</a:t>
            </a:r>
            <a:endParaRPr lang="cs-CZ" dirty="0" smtClean="0"/>
          </a:p>
          <a:p>
            <a:r>
              <a:rPr lang="cs-CZ" dirty="0" smtClean="0"/>
              <a:t>Co si myslí </a:t>
            </a:r>
            <a:r>
              <a:rPr lang="cs-CZ" dirty="0" err="1" smtClean="0"/>
              <a:t>Freudiáni</a:t>
            </a:r>
            <a:r>
              <a:rPr lang="cs-CZ" dirty="0" smtClean="0"/>
              <a:t> o </a:t>
            </a:r>
            <a:r>
              <a:rPr lang="cs-CZ" dirty="0" err="1" smtClean="0"/>
              <a:t>Jungiánech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Revidovat/interpretovat/přepisovat</a:t>
            </a:r>
          </a:p>
          <a:p>
            <a:r>
              <a:rPr lang="cs-CZ" dirty="0" smtClean="0"/>
              <a:t>Různé nové směry – rozvoj, aktualizace</a:t>
            </a:r>
          </a:p>
          <a:p>
            <a:r>
              <a:rPr lang="cs-CZ" dirty="0" err="1" smtClean="0"/>
              <a:t>Zpsůsob</a:t>
            </a:r>
            <a:r>
              <a:rPr lang="cs-CZ" dirty="0" smtClean="0"/>
              <a:t> kritiky v různých dobách a zemích různý</a:t>
            </a:r>
          </a:p>
          <a:p>
            <a:r>
              <a:rPr lang="cs-CZ" dirty="0" smtClean="0"/>
              <a:t>Jaký byl postoj k Freudovi v socialismu?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0554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Neopsychoanalýza</a:t>
            </a:r>
            <a:r>
              <a:rPr lang="cs-CZ" dirty="0" smtClean="0"/>
              <a:t> - RYSY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témata jsou tabu – jak je </a:t>
            </a:r>
            <a:r>
              <a:rPr lang="cs-CZ" dirty="0" err="1" smtClean="0"/>
              <a:t>nahrdit</a:t>
            </a:r>
            <a:r>
              <a:rPr lang="cs-CZ" dirty="0" smtClean="0"/>
              <a:t>, jaké je jiné vysvětlení?</a:t>
            </a:r>
          </a:p>
          <a:p>
            <a:r>
              <a:rPr lang="cs-CZ" dirty="0" smtClean="0"/>
              <a:t>Sexualita versus Ranné vztahy</a:t>
            </a:r>
          </a:p>
          <a:p>
            <a:r>
              <a:rPr lang="cs-CZ" dirty="0" smtClean="0"/>
              <a:t>Nevědomí versus EGO</a:t>
            </a:r>
          </a:p>
          <a:p>
            <a:r>
              <a:rPr lang="cs-CZ" dirty="0" smtClean="0"/>
              <a:t>Pudy versus socializace</a:t>
            </a:r>
          </a:p>
          <a:p>
            <a:r>
              <a:rPr lang="cs-CZ" dirty="0" smtClean="0"/>
              <a:t>Nemoc versus normalita, zdraví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1901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osoby a jejich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Jung</a:t>
            </a:r>
          </a:p>
          <a:p>
            <a:r>
              <a:rPr lang="cs-CZ" dirty="0" smtClean="0"/>
              <a:t>Anna Freud</a:t>
            </a:r>
          </a:p>
          <a:p>
            <a:r>
              <a:rPr lang="cs-CZ" dirty="0" err="1" smtClean="0"/>
              <a:t>Erikson</a:t>
            </a:r>
            <a:endParaRPr lang="cs-CZ" dirty="0" smtClean="0"/>
          </a:p>
          <a:p>
            <a:r>
              <a:rPr lang="cs-CZ" dirty="0" smtClean="0"/>
              <a:t>Adler</a:t>
            </a:r>
          </a:p>
          <a:p>
            <a:r>
              <a:rPr lang="cs-CZ" dirty="0" err="1" smtClean="0"/>
              <a:t>Horney</a:t>
            </a:r>
            <a:endParaRPr lang="cs-CZ" dirty="0" smtClean="0"/>
          </a:p>
          <a:p>
            <a:r>
              <a:rPr lang="cs-CZ" dirty="0" err="1" smtClean="0"/>
              <a:t>Ainsworth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9425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Freud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Erikson</a:t>
            </a:r>
            <a:endParaRPr lang="cs-CZ" dirty="0"/>
          </a:p>
        </p:txBody>
      </p:sp>
      <p:pic>
        <p:nvPicPr>
          <p:cNvPr id="1026" name="Picture 2" descr="Výsledek obrázku pro erikson vs freu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800" y="1600200"/>
            <a:ext cx="5852399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566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Testování teorie z pragmatického pohledu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Psychologická teorie osobnosti se snaží dát smysl (zmatečné a traumatizující) lidské zkušenosti</a:t>
            </a:r>
          </a:p>
          <a:p>
            <a:r>
              <a:rPr lang="cs-CZ" sz="1800" dirty="0" smtClean="0"/>
              <a:t>Otázka 1</a:t>
            </a:r>
            <a:r>
              <a:rPr lang="cs-CZ" dirty="0" smtClean="0"/>
              <a:t>: </a:t>
            </a:r>
            <a:r>
              <a:rPr lang="cs-CZ" b="1" dirty="0" smtClean="0"/>
              <a:t>Jak dobře dokáže popsat teorie naši zkušenost? </a:t>
            </a:r>
            <a:r>
              <a:rPr lang="cs-CZ" sz="2000" dirty="0" smtClean="0"/>
              <a:t>Odpovídá jí/částečně/nedostatečně/ jde proti ní</a:t>
            </a:r>
          </a:p>
          <a:p>
            <a:r>
              <a:rPr lang="cs-CZ" sz="1800" dirty="0" smtClean="0"/>
              <a:t>Otázka 2</a:t>
            </a:r>
            <a:r>
              <a:rPr lang="cs-CZ" b="1" dirty="0" smtClean="0"/>
              <a:t>: Jak nám pomáhá chápat, co člověku chybí a co je pro něj možné udělat?</a:t>
            </a:r>
          </a:p>
          <a:p>
            <a:r>
              <a:rPr lang="cs-CZ" sz="1800" b="1" dirty="0" smtClean="0"/>
              <a:t>Otázka 3:</a:t>
            </a:r>
            <a:r>
              <a:rPr lang="cs-CZ" b="1" dirty="0" smtClean="0"/>
              <a:t> Jak „umožňuje“ funkční terapii?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5452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myšlenky psychoanalýzy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Psychický determinismus – </a:t>
            </a:r>
            <a:r>
              <a:rPr lang="cs-CZ" sz="2000" dirty="0" smtClean="0"/>
              <a:t>nic není náhoda, všechno má svoji specifickou příčinu – kde?</a:t>
            </a:r>
          </a:p>
          <a:p>
            <a:endParaRPr lang="cs-CZ" dirty="0" smtClean="0"/>
          </a:p>
          <a:p>
            <a:r>
              <a:rPr lang="cs-CZ" dirty="0" smtClean="0"/>
              <a:t>Vnitřní struktura -  </a:t>
            </a:r>
            <a:r>
              <a:rPr lang="cs-CZ" sz="2000" dirty="0" smtClean="0"/>
              <a:t>oddělené části, každá má svoji funkci</a:t>
            </a:r>
          </a:p>
          <a:p>
            <a:endParaRPr lang="cs-CZ" dirty="0" smtClean="0"/>
          </a:p>
          <a:p>
            <a:r>
              <a:rPr lang="cs-CZ" dirty="0" smtClean="0"/>
              <a:t>Vnitřní konflikt</a:t>
            </a:r>
          </a:p>
          <a:p>
            <a:endParaRPr lang="cs-CZ" dirty="0" smtClean="0"/>
          </a:p>
          <a:p>
            <a:r>
              <a:rPr lang="cs-CZ" dirty="0" smtClean="0"/>
              <a:t>Mentální energie – </a:t>
            </a:r>
            <a:r>
              <a:rPr lang="cs-CZ" sz="2000" dirty="0" smtClean="0"/>
              <a:t>libido, metafora principu zachování energie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91333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Prohřešky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Dva </a:t>
            </a:r>
            <a:r>
              <a:rPr lang="cs-CZ" b="1" dirty="0" smtClean="0"/>
              <a:t>prohřešky,</a:t>
            </a:r>
            <a:r>
              <a:rPr lang="cs-CZ" dirty="0" smtClean="0"/>
              <a:t> které psychoanalýze ostatní směry neodpustí:</a:t>
            </a:r>
          </a:p>
          <a:p>
            <a:endParaRPr lang="cs-CZ" dirty="0" smtClean="0"/>
          </a:p>
          <a:p>
            <a:pPr marL="514350" indent="-514350">
              <a:buAutoNum type="arabicPeriod"/>
            </a:pPr>
            <a:r>
              <a:rPr lang="cs-CZ" b="1" dirty="0" smtClean="0"/>
              <a:t>Duševní život je převážně nevědomý </a:t>
            </a:r>
            <a:r>
              <a:rPr lang="cs-CZ" dirty="0" smtClean="0"/>
              <a:t>- vědomí jen manifestní projevy nevědomých pochodů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2. Jestliže principem všeho je pudová energie (biologie, determinismus)  je </a:t>
            </a:r>
            <a:r>
              <a:rPr lang="cs-CZ" b="1" dirty="0" smtClean="0"/>
              <a:t>výlučně sexuální </a:t>
            </a:r>
          </a:p>
          <a:p>
            <a:pPr marL="0" indent="0">
              <a:buNone/>
            </a:pPr>
            <a:r>
              <a:rPr lang="cs-CZ" sz="1800" dirty="0" smtClean="0"/>
              <a:t>Příklady: </a:t>
            </a:r>
          </a:p>
          <a:p>
            <a:pPr marL="0" indent="0">
              <a:buNone/>
            </a:pPr>
            <a:r>
              <a:rPr lang="cs-CZ" sz="1800" dirty="0" smtClean="0"/>
              <a:t>Ve vývoji: Oidipův komplex – zapovězený vztah, směrem k normální sexualitě</a:t>
            </a:r>
          </a:p>
          <a:p>
            <a:pPr marL="0" indent="0">
              <a:buNone/>
            </a:pPr>
            <a:r>
              <a:rPr lang="cs-CZ" sz="1800" dirty="0" smtClean="0"/>
              <a:t>Incest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Obranné mechanismy ega - např. sublimace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3002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Nadměrná komplexita</a:t>
            </a:r>
          </a:p>
          <a:p>
            <a:r>
              <a:rPr lang="cs-CZ" dirty="0" smtClean="0"/>
              <a:t>Vychází z případových studií</a:t>
            </a:r>
          </a:p>
          <a:p>
            <a:r>
              <a:rPr lang="cs-CZ" dirty="0" smtClean="0"/>
              <a:t>Vágní definice</a:t>
            </a:r>
          </a:p>
          <a:p>
            <a:r>
              <a:rPr lang="cs-CZ" dirty="0" smtClean="0"/>
              <a:t>Netestovatelnost</a:t>
            </a:r>
          </a:p>
          <a:p>
            <a:r>
              <a:rPr lang="cs-CZ" dirty="0" smtClean="0"/>
              <a:t>Sexismus</a:t>
            </a:r>
          </a:p>
          <a:p>
            <a:endParaRPr lang="cs-CZ" dirty="0"/>
          </a:p>
          <a:p>
            <a:r>
              <a:rPr lang="cs-CZ" b="1" u="sng" dirty="0" smtClean="0"/>
              <a:t>Proč studovat Freuda?</a:t>
            </a:r>
          </a:p>
          <a:p>
            <a:r>
              <a:rPr lang="cs-CZ" b="1" u="sng" dirty="0" smtClean="0"/>
              <a:t>Jaká Vaše nedávná zkušenost jde dobře vysvětlit </a:t>
            </a:r>
            <a:r>
              <a:rPr lang="cs-CZ" b="1" u="sng" dirty="0" err="1" smtClean="0"/>
              <a:t>psychoanlytickou</a:t>
            </a:r>
            <a:r>
              <a:rPr lang="cs-CZ" b="1" u="sng" dirty="0" smtClean="0"/>
              <a:t> teorií?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2815123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Ad. Testovatelnost: Vztah k moderní </a:t>
            </a:r>
            <a:r>
              <a:rPr lang="cs-CZ" dirty="0" err="1" smtClean="0"/>
              <a:t>biopsychologii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Neurovědy </a:t>
            </a:r>
            <a:r>
              <a:rPr lang="cs-CZ" dirty="0" err="1" smtClean="0"/>
              <a:t>versu</a:t>
            </a:r>
            <a:r>
              <a:rPr lang="cs-CZ" dirty="0" smtClean="0"/>
              <a:t> </a:t>
            </a:r>
            <a:r>
              <a:rPr lang="cs-CZ" dirty="0" err="1" smtClean="0"/>
              <a:t>psychonanalýza</a:t>
            </a:r>
            <a:endParaRPr lang="cs-CZ" dirty="0" smtClean="0"/>
          </a:p>
          <a:p>
            <a:r>
              <a:rPr lang="cs-CZ" dirty="0" smtClean="0"/>
              <a:t>Struktury mozku  - jaký je vztah ke strukturám freudovským</a:t>
            </a:r>
          </a:p>
          <a:p>
            <a:r>
              <a:rPr lang="cs-CZ" b="1" dirty="0" err="1" smtClean="0"/>
              <a:t>Neuropsychoanalýza</a:t>
            </a:r>
            <a:r>
              <a:rPr lang="cs-CZ" b="1" dirty="0" smtClean="0"/>
              <a:t> </a:t>
            </a:r>
            <a:r>
              <a:rPr lang="cs-CZ" dirty="0" smtClean="0"/>
              <a:t>– nejnovější směřování psychoanalýzy, které se snaží být objektivně vědecké – </a:t>
            </a:r>
            <a:r>
              <a:rPr lang="cs-CZ" dirty="0" err="1" smtClean="0"/>
              <a:t>Where</a:t>
            </a:r>
            <a:r>
              <a:rPr lang="cs-CZ" dirty="0" smtClean="0"/>
              <a:t> mind </a:t>
            </a:r>
            <a:r>
              <a:rPr lang="cs-CZ" dirty="0" err="1" smtClean="0"/>
              <a:t>meets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brain</a:t>
            </a:r>
          </a:p>
          <a:p>
            <a:endParaRPr lang="cs-CZ" b="1" dirty="0" smtClean="0"/>
          </a:p>
          <a:p>
            <a:r>
              <a:rPr lang="cs-CZ" b="1" dirty="0" smtClean="0"/>
              <a:t>(</a:t>
            </a:r>
            <a:r>
              <a:rPr lang="cs-CZ" dirty="0" smtClean="0"/>
              <a:t>Zároveň dává </a:t>
            </a:r>
            <a:r>
              <a:rPr lang="cs-CZ" i="1" u="sng" dirty="0" smtClean="0"/>
              <a:t>smysl</a:t>
            </a:r>
            <a:r>
              <a:rPr lang="cs-CZ" i="1" dirty="0" smtClean="0"/>
              <a:t> neurovědám)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91380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Struktura osobnosti</a:t>
            </a:r>
          </a:p>
          <a:p>
            <a:r>
              <a:rPr lang="cs-CZ" dirty="0" smtClean="0"/>
              <a:t>Vývoj osobnosti</a:t>
            </a:r>
          </a:p>
          <a:p>
            <a:r>
              <a:rPr lang="cs-CZ" dirty="0" err="1" smtClean="0"/>
              <a:t>Parapraxe</a:t>
            </a:r>
            <a:r>
              <a:rPr lang="cs-CZ" dirty="0" smtClean="0"/>
              <a:t>  a sny</a:t>
            </a:r>
          </a:p>
          <a:p>
            <a:r>
              <a:rPr lang="cs-CZ" dirty="0" smtClean="0"/>
              <a:t>Obranné mechanismy</a:t>
            </a:r>
          </a:p>
          <a:p>
            <a:r>
              <a:rPr lang="cs-CZ" dirty="0" smtClean="0"/>
              <a:t>Zhodnocení teorie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3248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 osobnosti</a:t>
            </a:r>
            <a:br>
              <a:rPr lang="cs-CZ" dirty="0" smtClean="0"/>
            </a:br>
            <a:r>
              <a:rPr lang="cs-CZ" dirty="0" smtClean="0"/>
              <a:t>Strukturální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28800"/>
            <a:ext cx="5112568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6522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743</Words>
  <Application>Microsoft Office PowerPoint</Application>
  <PresentationFormat>Předvádění na obrazovce (4:3)</PresentationFormat>
  <Paragraphs>136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Calibri</vt:lpstr>
      <vt:lpstr>Motiv systému Office</vt:lpstr>
      <vt:lpstr>Sigmund Freud a nevědomí</vt:lpstr>
      <vt:lpstr>Teorie:  (znaky dobré teorie)</vt:lpstr>
      <vt:lpstr>Testování teorie z pragmatického pohledu</vt:lpstr>
      <vt:lpstr>Klíčové myšlenky psychoanalýzy</vt:lpstr>
      <vt:lpstr>Prohřešky</vt:lpstr>
      <vt:lpstr>Kritika</vt:lpstr>
      <vt:lpstr>Ad. Testovatelnost: Vztah k moderní biopsychologii</vt:lpstr>
      <vt:lpstr>Témata</vt:lpstr>
      <vt:lpstr>Model osobnosti Strukturální</vt:lpstr>
      <vt:lpstr>Model osobnosti Strukturální x topografický</vt:lpstr>
      <vt:lpstr>Model ledovce</vt:lpstr>
      <vt:lpstr>Model fungování osobnosti</vt:lpstr>
      <vt:lpstr>Vývoj osobnosti</vt:lpstr>
      <vt:lpstr>Obranné mechanismy</vt:lpstr>
      <vt:lpstr>Chybné úkony</vt:lpstr>
      <vt:lpstr>Chybné úkony, přeřeknutí</vt:lpstr>
      <vt:lpstr>Humor</vt:lpstr>
      <vt:lpstr>Humor</vt:lpstr>
      <vt:lpstr>Sny </vt:lpstr>
      <vt:lpstr>Kde se nachází psychoanalýza na kontinuu?</vt:lpstr>
      <vt:lpstr>Vyhodnoťte teorii</vt:lpstr>
      <vt:lpstr>Proč studovat Freuda !</vt:lpstr>
      <vt:lpstr>Po Freudovi/ od Freuda</vt:lpstr>
      <vt:lpstr>Neopsychoanalýza - RYSY</vt:lpstr>
      <vt:lpstr>Hlavní osoby a jejich témata</vt:lpstr>
      <vt:lpstr>Freud vs Erikson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Sigmund Freud a nevědomí</dc:title>
  <dc:creator>Strobachová</dc:creator>
  <cp:lastModifiedBy>Letokruh</cp:lastModifiedBy>
  <cp:revision>20</cp:revision>
  <dcterms:created xsi:type="dcterms:W3CDTF">2015-03-31T08:16:35Z</dcterms:created>
  <dcterms:modified xsi:type="dcterms:W3CDTF">2017-12-28T17:25:42Z</dcterms:modified>
</cp:coreProperties>
</file>