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256" r:id="rId3"/>
    <p:sldId id="306" r:id="rId4"/>
    <p:sldId id="307" r:id="rId5"/>
    <p:sldId id="330" r:id="rId6"/>
    <p:sldId id="331" r:id="rId7"/>
    <p:sldId id="312" r:id="rId8"/>
    <p:sldId id="313" r:id="rId9"/>
    <p:sldId id="303" r:id="rId10"/>
    <p:sldId id="315" r:id="rId11"/>
    <p:sldId id="314" r:id="rId12"/>
    <p:sldId id="311" r:id="rId13"/>
    <p:sldId id="304" r:id="rId14"/>
    <p:sldId id="321" r:id="rId15"/>
    <p:sldId id="318" r:id="rId16"/>
    <p:sldId id="310" r:id="rId17"/>
    <p:sldId id="322" r:id="rId18"/>
    <p:sldId id="323" r:id="rId19"/>
    <p:sldId id="324" r:id="rId20"/>
    <p:sldId id="281" r:id="rId21"/>
    <p:sldId id="326" r:id="rId22"/>
    <p:sldId id="316" r:id="rId23"/>
    <p:sldId id="282" r:id="rId24"/>
    <p:sldId id="283" r:id="rId25"/>
    <p:sldId id="317" r:id="rId26"/>
    <p:sldId id="257" r:id="rId27"/>
    <p:sldId id="284" r:id="rId28"/>
    <p:sldId id="258" r:id="rId29"/>
    <p:sldId id="259" r:id="rId30"/>
    <p:sldId id="289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19" r:id="rId45"/>
    <p:sldId id="328" r:id="rId46"/>
    <p:sldId id="32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jako složitá skládačka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r="620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72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200" dirty="0" smtClean="0"/>
              <a:t>Osobnost jako složitá skládačka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Nekonzistence mezi různými systémy</a:t>
            </a:r>
          </a:p>
          <a:p>
            <a:endParaRPr lang="cs-CZ" sz="2400" dirty="0" smtClean="0"/>
          </a:p>
          <a:p>
            <a:r>
              <a:rPr lang="cs-CZ" sz="2400" dirty="0" smtClean="0"/>
              <a:t>Komplikovanost celého systému – neznáme všechny vstupní údaje (fyziologie mozku, podíl dědičnosti, výchovy a vůle na utváření osobnosti, kauzalita mezi tělesným a duševním)</a:t>
            </a:r>
          </a:p>
          <a:p>
            <a:endParaRPr lang="cs-CZ" sz="2400" dirty="0" smtClean="0"/>
          </a:p>
          <a:p>
            <a:r>
              <a:rPr lang="cs-CZ" sz="2400" dirty="0" smtClean="0"/>
              <a:t>Nemožnost předpovědět, kdy, proč, za jakých okolností člověk jedná, jak jedná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33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– </a:t>
            </a:r>
            <a:r>
              <a:rPr lang="cs-CZ" sz="3200" dirty="0" err="1" smtClean="0"/>
              <a:t>Mission</a:t>
            </a:r>
            <a:r>
              <a:rPr lang="cs-CZ" sz="3200" dirty="0" smtClean="0"/>
              <a:t> </a:t>
            </a:r>
            <a:r>
              <a:rPr lang="cs-CZ" sz="3200" dirty="0" err="1" smtClean="0"/>
              <a:t>impossible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Tři otázky psychologie osobnosti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1. Co?</a:t>
            </a:r>
          </a:p>
          <a:p>
            <a:r>
              <a:rPr lang="cs-CZ" sz="2400" dirty="0" smtClean="0"/>
              <a:t>2. Jak?</a:t>
            </a:r>
          </a:p>
          <a:p>
            <a:r>
              <a:rPr lang="cs-CZ" sz="2400" dirty="0" smtClean="0"/>
              <a:t>3. Proč?</a:t>
            </a:r>
          </a:p>
          <a:p>
            <a:endParaRPr lang="cs-CZ" sz="2400" dirty="0" smtClean="0"/>
          </a:p>
          <a:p>
            <a:r>
              <a:rPr lang="cs-CZ" sz="2400" dirty="0" smtClean="0"/>
              <a:t>Zahlcení různými odpověďmi</a:t>
            </a:r>
          </a:p>
          <a:p>
            <a:r>
              <a:rPr lang="cs-CZ" sz="2400" dirty="0" smtClean="0"/>
              <a:t>Nelze vše zaráz – hledat šablonu,  čočku, vzorec, algoritmus, mapu, postup, které nás zorientuje a zaměří – </a:t>
            </a:r>
            <a:r>
              <a:rPr lang="cs-CZ" sz="2400" b="1" dirty="0" smtClean="0"/>
              <a:t>základní paradigma v psychologii osobnosti</a:t>
            </a:r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Dvě rozdílné cesty:</a:t>
            </a:r>
          </a:p>
          <a:p>
            <a:endParaRPr lang="cs-CZ" altLang="cs-CZ" sz="2000" b="1" dirty="0" smtClean="0"/>
          </a:p>
          <a:p>
            <a:r>
              <a:rPr lang="cs-CZ" altLang="cs-CZ" sz="1800" b="1" dirty="0" smtClean="0"/>
              <a:t>zkoumání jednotlivých složek osobnosti: temperament, charakter, sebepojetí, motivace</a:t>
            </a:r>
            <a:r>
              <a:rPr lang="cs-CZ" altLang="cs-CZ" sz="2000" b="1" dirty="0" smtClean="0"/>
              <a:t>…</a:t>
            </a:r>
          </a:p>
          <a:p>
            <a:endParaRPr lang="cs-CZ" altLang="cs-CZ" sz="1800" b="1" dirty="0" smtClean="0"/>
          </a:p>
          <a:p>
            <a:pPr marL="0" indent="0">
              <a:buNone/>
            </a:pPr>
            <a:r>
              <a:rPr lang="cs-CZ" altLang="cs-CZ" sz="1800" b="1" dirty="0" smtClean="0"/>
              <a:t>DRUHÁ CESTA JE PRO NÁS:</a:t>
            </a:r>
            <a:endParaRPr lang="cs-CZ" altLang="cs-CZ" sz="1800" b="1" dirty="0"/>
          </a:p>
          <a:p>
            <a:r>
              <a:rPr lang="cs-CZ" altLang="cs-CZ" sz="1800" b="1" dirty="0" smtClean="0"/>
              <a:t>pohled na osobnost prostřednictvím 3 základních směrů a koncepcí různých autorů:</a:t>
            </a:r>
          </a:p>
          <a:p>
            <a:pPr lvl="2"/>
            <a:r>
              <a:rPr lang="cs-CZ" altLang="cs-CZ" sz="1800" b="1" dirty="0" smtClean="0"/>
              <a:t>behaviorismus – Watson, </a:t>
            </a:r>
            <a:r>
              <a:rPr lang="cs-CZ" altLang="cs-CZ" sz="1800" b="1" dirty="0" err="1" smtClean="0"/>
              <a:t>Skinner</a:t>
            </a:r>
            <a:r>
              <a:rPr lang="cs-CZ" altLang="cs-CZ" sz="1800" b="1" dirty="0" smtClean="0"/>
              <a:t>, Bandura</a:t>
            </a:r>
          </a:p>
          <a:p>
            <a:pPr lvl="2"/>
            <a:r>
              <a:rPr lang="cs-CZ" altLang="cs-CZ" sz="1800" b="1" dirty="0" smtClean="0"/>
              <a:t>psychoanalýza – Freud, Jung, Adler, Horneyová,…</a:t>
            </a:r>
          </a:p>
          <a:p>
            <a:pPr lvl="2"/>
            <a:r>
              <a:rPr lang="cs-CZ" altLang="cs-CZ" sz="1800" b="1" dirty="0" smtClean="0"/>
              <a:t>humanistická – </a:t>
            </a:r>
            <a:r>
              <a:rPr lang="cs-CZ" altLang="cs-CZ" sz="1800" b="1" dirty="0" err="1" smtClean="0"/>
              <a:t>Rogers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Maslow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Frankl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Kelly</a:t>
            </a:r>
            <a:endParaRPr lang="cs-CZ" altLang="cs-CZ" sz="1800" b="1" dirty="0" smtClean="0"/>
          </a:p>
          <a:p>
            <a:pPr marL="914400" lvl="2" indent="0">
              <a:buNone/>
            </a:pPr>
            <a:endParaRPr lang="cs-CZ" altLang="cs-CZ" sz="1800" b="1" dirty="0" smtClean="0"/>
          </a:p>
          <a:p>
            <a:pPr lvl="2"/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</a:t>
            </a:r>
            <a:r>
              <a:rPr lang="cs-CZ" sz="1800" dirty="0" smtClean="0"/>
              <a:t>nemá</a:t>
            </a:r>
          </a:p>
          <a:p>
            <a:endParaRPr lang="cs-CZ" sz="1800" dirty="0"/>
          </a:p>
          <a:p>
            <a:pPr lvl="0"/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/>
              <a:t>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 smtClean="0"/>
              <a:t>Každý </a:t>
            </a:r>
            <a:r>
              <a:rPr lang="cs-CZ" sz="1800" dirty="0"/>
              <a:t>si myslí, že je to ta jeho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r>
              <a:rPr lang="cs-CZ" sz="1800" dirty="0"/>
              <a:t>V </a:t>
            </a:r>
            <a:r>
              <a:rPr lang="cs-CZ" sz="1800" dirty="0" smtClean="0"/>
              <a:t>psychologii (natož. Psychologii osobnosti) </a:t>
            </a:r>
            <a:r>
              <a:rPr lang="cs-CZ" sz="1800" dirty="0"/>
              <a:t>chybí – a možná nikdy </a:t>
            </a:r>
            <a:r>
              <a:rPr lang="cs-CZ" sz="1800" dirty="0" smtClean="0"/>
              <a:t>nebude</a:t>
            </a:r>
          </a:p>
          <a:p>
            <a:r>
              <a:rPr lang="cs-CZ" sz="1800" dirty="0" smtClean="0"/>
              <a:t>DŮVODY:</a:t>
            </a:r>
          </a:p>
          <a:p>
            <a:r>
              <a:rPr lang="cs-CZ" sz="1800" dirty="0" smtClean="0"/>
              <a:t>Co </a:t>
            </a:r>
            <a:r>
              <a:rPr lang="cs-CZ" sz="1800" dirty="0"/>
              <a:t>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78783"/>
          </a:xfrm>
        </p:spPr>
        <p:txBody>
          <a:bodyPr/>
          <a:lstStyle/>
          <a:p>
            <a:r>
              <a:rPr lang="cs-CZ" dirty="0" smtClean="0"/>
              <a:t>Teorie a </a:t>
            </a:r>
            <a:r>
              <a:rPr lang="cs-CZ" smtClean="0"/>
              <a:t>definice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65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Tři základní přístupy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Psychoanalýza</a:t>
            </a:r>
          </a:p>
          <a:p>
            <a:r>
              <a:rPr lang="cs-CZ" sz="2400" b="1" dirty="0" smtClean="0"/>
              <a:t>Behaviorismus</a:t>
            </a:r>
          </a:p>
          <a:p>
            <a:r>
              <a:rPr lang="cs-CZ" sz="2400" b="1" dirty="0" smtClean="0"/>
              <a:t>Humanistická psychologie</a:t>
            </a:r>
          </a:p>
          <a:p>
            <a:r>
              <a:rPr lang="cs-CZ" sz="2400" b="1" dirty="0" smtClean="0"/>
              <a:t>A  pak moderní přístupy: kognitivní, rysový…</a:t>
            </a:r>
          </a:p>
          <a:p>
            <a:endParaRPr lang="cs-CZ" sz="2400" b="1" dirty="0"/>
          </a:p>
          <a:p>
            <a:r>
              <a:rPr lang="cs-CZ" sz="2400" dirty="0"/>
              <a:t>Různé </a:t>
            </a:r>
            <a:r>
              <a:rPr lang="cs-CZ" sz="2400" dirty="0" smtClean="0"/>
              <a:t>zdroje – biologie, filosofie, experimentální, </a:t>
            </a:r>
            <a:r>
              <a:rPr lang="cs-CZ" sz="2400" dirty="0" err="1" smtClean="0"/>
              <a:t>gestalt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sz="2400" dirty="0" smtClean="0"/>
              <a:t>Historické souvislosti</a:t>
            </a:r>
          </a:p>
          <a:p>
            <a:r>
              <a:rPr lang="cs-CZ" sz="2400" dirty="0" smtClean="0"/>
              <a:t>Liší se právě v pohledu na osobnost člověka</a:t>
            </a:r>
            <a:endParaRPr lang="cs-CZ" sz="2400" dirty="0"/>
          </a:p>
          <a:p>
            <a:r>
              <a:rPr lang="cs-CZ" sz="2400" dirty="0" smtClean="0"/>
              <a:t>Mnoho z nich vycházejících  různých teorií…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Kterou teorii </a:t>
            </a:r>
            <a:r>
              <a:rPr lang="cs-CZ" sz="3200" dirty="0"/>
              <a:t>vybrat?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 smtClean="0"/>
              <a:t>Mít </a:t>
            </a:r>
            <a:r>
              <a:rPr lang="cs-CZ" sz="1800" dirty="0"/>
              <a:t>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b="1" dirty="0"/>
              <a:t>Osobnost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koherentní a konzistentní, ale představuje jen možnost, různě využitelnou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 smtClean="0"/>
              <a:t>SMĚRU </a:t>
            </a:r>
            <a:r>
              <a:rPr lang="cs-CZ" sz="1800" dirty="0" smtClean="0"/>
              <a:t>jsou </a:t>
            </a:r>
            <a:r>
              <a:rPr lang="cs-CZ" sz="1800" dirty="0"/>
              <a:t>i jeho slabými (tzn. jsou těsně vázány se slabými stránkami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/>
              <a:t>(Př. Psychologie osobnosti</a:t>
            </a:r>
            <a:r>
              <a:rPr lang="cs-CZ" sz="1800" dirty="0" smtClean="0"/>
              <a:t>, </a:t>
            </a:r>
            <a:r>
              <a:rPr lang="cs-CZ" sz="1800" dirty="0" err="1" smtClean="0"/>
              <a:t>behaviorsimus</a:t>
            </a:r>
            <a:r>
              <a:rPr lang="cs-CZ" sz="1800" dirty="0" smtClean="0"/>
              <a:t>, </a:t>
            </a:r>
            <a:r>
              <a:rPr lang="cs-CZ" sz="1800" dirty="0"/>
              <a:t>prezident </a:t>
            </a:r>
            <a:r>
              <a:rPr lang="cs-CZ" sz="1800" dirty="0" err="1"/>
              <a:t>Nixon</a:t>
            </a:r>
            <a:r>
              <a:rPr lang="cs-CZ" sz="1800" dirty="0"/>
              <a:t>, princezna Diana)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					</a:t>
            </a:r>
            <a:r>
              <a:rPr lang="cs-CZ" sz="3200" dirty="0" smtClean="0"/>
              <a:t>Ale </a:t>
            </a:r>
            <a:r>
              <a:rPr lang="cs-CZ" sz="3200" dirty="0"/>
              <a:t>přesto – znaky dobré teorie: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Teorie</a:t>
            </a:r>
            <a:r>
              <a:rPr lang="cs-CZ" sz="1800" b="1" dirty="0"/>
              <a:t>: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</a:t>
            </a:r>
            <a:r>
              <a:rPr lang="cs-CZ" sz="18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1800" dirty="0" smtClean="0"/>
              <a:t>b</a:t>
            </a:r>
            <a:r>
              <a:rPr lang="cs-CZ" sz="1800" dirty="0"/>
              <a:t>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1800" dirty="0" smtClean="0"/>
              <a:t>PRAVIDLA:</a:t>
            </a:r>
            <a:r>
              <a:rPr lang="cs-CZ" sz="1800" dirty="0"/>
              <a:t> </a:t>
            </a:r>
          </a:p>
          <a:p>
            <a:r>
              <a:rPr lang="cs-CZ" sz="1800" dirty="0"/>
              <a:t>Musí být jasná syntax. Musí být </a:t>
            </a:r>
            <a:r>
              <a:rPr lang="cs-CZ" sz="1800" dirty="0" smtClean="0"/>
              <a:t>operacionalizované pojmy, definice.</a:t>
            </a:r>
            <a:endParaRPr lang="cs-CZ" sz="1800" dirty="0"/>
          </a:p>
          <a:p>
            <a:pPr marL="0" indent="0">
              <a:buNone/>
            </a:pPr>
            <a:r>
              <a:rPr lang="cs-CZ" sz="1600" dirty="0"/>
              <a:t>Př. Vztah úzkosti x motoriky a sebehodnocení</a:t>
            </a:r>
          </a:p>
          <a:p>
            <a:r>
              <a:rPr lang="cs-CZ" sz="1800" b="1" dirty="0"/>
              <a:t>Nutné vlastnosti:</a:t>
            </a:r>
          </a:p>
          <a:p>
            <a:r>
              <a:rPr lang="cs-CZ" sz="1800" dirty="0"/>
              <a:t>Verifikovatelnost. </a:t>
            </a:r>
            <a:r>
              <a:rPr lang="cs-CZ" sz="1800" dirty="0" smtClean="0"/>
              <a:t>(schopnost teorie predikovat)</a:t>
            </a:r>
            <a:endParaRPr lang="cs-CZ" sz="1800" dirty="0"/>
          </a:p>
          <a:p>
            <a:r>
              <a:rPr lang="cs-CZ" sz="1800" dirty="0"/>
              <a:t>Obsažnost (jak velké pole zasahují?)</a:t>
            </a:r>
          </a:p>
          <a:p>
            <a:r>
              <a:rPr lang="cs-CZ" sz="1800" dirty="0"/>
              <a:t>Heuristika (jaký mají dopad na realitu?)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9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Teorie osobnosti v protikladech: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Každá </a:t>
            </a:r>
            <a:r>
              <a:rPr lang="cs-CZ" sz="1800" b="1" dirty="0"/>
              <a:t>teorie osobnosti je soubor tvrzení o lidském chování, které odpovídají na hlavní otázky po povaze lidské osobnosti</a:t>
            </a:r>
            <a:r>
              <a:rPr lang="cs-CZ" sz="1800" b="1" dirty="0" smtClean="0"/>
              <a:t>.</a:t>
            </a:r>
          </a:p>
          <a:p>
            <a:pPr lvl="0"/>
            <a:r>
              <a:rPr lang="cs-CZ" sz="1800" dirty="0" smtClean="0"/>
              <a:t>Teorie se mohou (vzhledem k těm tvrzením) </a:t>
            </a:r>
            <a:r>
              <a:rPr lang="cs-CZ" sz="1800" dirty="0"/>
              <a:t>nacházet na kontinuu:</a:t>
            </a:r>
          </a:p>
          <a:p>
            <a:r>
              <a:rPr lang="cs-CZ" sz="1800" dirty="0"/>
              <a:t>Vědomé ………………………… nevědomé procesy</a:t>
            </a:r>
          </a:p>
          <a:p>
            <a:r>
              <a:rPr lang="cs-CZ" sz="1800" dirty="0"/>
              <a:t>Výsledky učení …………………. proces učení</a:t>
            </a:r>
          </a:p>
          <a:p>
            <a:r>
              <a:rPr lang="cs-CZ" sz="1800" dirty="0"/>
              <a:t>Dědičnost………………………….. prostředí</a:t>
            </a:r>
          </a:p>
          <a:p>
            <a:r>
              <a:rPr lang="cs-CZ" sz="1800" dirty="0"/>
              <a:t>Minulost…………………………přítomnost</a:t>
            </a:r>
          </a:p>
          <a:p>
            <a:r>
              <a:rPr lang="cs-CZ" sz="1800" dirty="0"/>
              <a:t>Holistický přístup…………………………analytický přístup</a:t>
            </a:r>
          </a:p>
          <a:p>
            <a:r>
              <a:rPr lang="cs-CZ" sz="1800" dirty="0"/>
              <a:t>Osoba …………………………situace</a:t>
            </a:r>
          </a:p>
          <a:p>
            <a:r>
              <a:rPr lang="cs-CZ" sz="1800" dirty="0"/>
              <a:t>Účelové ……………………mechanistické chování</a:t>
            </a:r>
          </a:p>
          <a:p>
            <a:r>
              <a:rPr lang="cs-CZ" sz="1800" dirty="0"/>
              <a:t>Několik ……………………mnoho </a:t>
            </a:r>
            <a:r>
              <a:rPr lang="cs-CZ" sz="1800" dirty="0" smtClean="0"/>
              <a:t>motivů</a:t>
            </a:r>
          </a:p>
          <a:p>
            <a:r>
              <a:rPr lang="cs-CZ" sz="1800" dirty="0"/>
              <a:t>Normální …………………nenormální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None/>
            </a:pPr>
            <a:r>
              <a:rPr lang="cs-CZ" sz="1800" b="1" dirty="0"/>
              <a:t>Filozofická otázka:</a:t>
            </a:r>
          </a:p>
          <a:p>
            <a:pPr eaLnBrk="1" hangingPunct="1">
              <a:buNone/>
            </a:pPr>
            <a:r>
              <a:rPr lang="cs-CZ" sz="1800" dirty="0"/>
              <a:t>Je osobnost tedy</a:t>
            </a:r>
            <a:r>
              <a:rPr lang="cs-CZ" sz="1800" b="1" dirty="0"/>
              <a:t> souhrn různých složek, </a:t>
            </a:r>
            <a:r>
              <a:rPr lang="cs-CZ" sz="1800" dirty="0"/>
              <a:t>které jsme si vyjmenovali a které spolu tvoří složitý funkční systém? </a:t>
            </a:r>
          </a:p>
          <a:p>
            <a:pPr eaLnBrk="1" hangingPunct="1">
              <a:buNone/>
            </a:pPr>
            <a:r>
              <a:rPr lang="cs-CZ" sz="1800" dirty="0"/>
              <a:t>Anebo je osobnost tím,</a:t>
            </a:r>
            <a:r>
              <a:rPr lang="cs-CZ" sz="1800" b="1" dirty="0"/>
              <a:t> co to všechno propojuje určitým specifickým způsobem? </a:t>
            </a:r>
            <a:r>
              <a:rPr lang="cs-CZ" sz="1800" dirty="0"/>
              <a:t>Takže vlastně:</a:t>
            </a:r>
            <a:r>
              <a:rPr lang="cs-CZ" sz="1800" b="1" dirty="0"/>
              <a:t> je moje osobnost příčinou nebo výsledkem? </a:t>
            </a:r>
            <a:endParaRPr lang="cs-CZ" altLang="cs-CZ" sz="1800" b="1" dirty="0"/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Osobnost v laickém slova smyslu – „…osobnosti Superstar jsou rychlokvašky…“„Václav Havel je osobnost“ – </a:t>
            </a:r>
            <a:r>
              <a:rPr lang="cs-CZ" altLang="cs-CZ" sz="1800" b="1" dirty="0" smtClean="0"/>
              <a:t>hodnotící definice</a:t>
            </a:r>
          </a:p>
          <a:p>
            <a:pPr eaLnBrk="1" hangingPunct="1">
              <a:buNone/>
            </a:pPr>
            <a:endParaRPr lang="cs-CZ" altLang="cs-CZ" sz="1800" dirty="0" smtClean="0"/>
          </a:p>
          <a:p>
            <a:pPr eaLnBrk="1" hangingPunct="1">
              <a:buNone/>
            </a:pPr>
            <a:r>
              <a:rPr lang="cs-CZ" altLang="cs-CZ" sz="1800" dirty="0" smtClean="0"/>
              <a:t>V psychologii osobnosti je osobností každý: </a:t>
            </a:r>
            <a:r>
              <a:rPr lang="cs-CZ" sz="1800" dirty="0" smtClean="0"/>
              <a:t>nejen Sestra Tereza či John Lennon…  Martin je komplikovaná osobnost… </a:t>
            </a:r>
            <a:r>
              <a:rPr lang="cs-CZ" sz="1800" b="1" dirty="0" smtClean="0"/>
              <a:t>deskriptivní definice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Teorie a definice osobnosti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282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Definice osobnosti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psychologii složitější  a komplexní pohled:</a:t>
            </a:r>
          </a:p>
          <a:p>
            <a:pPr marL="0" indent="0">
              <a:buNone/>
            </a:pPr>
            <a:r>
              <a:rPr lang="cs-CZ" sz="1800" dirty="0" err="1" smtClean="0"/>
              <a:t>Allport</a:t>
            </a:r>
            <a:r>
              <a:rPr lang="cs-CZ" sz="1800" dirty="0" smtClean="0"/>
              <a:t> sesbíral 50 definic osobnosti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Biosociální</a:t>
            </a:r>
            <a:r>
              <a:rPr lang="cs-CZ" sz="1800" dirty="0" smtClean="0"/>
              <a:t> definice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Souhrnná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Integrativní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 smtClean="0"/>
              <a:t>A jaká je Vaše definice osobnosti?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Osobnost je…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5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jednotná psychofyziologická celost, integrace dynamických vztahů mezi biologickými (konstitučními) a sociálními momenty. (</a:t>
            </a:r>
            <a:r>
              <a:rPr lang="cs-CZ" altLang="cs-CZ" sz="1800" dirty="0" err="1" smtClean="0"/>
              <a:t>K.Gotschaldt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(J. B. Watson)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86" y="260648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Definice osobnosti (Smékal, 2002)</a:t>
            </a:r>
            <a:endParaRPr lang="en-US" altLang="cs-CZ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konvergencí všech podstatných kulturních tendencí v psychice. Čím kulturnější člověk je, tím méně může být jedinečnou osobností. (</a:t>
            </a:r>
            <a:r>
              <a:rPr lang="cs-CZ" altLang="cs-CZ" sz="1800" dirty="0" err="1" smtClean="0"/>
              <a:t>Vernon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Peters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sumou </a:t>
            </a:r>
            <a:r>
              <a:rPr lang="cs-CZ" altLang="cs-CZ" sz="1800" dirty="0" err="1" smtClean="0"/>
              <a:t>psychickýcch</a:t>
            </a:r>
            <a:r>
              <a:rPr lang="cs-CZ" altLang="cs-CZ" sz="1800" dirty="0" smtClean="0"/>
              <a:t> reakcí člověka na mínění, které má o něm jeho okolí. (Ch. H. </a:t>
            </a:r>
            <a:r>
              <a:rPr lang="cs-CZ" altLang="cs-CZ" sz="1800" dirty="0" err="1" smtClean="0"/>
              <a:t>Cooley</a:t>
            </a:r>
            <a:r>
              <a:rPr lang="cs-CZ" altLang="cs-CZ" sz="1800" dirty="0" smtClean="0"/>
              <a:t>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Psychoanalýza x Behaviorismus x humanistický přístup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srovnání paradigmat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09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3466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Psychoanalýza,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neopsychoanalýza</a:t>
            </a:r>
            <a:endParaRPr lang="cs-CZ" altLang="cs-CZ" sz="28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</a:rPr>
              <a:t>Hlubinné teorie osobnosti</a:t>
            </a:r>
            <a:endParaRPr lang="en-US" altLang="cs-CZ" sz="2800" b="1" dirty="0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7505" y="2492896"/>
            <a:ext cx="9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Sigmund </a:t>
            </a:r>
            <a:r>
              <a:rPr lang="cs-CZ" altLang="cs-CZ" sz="1800" b="1" dirty="0" smtClean="0">
                <a:solidFill>
                  <a:schemeClr val="folHlink"/>
                </a:solidFill>
              </a:rPr>
              <a:t>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První ucelená teorie osobnosti, převratný moment – „já ztratilo vládu“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Všichni vychází z Freuda, lidová slovesnost, košilaté vtipy a říkačky…Freude, Freude, Freude…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Nebezpečná metoda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Id, Ego, Superego /Vědomí </a:t>
            </a:r>
            <a:r>
              <a:rPr lang="cs-CZ" altLang="cs-CZ" sz="1800" dirty="0"/>
              <a:t>x předvědomí x </a:t>
            </a:r>
            <a:r>
              <a:rPr lang="cs-CZ" altLang="cs-CZ" sz="1800" dirty="0" smtClean="0"/>
              <a:t>nevědomí/ Obranné mechanismy/Vývojová stadia osobnosti/ Neurózy a úzkosti/ Sny a </a:t>
            </a:r>
            <a:r>
              <a:rPr lang="cs-CZ" altLang="cs-CZ" sz="1800" dirty="0" err="1" smtClean="0"/>
              <a:t>Parapraxe</a:t>
            </a: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Ale především – sex!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C. G. Jung, A. Adler, K. Horneyová, H. S.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Sullivan</a:t>
            </a:r>
            <a:r>
              <a:rPr lang="cs-CZ" altLang="cs-CZ" sz="1800" b="1" dirty="0">
                <a:solidFill>
                  <a:schemeClr val="folHlink"/>
                </a:solidFill>
              </a:rPr>
              <a:t>, 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Fromm</a:t>
            </a:r>
            <a:r>
              <a:rPr lang="cs-CZ" altLang="cs-CZ" sz="1800" b="1" dirty="0">
                <a:solidFill>
                  <a:schemeClr val="folHlink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Erikson</a:t>
            </a:r>
            <a:r>
              <a:rPr lang="cs-CZ" altLang="cs-CZ" sz="1800" b="1" dirty="0">
                <a:solidFill>
                  <a:schemeClr val="folHlink"/>
                </a:solidFill>
              </a:rPr>
              <a:t>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2904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Reakce (jednání) člověka je funkcí prostředí (stimulu) a osobnosti (</a:t>
            </a:r>
            <a:r>
              <a:rPr lang="cs-CZ" altLang="cs-CZ" sz="1800" dirty="0" err="1"/>
              <a:t>black</a:t>
            </a:r>
            <a:r>
              <a:rPr lang="cs-CZ" altLang="cs-CZ" sz="1800" dirty="0"/>
              <a:t> box</a:t>
            </a:r>
            <a:r>
              <a:rPr lang="cs-CZ" altLang="cs-CZ" sz="1800" dirty="0" smtClean="0"/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/>
              <a:t>Pokusy na lidech a </a:t>
            </a:r>
            <a:r>
              <a:rPr lang="cs-CZ" altLang="cs-CZ" sz="1800" dirty="0" smtClean="0"/>
              <a:t>zvířatech: krysy,  </a:t>
            </a:r>
            <a:r>
              <a:rPr lang="cs-CZ" altLang="cs-CZ" sz="1800" dirty="0"/>
              <a:t>Malý </a:t>
            </a:r>
            <a:r>
              <a:rPr lang="cs-CZ" altLang="cs-CZ" sz="1800" dirty="0" smtClean="0"/>
              <a:t>Albert. </a:t>
            </a:r>
            <a:r>
              <a:rPr lang="cs-CZ" altLang="cs-CZ" sz="1800" dirty="0" err="1" smtClean="0"/>
              <a:t>Skinnerův</a:t>
            </a:r>
            <a:r>
              <a:rPr lang="cs-CZ" altLang="cs-CZ" sz="1800" dirty="0" smtClean="0"/>
              <a:t> box, Pavlovovi psi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 smtClean="0"/>
              <a:t>Etika!</a:t>
            </a:r>
            <a:endParaRPr lang="en-US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solidFill>
                  <a:schemeClr val="folHlink"/>
                </a:solidFill>
              </a:rPr>
              <a:t>Ivan </a:t>
            </a:r>
            <a:r>
              <a:rPr lang="cs-CZ" altLang="cs-CZ" sz="1800" dirty="0">
                <a:solidFill>
                  <a:schemeClr val="folHlink"/>
                </a:solidFill>
              </a:rPr>
              <a:t>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err="1">
                <a:solidFill>
                  <a:schemeClr val="folHlink"/>
                </a:solidFill>
              </a:rPr>
              <a:t>Clark</a:t>
            </a:r>
            <a:r>
              <a:rPr lang="cs-CZ" altLang="cs-CZ" sz="1800" dirty="0">
                <a:solidFill>
                  <a:schemeClr val="folHlink"/>
                </a:solidFill>
              </a:rPr>
              <a:t> L. </a:t>
            </a:r>
            <a:r>
              <a:rPr lang="cs-CZ" altLang="cs-CZ" sz="1800" dirty="0" err="1">
                <a:solidFill>
                  <a:schemeClr val="folHlink"/>
                </a:solidFill>
              </a:rPr>
              <a:t>Hull</a:t>
            </a:r>
            <a:r>
              <a:rPr lang="cs-CZ" altLang="cs-CZ" sz="1800" dirty="0">
                <a:solidFill>
                  <a:schemeClr val="folHlink"/>
                </a:solidFill>
              </a:rPr>
              <a:t>, B. F. </a:t>
            </a:r>
            <a:r>
              <a:rPr lang="cs-CZ" altLang="cs-CZ" sz="1800" dirty="0" err="1">
                <a:solidFill>
                  <a:schemeClr val="folHlink"/>
                </a:solidFill>
              </a:rPr>
              <a:t>Skinner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John </a:t>
            </a:r>
            <a:r>
              <a:rPr lang="cs-CZ" altLang="cs-CZ" sz="1800" dirty="0" err="1">
                <a:solidFill>
                  <a:schemeClr val="folHlink"/>
                </a:solidFill>
              </a:rPr>
              <a:t>Dollard</a:t>
            </a:r>
            <a:r>
              <a:rPr lang="cs-CZ" altLang="cs-CZ" sz="1800" dirty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>
                <a:solidFill>
                  <a:schemeClr val="folHlink"/>
                </a:solidFill>
              </a:rPr>
              <a:t>Neal</a:t>
            </a:r>
            <a:r>
              <a:rPr lang="cs-CZ" altLang="cs-CZ" sz="1800" dirty="0">
                <a:solidFill>
                  <a:schemeClr val="folHlink"/>
                </a:solidFill>
              </a:rPr>
              <a:t>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</a:t>
            </a:r>
            <a:endParaRPr lang="en-US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576" y="2348880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Abraham </a:t>
            </a:r>
            <a:r>
              <a:rPr lang="cs-CZ" altLang="cs-CZ" sz="1800" dirty="0" err="1">
                <a:solidFill>
                  <a:schemeClr val="folHlink"/>
                </a:solidFill>
              </a:rPr>
              <a:t>Maslow</a:t>
            </a:r>
            <a:r>
              <a:rPr lang="cs-CZ" altLang="cs-CZ" sz="1800" dirty="0">
                <a:solidFill>
                  <a:schemeClr val="folHlink"/>
                </a:solidFill>
              </a:rPr>
              <a:t>, Carl R.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Rogers</a:t>
            </a:r>
            <a:r>
              <a:rPr lang="cs-CZ" altLang="cs-CZ" sz="1800" dirty="0" smtClean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V.Frankl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Zdůraznění svobody a individuality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Hodnota člověka – člověk v obtížných situacích.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Duchovní stránky člověka.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Optimistický pohled na </a:t>
            </a:r>
            <a:r>
              <a:rPr lang="cs-CZ" altLang="cs-CZ" sz="1800" dirty="0" smtClean="0"/>
              <a:t>organismus - může </a:t>
            </a:r>
            <a:r>
              <a:rPr lang="cs-CZ" altLang="cs-CZ" sz="1800" dirty="0"/>
              <a:t>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Smysl života, Hodnoty, Potřeby. Vůle, </a:t>
            </a:r>
            <a:r>
              <a:rPr lang="cs-CZ" altLang="cs-CZ" sz="1800" dirty="0" err="1" smtClean="0"/>
              <a:t>Self</a:t>
            </a:r>
            <a:r>
              <a:rPr lang="cs-CZ" altLang="cs-CZ" sz="1800" dirty="0" smtClean="0"/>
              <a:t>, Sebepojetí, Sebeurčení, </a:t>
            </a:r>
            <a:r>
              <a:rPr lang="cs-CZ" altLang="cs-CZ" sz="1800" dirty="0" err="1" smtClean="0"/>
              <a:t>Kongruence</a:t>
            </a:r>
            <a:r>
              <a:rPr lang="cs-CZ" altLang="cs-CZ" sz="1800" dirty="0" smtClean="0"/>
              <a:t>, Autenticita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obecné psychologie a ostatních oborů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Názor na lidskou povahu</a:t>
            </a:r>
            <a:endParaRPr lang="en-US" altLang="cs-CZ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psychologie versus psychologie osobnosti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676400"/>
            <a:ext cx="8703568" cy="5181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3200" dirty="0" smtClean="0"/>
              <a:t>Úkol pro skupiny:</a:t>
            </a:r>
            <a:br>
              <a:rPr lang="cs-CZ" sz="3200" dirty="0" smtClean="0"/>
            </a:br>
            <a:r>
              <a:rPr lang="cs-CZ" sz="3200" dirty="0" smtClean="0"/>
              <a:t>Sehrajte nebo popište interakci klient a terapeut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Zadání úkolu:</a:t>
            </a:r>
          </a:p>
          <a:p>
            <a:pPr lvl="0"/>
            <a:r>
              <a:rPr lang="cs-CZ" sz="1400" b="1" dirty="0" smtClean="0"/>
              <a:t>1. Determinovanost </a:t>
            </a:r>
            <a:r>
              <a:rPr lang="cs-CZ" sz="1400" b="1" dirty="0"/>
              <a:t>homosexuality.</a:t>
            </a:r>
          </a:p>
          <a:p>
            <a:pPr lvl="0"/>
            <a:r>
              <a:rPr lang="cs-CZ" sz="1400" b="1" dirty="0" smtClean="0"/>
              <a:t>2. Determinovanost </a:t>
            </a:r>
            <a:r>
              <a:rPr lang="cs-CZ" sz="1400" b="1" dirty="0"/>
              <a:t>školního neúspěchu Romských dětí.</a:t>
            </a:r>
          </a:p>
          <a:p>
            <a:r>
              <a:rPr lang="cs-CZ" sz="1400" dirty="0"/>
              <a:t>Rozsah: 3 stránky (+/- 20 procent; tzn. cca 5400 znaků)  - je nutné dodržet rozsah</a:t>
            </a:r>
          </a:p>
          <a:p>
            <a:r>
              <a:rPr lang="cs-CZ" sz="1400" b="1" dirty="0"/>
              <a:t>Téma/problém:</a:t>
            </a:r>
          </a:p>
          <a:p>
            <a:r>
              <a:rPr lang="cs-CZ" sz="1400" dirty="0"/>
              <a:t>Ad 1. Vysvětlete pojem z různých hledisek. Je homosexualita dědičná (vrozená) nebo je získaná? Pokud je dědičná, popište možný mechanismus a způsob, jak a kdy se projevuje na osobnosti lidského jedince. Pokud je získaná – tedy jak a v kterém období vývoje? Jaký vliv na osobnost má fakt, že jde o získanou/vrozenou vlastnost osobnosti (rys)</a:t>
            </a:r>
          </a:p>
          <a:p>
            <a:r>
              <a:rPr lang="cs-CZ" sz="1400" dirty="0"/>
              <a:t>Ad 2. Výchova a vzdělání romských dětí – neprospívání je faktem. Jaké jsou příčiny tohoto jevu, jaký může být vliv biologické determinace osobnosti? Jak, na základě poznatků přistupovat k výchově romských dětí, jaká opatření přijmout.</a:t>
            </a:r>
          </a:p>
          <a:p>
            <a:r>
              <a:rPr lang="cs-CZ" sz="1400" b="1" u="sng" dirty="0"/>
              <a:t>Struktura práce:</a:t>
            </a:r>
          </a:p>
          <a:p>
            <a:pPr lvl="0"/>
            <a:r>
              <a:rPr lang="cs-CZ" sz="1400" dirty="0"/>
              <a:t>Teoretický úvod, představení různých aspektů jevu (historické souvislosti, aktuální situace atd.)</a:t>
            </a:r>
          </a:p>
          <a:p>
            <a:pPr lvl="0"/>
            <a:r>
              <a:rPr lang="cs-CZ" sz="1400" dirty="0"/>
              <a:t>Argumenty pro a proti biologickou determinaci fenoménu</a:t>
            </a:r>
          </a:p>
          <a:p>
            <a:pPr lvl="0"/>
            <a:r>
              <a:rPr lang="cs-CZ" sz="1400" dirty="0"/>
              <a:t>Syntéza – jaký je možné udělat závěr?</a:t>
            </a:r>
          </a:p>
          <a:p>
            <a:pPr lvl="0"/>
            <a:r>
              <a:rPr lang="cs-CZ" sz="1400" dirty="0"/>
              <a:t>Jaké jsou důsledky tohoto závěru – pro teorii pro praxi?</a:t>
            </a:r>
          </a:p>
          <a:p>
            <a:r>
              <a:rPr lang="cs-CZ" sz="1400" dirty="0" smtClean="0"/>
              <a:t>Každý </a:t>
            </a:r>
            <a:r>
              <a:rPr lang="cs-CZ" sz="1400" dirty="0"/>
              <a:t>argument musí být podložen citací odborné literatury – minimálně citovat 3 různorodé zdroje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62109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Příště: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HODNOCENÍ, SHRNUTÍ</a:t>
            </a:r>
          </a:p>
          <a:p>
            <a:r>
              <a:rPr lang="cs-CZ" sz="2400" dirty="0" smtClean="0"/>
              <a:t>Jaké mají teorie vlastnosti a vady ??</a:t>
            </a:r>
          </a:p>
          <a:p>
            <a:r>
              <a:rPr lang="cs-CZ" sz="2400" dirty="0" smtClean="0"/>
              <a:t>Které jsou špatné a které nejlepší ??</a:t>
            </a:r>
          </a:p>
          <a:p>
            <a:r>
              <a:rPr lang="cs-CZ" sz="2400" dirty="0" smtClean="0"/>
              <a:t>DÁLE:</a:t>
            </a:r>
            <a:endParaRPr lang="cs-CZ" sz="2400" dirty="0"/>
          </a:p>
          <a:p>
            <a:r>
              <a:rPr lang="cs-CZ" sz="2400" dirty="0" smtClean="0"/>
              <a:t>Biologická determinace psychiky</a:t>
            </a:r>
          </a:p>
          <a:p>
            <a:r>
              <a:rPr lang="cs-CZ" sz="2400" dirty="0" smtClean="0"/>
              <a:t>Hlubinné teorie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72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smtClean="0"/>
              <a:t>Dvě rozdílné cesty:</a:t>
            </a:r>
          </a:p>
          <a:p>
            <a:r>
              <a:rPr lang="cs-CZ" altLang="cs-CZ" sz="1800" b="1" smtClean="0"/>
              <a:t>zkoumání jednotlivých složek osobnosti: temperament, charakter, sebepojetí, motivace</a:t>
            </a:r>
            <a:r>
              <a:rPr lang="cs-CZ" altLang="cs-CZ" sz="2000" b="1" smtClean="0"/>
              <a:t>…</a:t>
            </a:r>
          </a:p>
          <a:p>
            <a:r>
              <a:rPr lang="cs-CZ" altLang="cs-CZ" b="1" smtClean="0"/>
              <a:t> </a:t>
            </a:r>
            <a:r>
              <a:rPr lang="cs-CZ" altLang="cs-CZ" sz="1800" b="1" smtClean="0"/>
              <a:t>pohled na osobnost prostřednictvím koncepcí různých autorů</a:t>
            </a:r>
          </a:p>
          <a:p>
            <a:pPr lvl="2"/>
            <a:r>
              <a:rPr lang="cs-CZ" altLang="cs-CZ" sz="1800" b="1" smtClean="0"/>
              <a:t>behaviorismus – Watson, Skinner,…</a:t>
            </a:r>
          </a:p>
          <a:p>
            <a:pPr lvl="2"/>
            <a:r>
              <a:rPr lang="cs-CZ" altLang="cs-CZ" sz="1800" b="1" smtClean="0"/>
              <a:t>psychoanalýza – Freud, Jung, Adler, Horneyová,…</a:t>
            </a:r>
          </a:p>
          <a:p>
            <a:pPr lvl="2"/>
            <a:r>
              <a:rPr lang="cs-CZ" altLang="cs-CZ" sz="1800" b="1" smtClean="0"/>
              <a:t>humanistická – Roger, Maslow</a:t>
            </a:r>
          </a:p>
        </p:txBody>
      </p:sp>
    </p:spTree>
    <p:extLst>
      <p:ext uri="{BB962C8B-B14F-4D97-AF65-F5344CB8AC3E}">
        <p14:creationId xmlns:p14="http://schemas.microsoft.com/office/powerpoint/2010/main" val="285733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Namalujte si člověka…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8" y="2217478"/>
            <a:ext cx="4153480" cy="371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7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- Triáda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 věnuje všem třem složkám tzv. psychologické triády – tedy tomu jak </a:t>
            </a:r>
            <a:r>
              <a:rPr lang="cs-CZ" sz="2400" b="1" dirty="0" smtClean="0"/>
              <a:t>člověk myslí, cítí a chová se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Každá složka zvlášť</a:t>
            </a:r>
          </a:p>
          <a:p>
            <a:r>
              <a:rPr lang="cs-CZ" sz="2400" dirty="0" smtClean="0"/>
              <a:t>Tyto složky v kombinaci</a:t>
            </a:r>
          </a:p>
          <a:p>
            <a:r>
              <a:rPr lang="cs-CZ" sz="2400" dirty="0" smtClean="0"/>
              <a:t>Tyto složky v rozporu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Emoce</a:t>
            </a:r>
            <a:r>
              <a:rPr lang="cs-CZ" sz="2400" dirty="0" smtClean="0"/>
              <a:t> jsou složkou osobnosti, která z velké části zahrnuje vnitřní procesy v člověku, co by se stalo, kdyby ale ze světa vymizely?</a:t>
            </a:r>
          </a:p>
          <a:p>
            <a:r>
              <a:rPr lang="cs-CZ" sz="2400" dirty="0" smtClean="0"/>
              <a:t>Jmenujte příklady z praxe/psychický fenomén, ze svého života, kdy se člověk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b="1" dirty="0" smtClean="0"/>
              <a:t>chová</a:t>
            </a:r>
            <a:r>
              <a:rPr lang="cs-CZ" sz="2400" dirty="0" smtClean="0"/>
              <a:t> v rozporu se svým přesvědčením</a:t>
            </a:r>
          </a:p>
          <a:p>
            <a:pPr marL="0" indent="0">
              <a:buNone/>
            </a:pPr>
            <a:r>
              <a:rPr lang="cs-CZ" sz="2400" dirty="0" smtClean="0"/>
              <a:t> - </a:t>
            </a:r>
            <a:r>
              <a:rPr lang="cs-CZ" sz="2400" b="1" dirty="0" smtClean="0"/>
              <a:t>chová</a:t>
            </a:r>
            <a:r>
              <a:rPr lang="cs-CZ" sz="2400" dirty="0" smtClean="0"/>
              <a:t> v rozporu se svými emocemi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 jeho emoce a myšlení jsou v rozporu</a:t>
            </a:r>
          </a:p>
          <a:p>
            <a:pPr marL="0" indent="0">
              <a:buNone/>
            </a:pPr>
            <a:r>
              <a:rPr lang="cs-CZ" sz="2400" dirty="0" smtClean="0"/>
              <a:t>Proč??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dirty="0" smtClean="0"/>
              <a:t>Tři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 smtClean="0"/>
              <a:t>Biologické faktory (vliv na vlohy, temperament)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Sociální faktory (charakter…)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err="1" smtClean="0"/>
              <a:t>Sebeutváření</a:t>
            </a:r>
            <a:r>
              <a:rPr lang="cs-CZ" altLang="cs-CZ" sz="1800" b="1" dirty="0" smtClean="0"/>
              <a:t> ( moje vlastní cesta, sebevýchova, sebeurčení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sz="1800" u="sng" dirty="0" smtClean="0"/>
              <a:t>Věčná otázka: Co má největší vliv na utváření osobnosti?</a:t>
            </a:r>
          </a:p>
          <a:p>
            <a:r>
              <a:rPr lang="cs-CZ" altLang="cs-CZ" sz="1800" dirty="0"/>
              <a:t>Výzkumy dvojčat – výchova x genetika</a:t>
            </a:r>
          </a:p>
          <a:p>
            <a:r>
              <a:rPr lang="cs-CZ" altLang="cs-CZ" sz="1800" dirty="0" smtClean="0"/>
              <a:t>Rasové </a:t>
            </a:r>
            <a:r>
              <a:rPr lang="cs-CZ" altLang="cs-CZ" sz="1800" dirty="0"/>
              <a:t>teorie – biologická podmíněnost některých složek osobnosti</a:t>
            </a:r>
          </a:p>
          <a:p>
            <a:endParaRPr lang="cs-CZ" altLang="cs-CZ" sz="1800" u="sng" dirty="0" smtClean="0"/>
          </a:p>
          <a:p>
            <a:endParaRPr lang="cs-CZ" altLang="cs-CZ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1104</TotalTime>
  <Words>1136</Words>
  <Application>Microsoft Office PowerPoint</Application>
  <PresentationFormat>Předvádění na obrazovce (4:3)</PresentationFormat>
  <Paragraphs>365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Calibri</vt:lpstr>
      <vt:lpstr>Tahoma</vt:lpstr>
      <vt:lpstr>Wingdings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</vt:lpstr>
      <vt:lpstr>Namalujte si člověka…</vt:lpstr>
      <vt:lpstr>Psychologie osobnosti - Triáda</vt:lpstr>
      <vt:lpstr>Otázky:</vt:lpstr>
      <vt:lpstr>Tři pilíře utváření osobnosti</vt:lpstr>
      <vt:lpstr>Osobnost jako složitá skládačka</vt:lpstr>
      <vt:lpstr> Osobnost jako složitá skládačka</vt:lpstr>
      <vt:lpstr>Psychologie osobnosti – Mission impossible</vt:lpstr>
      <vt:lpstr>Psychologie osobnosti</vt:lpstr>
      <vt:lpstr>OBT</vt:lpstr>
      <vt:lpstr>Teorie a definice osobnosti</vt:lpstr>
      <vt:lpstr>Tři základní přístupy…</vt:lpstr>
      <vt:lpstr>Kterou teorii vybrat? </vt:lpstr>
      <vt:lpstr>         Ale přesto – znaky dobré teorie: </vt:lpstr>
      <vt:lpstr>Teorie osobnosti v protikladech: </vt:lpstr>
      <vt:lpstr>Definice osobnosti</vt:lpstr>
      <vt:lpstr>Prezentace aplikace PowerPoint</vt:lpstr>
      <vt:lpstr>Definice osobnosti</vt:lpstr>
      <vt:lpstr>Definice osobnosti</vt:lpstr>
      <vt:lpstr>Definice osobnosti (Smékal, 2002)</vt:lpstr>
      <vt:lpstr>Psychoanalýza x Behaviorismus x humanistický přístup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Úkol pro skupiny: Sehrajte nebo popište interakci klient a terapeut</vt:lpstr>
      <vt:lpstr>ÚKOL Č. 1</vt:lpstr>
      <vt:lpstr>Příště: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42</cp:revision>
  <dcterms:created xsi:type="dcterms:W3CDTF">2005-11-07T11:33:20Z</dcterms:created>
  <dcterms:modified xsi:type="dcterms:W3CDTF">2017-11-27T10:08:51Z</dcterms:modified>
</cp:coreProperties>
</file>