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4" r:id="rId6"/>
    <p:sldId id="265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95" r:id="rId20"/>
    <p:sldId id="286" r:id="rId21"/>
    <p:sldId id="289" r:id="rId22"/>
    <p:sldId id="291" r:id="rId23"/>
    <p:sldId id="292" r:id="rId24"/>
    <p:sldId id="293" r:id="rId25"/>
    <p:sldId id="29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108C1-9CA5-473C-8330-B57FDAC48D23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2D93-EE3B-494B-BE53-5BF507D8A2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ECA527-AFEC-44A9-B12C-E61B65721145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8648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0B419C-C67C-4614-99AB-4F15F6AD597A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43956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4885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simply.cz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Metodologie 2</a:t>
            </a:r>
            <a:br>
              <a:rPr lang="cs-CZ" altLang="cs-CZ" sz="4000" smtClean="0"/>
            </a:br>
            <a:r>
              <a:rPr lang="cs-CZ" altLang="cs-CZ" sz="3600" i="1" smtClean="0"/>
              <a:t>Lekce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Lenka Slepičková</a:t>
            </a:r>
          </a:p>
        </p:txBody>
      </p:sp>
    </p:spTree>
    <p:extLst>
      <p:ext uri="{BB962C8B-B14F-4D97-AF65-F5344CB8AC3E}">
        <p14:creationId xmlns:p14="http://schemas.microsoft.com/office/powerpoint/2010/main" val="204629903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4000" b="1" smtClean="0"/>
              <a:t>3) Není otázka dvojitá?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„Nabízí věznice dost vzdělávacích programů, nebo by mohla být nabídka širší? Ano-Ne“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„Jak často se stýkáte se svými rodiči?“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mtClean="0"/>
              <a:t>„</a:t>
            </a:r>
            <a:r>
              <a:rPr lang="cs-CZ" altLang="cs-CZ" sz="2400" smtClean="0"/>
              <a:t>Pokládáte problémovou metodu za účelný prostředek aktivizace žáků a používáte ji?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502365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3600" b="1" smtClean="0"/>
              <a:t>4) Není otázka sugestivní?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36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„Myslíte si, že stát by měl podporovat budování jeslí, i když způsobují deprivaci?“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</a:t>
            </a:r>
            <a:r>
              <a:rPr lang="cs-CZ" altLang="cs-CZ" sz="2400" smtClean="0"/>
              <a:t>Byl jste bezdomovcem proto, že ceny podnájmů v Brně jsou vysoké?“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„Vzhledem k současnému stavu ekonomiky, myslíte že investovat na burze je dobrý nápad?“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„Zesměšňujete někdy žáky“?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29050489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smtClean="0"/>
              <a:t>Pozn. Jak je důležitá formulace 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Souhlasíte s poskytnutím české vojenské nemocnice v Afghánistánu?</a:t>
            </a:r>
          </a:p>
          <a:p>
            <a:pPr>
              <a:buFontTx/>
              <a:buNone/>
            </a:pPr>
            <a:r>
              <a:rPr lang="cs-CZ" altLang="cs-CZ" smtClean="0"/>
              <a:t>X</a:t>
            </a:r>
          </a:p>
          <a:p>
            <a:r>
              <a:rPr lang="cs-CZ" altLang="cs-CZ" smtClean="0"/>
              <a:t>Souhlasíte s nasazením české vojenské nemocnice v Afghánistánu?</a:t>
            </a:r>
          </a:p>
          <a:p>
            <a:pPr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635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b="1" smtClean="0"/>
              <a:t>5) Je otázka konkrétní?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„Slaví se ve vaší rodině svátky</a:t>
            </a:r>
            <a:r>
              <a:rPr lang="cs-CZ" altLang="cs-CZ" sz="2400" smtClean="0"/>
              <a:t>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 Jak často si přisolujete pokrmy?“</a:t>
            </a:r>
            <a:br>
              <a:rPr lang="cs-CZ" altLang="cs-CZ" sz="2400" smtClean="0"/>
            </a:br>
            <a:r>
              <a:rPr lang="cs-CZ" altLang="cs-CZ" sz="2400" smtClean="0"/>
              <a:t>a) Nikdy</a:t>
            </a:r>
            <a:br>
              <a:rPr lang="cs-CZ" altLang="cs-CZ" sz="2400" smtClean="0"/>
            </a:br>
            <a:r>
              <a:rPr lang="cs-CZ" altLang="cs-CZ" sz="2400" smtClean="0"/>
              <a:t>b) Zřídka</a:t>
            </a:r>
            <a:br>
              <a:rPr lang="cs-CZ" altLang="cs-CZ" sz="2400" smtClean="0"/>
            </a:br>
            <a:r>
              <a:rPr lang="cs-CZ" altLang="cs-CZ" sz="2400" smtClean="0"/>
              <a:t>c) Jen když je potřeba</a:t>
            </a:r>
            <a:br>
              <a:rPr lang="cs-CZ" altLang="cs-CZ" sz="2400" smtClean="0"/>
            </a:br>
            <a:r>
              <a:rPr lang="cs-CZ" altLang="cs-CZ" sz="2400" smtClean="0"/>
              <a:t>d) Často</a:t>
            </a:r>
            <a:br>
              <a:rPr lang="cs-CZ" altLang="cs-CZ" sz="2400" smtClean="0"/>
            </a:br>
            <a:r>
              <a:rPr lang="cs-CZ" altLang="cs-CZ" sz="2400" smtClean="0"/>
              <a:t>e) Vždy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je váš průměrný příjem?“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„Kolik máte dětí?“</a:t>
            </a:r>
          </a:p>
        </p:txBody>
      </p:sp>
    </p:spTree>
    <p:extLst>
      <p:ext uri="{BB962C8B-B14F-4D97-AF65-F5344CB8AC3E}">
        <p14:creationId xmlns:p14="http://schemas.microsoft.com/office/powerpoint/2010/main" val="1066496275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b="1" smtClean="0"/>
              <a:t>6) Nevzniká efekt sociální žádoucnosti odpovědi?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Tendence respondentů zabránit tomu, aby vypadali špatně – zábrana odhalit postoj, který se neshoduje s normami ve společnosti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Snaha vyhnout se ohrožení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mtClean="0"/>
              <a:t>Přesná odpověď narušuje respondentů obraz sebe sama</a:t>
            </a:r>
          </a:p>
        </p:txBody>
      </p:sp>
    </p:spTree>
    <p:extLst>
      <p:ext uri="{BB962C8B-B14F-4D97-AF65-F5344CB8AC3E}">
        <p14:creationId xmlns:p14="http://schemas.microsoft.com/office/powerpoint/2010/main" val="47553445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ptát na citlivá data?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zaručit anonymitu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zdůraznit význam správnosti odpovědi, jasnou spojitost otázky s cílem výzkumu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úvod či předcházející série otázek, která respondenta uklidní (všechny odpovědi jsou ok), poskytne kontext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redukovat roli tazatele (kartičky, ilustrace, piktogramy, viněty, projekční otázky, odkazy na ostatní: „jaký je člověk, který….“)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smtClean="0"/>
              <a:t>pozor na míru detailnosti (obecnější kategorie – př. příjem, kouření marihuany)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760275207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Efekt vynucené odpovědi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smtClean="0"/>
              <a:t>7. Nevzniká tzv. efekt vynucené odpovědi? Zná respondent odpověď?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b="1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Př. Souhlasíte se změnou zákona o sociálních službách?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 smtClean="0"/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mtClean="0"/>
              <a:t>Řešení: Užít filtrační otázky; Dát mezi varianty odpovědí „nemám názor“, nebo „nevím“</a:t>
            </a:r>
          </a:p>
        </p:txBody>
      </p:sp>
    </p:spTree>
    <p:extLst>
      <p:ext uri="{BB962C8B-B14F-4D97-AF65-F5344CB8AC3E}">
        <p14:creationId xmlns:p14="http://schemas.microsoft.com/office/powerpoint/2010/main" val="93634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Dramaturgie dotazníku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smtClean="0"/>
              <a:t>Úvod (vč. ilustračního příkladu vyplnění)</a:t>
            </a:r>
          </a:p>
          <a:p>
            <a:pPr eaLnBrk="1" hangingPunct="1"/>
            <a:r>
              <a:rPr lang="cs-CZ" altLang="cs-CZ" sz="2000" smtClean="0"/>
              <a:t>Postupujeme od jednodušších, zábavnějších otázek ke složitějším</a:t>
            </a:r>
          </a:p>
          <a:p>
            <a:pPr eaLnBrk="1" hangingPunct="1"/>
            <a:r>
              <a:rPr lang="cs-CZ" altLang="cs-CZ" sz="2000" smtClean="0"/>
              <a:t>Struktura dotazníku musí být logická, jednoduchá, musí respondenta vést (používáme předělující či propojující texty)</a:t>
            </a:r>
          </a:p>
          <a:p>
            <a:pPr eaLnBrk="1" hangingPunct="1"/>
            <a:r>
              <a:rPr lang="cs-CZ" altLang="cs-CZ" sz="2000" smtClean="0"/>
              <a:t>Respondent musí vědět, jak má označit odpovědi a musí mít prostor na odpověď</a:t>
            </a:r>
          </a:p>
          <a:p>
            <a:pPr eaLnBrk="1" hangingPunct="1"/>
            <a:r>
              <a:rPr lang="cs-CZ" altLang="cs-CZ" sz="2000" smtClean="0"/>
              <a:t>Demografické otázky nakonec!</a:t>
            </a:r>
          </a:p>
          <a:p>
            <a:pPr eaLnBrk="1" hangingPunct="1"/>
            <a:r>
              <a:rPr lang="cs-CZ" altLang="cs-CZ" sz="2000" smtClean="0"/>
              <a:t>Užívat filtrační otázky</a:t>
            </a:r>
          </a:p>
          <a:p>
            <a:pPr eaLnBrk="1" hangingPunct="1"/>
            <a:r>
              <a:rPr lang="cs-CZ" altLang="cs-CZ" sz="2000" smtClean="0"/>
              <a:t>Střídat typy otázek a formáty odpovědí, střídat pozitivní a negativní formulace – DOTAZNÍK NESMÍ NUDIT</a:t>
            </a:r>
          </a:p>
          <a:p>
            <a:pPr eaLnBrk="1" hangingPunct="1"/>
            <a:r>
              <a:rPr lang="cs-CZ" altLang="cs-CZ" sz="2000" smtClean="0"/>
              <a:t>Délka dotazníku – co nejkratší (ideální je maximum 15 min)</a:t>
            </a:r>
          </a:p>
        </p:txBody>
      </p:sp>
    </p:spTree>
    <p:extLst>
      <p:ext uri="{BB962C8B-B14F-4D97-AF65-F5344CB8AC3E}">
        <p14:creationId xmlns:p14="http://schemas.microsoft.com/office/powerpoint/2010/main" val="953608243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Formáty odpovědí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Nabídnuté kategorie musí být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Vyčerpávající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Vzájemně se vylučující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naší populaci a cílům výzkumu (například vzdělání u vězňů)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altLang="cs-CZ" smtClean="0"/>
              <a:t>Musí odpovídat otázce, která jim předchází</a:t>
            </a:r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  <a:p>
            <a:pPr marL="609600" indent="-60960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14847860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5587" t="5900" r="28738" b="21020"/>
          <a:stretch/>
        </p:blipFill>
        <p:spPr>
          <a:xfrm>
            <a:off x="1475656" y="1196752"/>
            <a:ext cx="5472608" cy="54726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572000" y="2420888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smtClean="0"/>
              <a:t>Nevím</a:t>
            </a:r>
            <a:endParaRPr lang="en-US" sz="800"/>
          </a:p>
        </p:txBody>
      </p:sp>
      <p:sp>
        <p:nvSpPr>
          <p:cNvPr id="4" name="TextovéPole 3"/>
          <p:cNvSpPr txBox="1"/>
          <p:nvPr/>
        </p:nvSpPr>
        <p:spPr>
          <a:xfrm>
            <a:off x="4644008" y="4473406"/>
            <a:ext cx="5760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smtClean="0"/>
              <a:t>Nevím</a:t>
            </a:r>
            <a:endParaRPr lang="en-US" sz="800"/>
          </a:p>
        </p:txBody>
      </p:sp>
      <p:sp>
        <p:nvSpPr>
          <p:cNvPr id="5" name="TextovéPole 4"/>
          <p:cNvSpPr txBox="1"/>
          <p:nvPr/>
        </p:nvSpPr>
        <p:spPr>
          <a:xfrm>
            <a:off x="3203848" y="399148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smtClean="0"/>
              <a:t>Likertova škála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83353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Techniky sběru dat v kvantitativním výzkumu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smtClean="0"/>
              <a:t>Standardizované techniky:</a:t>
            </a:r>
            <a:r>
              <a:rPr lang="cs-CZ" altLang="cs-CZ" sz="2400" smtClean="0"/>
              <a:t> Striktně jednotné podněty a volba z předem připraveného souboru kategorií.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Pozorování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Rozhovor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Dotazník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Obsahová analýza textů, dokumentů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Sociometrie a vytváření sociogramu nebo sociometrického indexu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47597265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NÁVRATNOST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Výzkum je </a:t>
            </a:r>
            <a:r>
              <a:rPr lang="cs-CZ" altLang="cs-CZ" sz="2400" u="sng" smtClean="0">
                <a:solidFill>
                  <a:srgbClr val="FF0000"/>
                </a:solidFill>
              </a:rPr>
              <a:t>reprezentativní</a:t>
            </a:r>
            <a:r>
              <a:rPr lang="cs-CZ" altLang="cs-CZ" sz="2400" smtClean="0"/>
              <a:t> tehdy, když je zajištěno odpovídající zastoupení všech skupin v populaci s rozdílným vztahem ke sledovanému jevu.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smtClean="0">
                <a:solidFill>
                  <a:srgbClr val="FF0000"/>
                </a:solidFill>
              </a:rPr>
              <a:t>návratnost</a:t>
            </a:r>
            <a:r>
              <a:rPr lang="cs-CZ" altLang="cs-CZ" sz="2400" smtClean="0"/>
              <a:t> = poměr mezi vydanými dotazníky a vyplněnými dotazníky zařazenými ke zpracování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 v % (výborné výsledky 70 % a více, ale u telefonických výzkumů třeba jen 25 %).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Do návratnosti zasahuje nekontaktování (technické problémy, špatný seznam), obtížné kontaktování (respondenta nelze zastihnout, nejde smluvit schůzku) a odmítnutí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Jeden z klíčových ukazatelů kvality dat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Má být pravdivě sdělována ve výzkumných zprávách </a:t>
            </a:r>
          </a:p>
        </p:txBody>
      </p:sp>
    </p:spTree>
    <p:extLst>
      <p:ext uri="{BB962C8B-B14F-4D97-AF65-F5344CB8AC3E}">
        <p14:creationId xmlns:p14="http://schemas.microsoft.com/office/powerpoint/2010/main" val="20759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má vliv na návratnost?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Charakteristika respondenta, sociální kontext, životní styl</a:t>
            </a:r>
          </a:p>
          <a:p>
            <a:pPr eaLnBrk="1" hangingPunct="1"/>
            <a:r>
              <a:rPr lang="cs-CZ" altLang="cs-CZ" sz="2400" smtClean="0"/>
              <a:t>To, zda respondenta známe z předchozí komunikace</a:t>
            </a:r>
          </a:p>
          <a:p>
            <a:pPr eaLnBrk="1" hangingPunct="1"/>
            <a:r>
              <a:rPr lang="cs-CZ" altLang="cs-CZ" sz="2400" smtClean="0"/>
              <a:t>Téma výzkumu, metoda administrace dotazníku, délka a komplexnost dotazníku, počet kontaktování, budování tazatelské sítě</a:t>
            </a:r>
          </a:p>
          <a:p>
            <a:pPr eaLnBrk="1" hangingPunct="1"/>
            <a:r>
              <a:rPr lang="cs-CZ" altLang="cs-CZ" sz="2400" smtClean="0"/>
              <a:t>Dlouhodobě se ukazuje, že důležitá je komunikace s respondenty a výše odměn respondentům neovlivňuje návratnost výzkumu (ba naopak hmotná zainteresovanost respondentů zkresluje výsledky). (</a:t>
            </a:r>
            <a:r>
              <a:rPr lang="cs-CZ" altLang="cs-CZ" sz="2400" smtClean="0">
                <a:hlinkClick r:id="rId2"/>
              </a:rPr>
              <a:t>www.surveysimply.cz</a:t>
            </a:r>
            <a:r>
              <a:rPr lang="cs-CZ" altLang="cs-CZ" sz="24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5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Obtížně kontaktovatelní jsou zejména: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Starší ženy žijící samy</a:t>
            </a:r>
          </a:p>
          <a:p>
            <a:pPr eaLnBrk="1" hangingPunct="1"/>
            <a:r>
              <a:rPr lang="cs-CZ" altLang="cs-CZ" smtClean="0"/>
              <a:t>Rodiny s dětmi a pracujícími rodiči</a:t>
            </a:r>
          </a:p>
          <a:p>
            <a:pPr eaLnBrk="1" hangingPunct="1"/>
            <a:r>
              <a:rPr lang="cs-CZ" altLang="cs-CZ" smtClean="0"/>
              <a:t>Lidé z nižších vrstev (strach z autorit, nedůvěra, nízké IQ)</a:t>
            </a:r>
          </a:p>
          <a:p>
            <a:pPr eaLnBrk="1" hangingPunct="1"/>
            <a:r>
              <a:rPr lang="cs-CZ" altLang="cs-CZ" smtClean="0"/>
              <a:t>Hodně bohatí</a:t>
            </a:r>
          </a:p>
          <a:p>
            <a:pPr eaLnBrk="1" hangingPunct="1"/>
            <a:r>
              <a:rPr lang="cs-CZ" altLang="cs-CZ" smtClean="0"/>
              <a:t>Obyvatelé v chráněném režimu bydlení (domovy pro seniory, bytové bloky s vrátnými, satelitní městečka)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837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Pěkný úvod dotazníku pro 7. třídu ZŠ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Ahoj,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Děkuji ti, že jsi se stal/a součástí výzkumu, který bude hrát důležitou roli v mé diplomové práci. Neboj, není to test! Zajímá mě jen tvůj názor. Dotazník je anonymní, takže se nikdo nedozví co jsi mi sem napsal/a. Otázky nejsou dlouhé, u některých si budeš moci vybrat z mnoha možností. Vždy si pořádně přečti zadání. Určitě ti to nezabere více než 15 minut.</a:t>
            </a:r>
          </a:p>
        </p:txBody>
      </p:sp>
    </p:spTree>
    <p:extLst>
      <p:ext uri="{BB962C8B-B14F-4D97-AF65-F5344CB8AC3E}">
        <p14:creationId xmlns:p14="http://schemas.microsoft.com/office/powerpoint/2010/main" val="406114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Nedostatečné varianty odpovědí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Byl jsi někdy v zemi, kde se vyznává Islám?</a:t>
            </a:r>
          </a:p>
          <a:p>
            <a:pPr eaLnBrk="1" hangingPunct="1"/>
            <a:r>
              <a:rPr lang="cs-CZ" altLang="cs-CZ" smtClean="0"/>
              <a:t>  	Ano/ne</a:t>
            </a:r>
          </a:p>
          <a:p>
            <a:pPr eaLnBrk="1" hangingPunct="1"/>
            <a:r>
              <a:rPr lang="cs-CZ" altLang="cs-CZ" smtClean="0"/>
              <a:t>	Pokud jsi odpověděl ANO, napiš kde to bylo: _ _ _ _ _ _ _ _ _ _ _ _ _ _ _ _ _ _ _ </a:t>
            </a:r>
          </a:p>
        </p:txBody>
      </p:sp>
    </p:spTree>
    <p:extLst>
      <p:ext uri="{BB962C8B-B14F-4D97-AF65-F5344CB8AC3E}">
        <p14:creationId xmlns:p14="http://schemas.microsoft.com/office/powerpoint/2010/main" val="196805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1230" y="1600200"/>
            <a:ext cx="724154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1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Pozorování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Přímé, nepřímé</a:t>
            </a:r>
          </a:p>
          <a:p>
            <a:r>
              <a:rPr lang="cs-CZ" altLang="cs-CZ" smtClean="0"/>
              <a:t>Zúčastněné, nezúčastněné</a:t>
            </a:r>
          </a:p>
          <a:p>
            <a:r>
              <a:rPr lang="cs-CZ" altLang="cs-CZ" b="1" smtClean="0"/>
              <a:t>Pozorovací arch</a:t>
            </a:r>
            <a:r>
              <a:rPr lang="cs-CZ" altLang="cs-CZ" smtClean="0"/>
              <a:t>, do kterého se zaznamenávají pozorované </a:t>
            </a:r>
            <a:r>
              <a:rPr lang="cs-CZ" altLang="cs-CZ" b="1" smtClean="0"/>
              <a:t>kategorie</a:t>
            </a:r>
          </a:p>
          <a:p>
            <a:r>
              <a:rPr lang="cs-CZ" altLang="cs-CZ" smtClean="0"/>
              <a:t>Zaznamenává se výskyt jevů/trvání jevů</a:t>
            </a:r>
          </a:p>
          <a:p>
            <a:r>
              <a:rPr lang="cs-CZ" altLang="cs-CZ" smtClean="0"/>
              <a:t>Vyhodnocuje se </a:t>
            </a:r>
            <a:r>
              <a:rPr lang="cs-CZ" altLang="cs-CZ" b="1" smtClean="0"/>
              <a:t>frekvence</a:t>
            </a:r>
            <a:r>
              <a:rPr lang="cs-CZ" altLang="cs-CZ" smtClean="0"/>
              <a:t> (četnost) výskytu, a/nebo </a:t>
            </a:r>
            <a:r>
              <a:rPr lang="cs-CZ" altLang="cs-CZ" b="1" smtClean="0"/>
              <a:t>sekvence</a:t>
            </a:r>
          </a:p>
        </p:txBody>
      </p:sp>
    </p:spTree>
    <p:extLst>
      <p:ext uri="{BB962C8B-B14F-4D97-AF65-F5344CB8AC3E}">
        <p14:creationId xmlns:p14="http://schemas.microsoft.com/office/powerpoint/2010/main" val="42098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Př. </a:t>
            </a:r>
            <a:r>
              <a:rPr lang="cs-CZ" dirty="0" err="1" smtClean="0"/>
              <a:t>Flandersův</a:t>
            </a:r>
            <a:r>
              <a:rPr lang="cs-CZ" dirty="0" smtClean="0"/>
              <a:t> systém na pozorování komunikace ve třídě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560775">
                <a:tc>
                  <a:txBody>
                    <a:bodyPr/>
                    <a:lstStyle/>
                    <a:p>
                      <a:r>
                        <a:rPr lang="cs-CZ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Řeč učitele</a:t>
                      </a:r>
                      <a:endParaRPr lang="cs-CZ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8" marB="45728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Chválí a povzbuzuje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Akceptuje žákovy myšlenky nebo je rozvíjí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Klade otázky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Vysvětluje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Dává pokyny nebo příkazy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</a:rPr>
                        <a:t>Kritizuje nebo prosazuje vlastní autoritu</a:t>
                      </a:r>
                      <a:endParaRPr lang="cs-CZ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>
                    <a:solidFill>
                      <a:schemeClr val="accent1"/>
                    </a:solidFill>
                  </a:tcPr>
                </a:tc>
              </a:tr>
              <a:tr h="640194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Řeč žáka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8. Odpovídá</a:t>
                      </a:r>
                    </a:p>
                    <a:p>
                      <a:r>
                        <a:rPr lang="cs-CZ" sz="1800" dirty="0" smtClean="0"/>
                        <a:t>9. Hovoří spontánně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7090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Ostatní kategorie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10. Ticho. Pauzy. Zmatek</a:t>
                      </a:r>
                      <a:endParaRPr lang="cs-CZ" sz="1800" dirty="0"/>
                    </a:p>
                  </a:txBody>
                  <a:tcPr marT="45728" marB="45728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37" name="TextovéPole 5"/>
          <p:cNvSpPr txBox="1">
            <a:spLocks noChangeArrowheads="1"/>
          </p:cNvSpPr>
          <p:nvPr/>
        </p:nvSpPr>
        <p:spPr bwMode="auto">
          <a:xfrm>
            <a:off x="468313" y="5373688"/>
            <a:ext cx="84248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„Vím, že se někteří z vás necítíte dobře (1), nedejte se znechutit (2) a zkoušejte dál (6).“</a:t>
            </a:r>
          </a:p>
          <a:p>
            <a:pPr eaLnBrk="1" hangingPunct="1"/>
            <a:r>
              <a:rPr lang="cs-CZ" altLang="cs-CZ"/>
              <a:t>„Výborně, Bětko“  (2). „Dobře, dál“ (6) </a:t>
            </a:r>
          </a:p>
          <a:p>
            <a:pPr eaLnBrk="1" hangingPunct="1"/>
            <a:r>
              <a:rPr lang="cs-CZ" altLang="cs-CZ"/>
              <a:t>„Dobře, to byl jeden názor, kdo má jiný?“ (3)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						</a:t>
            </a:r>
            <a:r>
              <a:rPr lang="cs-CZ" altLang="cs-CZ" i="1"/>
              <a:t> 	viz Gavora (2000)</a:t>
            </a:r>
          </a:p>
        </p:txBody>
      </p:sp>
    </p:spTree>
    <p:extLst>
      <p:ext uri="{BB962C8B-B14F-4D97-AF65-F5344CB8AC3E}">
        <p14:creationId xmlns:p14="http://schemas.microsoft.com/office/powerpoint/2010/main" val="30965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Dotazník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Respondent = osoba, která vyplňuje dotazník</a:t>
            </a:r>
          </a:p>
          <a:p>
            <a:r>
              <a:rPr lang="cs-CZ" altLang="cs-CZ" dirty="0" smtClean="0"/>
              <a:t>Položka/otázka = prvek dotazníku</a:t>
            </a:r>
          </a:p>
          <a:p>
            <a:r>
              <a:rPr lang="cs-CZ" altLang="cs-CZ" dirty="0" smtClean="0"/>
              <a:t>Administrace dotazníku = způsob zadávání dotazníku</a:t>
            </a:r>
          </a:p>
          <a:p>
            <a:r>
              <a:rPr lang="cs-CZ" altLang="cs-CZ" dirty="0" smtClean="0"/>
              <a:t>Průvodní dopis</a:t>
            </a:r>
          </a:p>
          <a:p>
            <a:pPr>
              <a:buFontTx/>
              <a:buNone/>
            </a:pPr>
            <a:r>
              <a:rPr lang="cs-CZ" altLang="cs-CZ" i="1" dirty="0" smtClean="0"/>
              <a:t>	„Prosím, abyste neotáleli s vyplněním dotazníku, protože jsem v časové tísni.“</a:t>
            </a:r>
          </a:p>
        </p:txBody>
      </p:sp>
    </p:spTree>
    <p:extLst>
      <p:ext uri="{BB962C8B-B14F-4D97-AF65-F5344CB8AC3E}">
        <p14:creationId xmlns:p14="http://schemas.microsoft.com/office/powerpoint/2010/main" val="103595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Sestavujeme dotazník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Co má vliv na jeho podobu?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koncepty a indikátory</a:t>
            </a:r>
            <a:r>
              <a:rPr lang="cs-CZ" altLang="cs-CZ" smtClean="0"/>
              <a:t>, které jsme pro ně vyvinuli – zahrneme měření závislé proměnné, nezávislé proměnné a demografických údajů</a:t>
            </a:r>
          </a:p>
          <a:p>
            <a:pPr eaLnBrk="1" hangingPunct="1">
              <a:buFontTx/>
              <a:buChar char="-"/>
            </a:pPr>
            <a:r>
              <a:rPr lang="cs-CZ" altLang="cs-CZ" smtClean="0"/>
              <a:t>způsob, jakým budeme </a:t>
            </a:r>
            <a:r>
              <a:rPr lang="cs-CZ" altLang="cs-CZ" b="1" smtClean="0"/>
              <a:t>analyzovat data</a:t>
            </a:r>
          </a:p>
          <a:p>
            <a:pPr eaLnBrk="1" hangingPunct="1">
              <a:buFontTx/>
              <a:buChar char="-"/>
            </a:pPr>
            <a:r>
              <a:rPr lang="cs-CZ" altLang="cs-CZ" b="1" smtClean="0"/>
              <a:t>administrace dotazníku</a:t>
            </a:r>
          </a:p>
        </p:txBody>
      </p:sp>
    </p:spTree>
    <p:extLst>
      <p:ext uri="{BB962C8B-B14F-4D97-AF65-F5344CB8AC3E}">
        <p14:creationId xmlns:p14="http://schemas.microsoft.com/office/powerpoint/2010/main" val="250932277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742950" indent="-742950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cs-CZ" sz="3600" b="1" dirty="0" smtClean="0"/>
              <a:t>Je otázka jasná a jednoduchá?</a:t>
            </a:r>
            <a:r>
              <a:rPr lang="cs-CZ" dirty="0" smtClean="0"/>
              <a:t> (vyhněte se žargonu, technickým termínům, negativním formulacím)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„Je vaše domácnost patriarchální nebo matriarchální?“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jsou neplodní lidé stigmatizováni?“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„Myslíte si, že marihuana by neměla být dekriminalizována?“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„Souhlasíte s tím, že bývalí spolupracovníci </a:t>
            </a:r>
            <a:r>
              <a:rPr lang="cs-CZ" sz="2400" dirty="0" err="1" smtClean="0"/>
              <a:t>StB</a:t>
            </a:r>
            <a:r>
              <a:rPr lang="cs-CZ" sz="2400" dirty="0" smtClean="0"/>
              <a:t> nemají zastávat vysoké funkce ve státní správě? Ano - Ne.“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„Jaký literární žánr si v knihovně půjčujete nejčastěji?“ (výzkum vězňů)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8325221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Příklad výzkumu mezi občany, realizovaného Magistrátem města Brna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1600" smtClean="0"/>
              <a:t>1. </a:t>
            </a:r>
            <a:r>
              <a:rPr lang="cs-CZ" altLang="cs-CZ" sz="1600" b="1" smtClean="0"/>
              <a:t>Nová podoba Konečného náměstí po jeho rekonstrukci by měla mít formu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parkového náměstí se společenskou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pouze s trávníkovou plochou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parku s pochozí mlatovou plochou se stromy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stávající stav náměstí mi vyhovuje</a:t>
            </a:r>
          </a:p>
          <a:p>
            <a:pPr>
              <a:buFontTx/>
              <a:buNone/>
            </a:pPr>
            <a:r>
              <a:rPr lang="cs-CZ" altLang="cs-CZ" sz="1600" smtClean="0"/>
              <a:t> </a:t>
            </a:r>
          </a:p>
          <a:p>
            <a:pPr>
              <a:buFontTx/>
              <a:buNone/>
            </a:pPr>
            <a:r>
              <a:rPr lang="cs-CZ" altLang="cs-CZ" sz="1600" b="1" smtClean="0"/>
              <a:t>3. Urbanistické začlenění náměstí</a:t>
            </a:r>
            <a:endParaRPr lang="cs-CZ" altLang="cs-CZ" sz="1600" smtClean="0"/>
          </a:p>
          <a:p>
            <a:pPr>
              <a:buFontTx/>
              <a:buAutoNum type="alphaLcParenR"/>
            </a:pPr>
            <a:r>
              <a:rPr lang="cs-CZ" altLang="cs-CZ" sz="1600" smtClean="0"/>
              <a:t>relaxační plochu opticky oddělit od přilehlých dopravně vytížených komunikací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řešit zcela transparentně s vazbou na průčelí domů trojúhelníkového náměstí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zachovat základní průhledové osy a pomocí vegetačních prvků prostor oddělit od vozovek</a:t>
            </a:r>
          </a:p>
          <a:p>
            <a:pPr>
              <a:buFontTx/>
              <a:buAutoNum type="alphaLcParenR"/>
            </a:pPr>
            <a:r>
              <a:rPr lang="cs-CZ" altLang="cs-CZ" sz="1600" smtClean="0"/>
              <a:t>náměstí má být solitérní prostor bez návaznosti na okolí</a:t>
            </a:r>
          </a:p>
          <a:p>
            <a:endParaRPr lang="cs-CZ" altLang="cs-CZ" sz="1600" smtClean="0"/>
          </a:p>
        </p:txBody>
      </p:sp>
    </p:spTree>
    <p:extLst>
      <p:ext uri="{BB962C8B-B14F-4D97-AF65-F5344CB8AC3E}">
        <p14:creationId xmlns:p14="http://schemas.microsoft.com/office/powerpoint/2010/main" val="157967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Formulace otázek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smtClean="0"/>
              <a:t>2) Může být otázka zkrácena?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„Jak si vysvětlujete to, že během tak dlouhé doby, co jste vy ani manžel nepraktikovali žádnou metodu antikoncepce, nedošlo k početí, a přitom lékař nezjistil žádnou příčinu neplodnosti?“</a:t>
            </a:r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endParaRPr lang="cs-CZ" altLang="cs-CZ" sz="2000" smtClean="0"/>
          </a:p>
          <a:p>
            <a:pPr eaLnBrk="1" hangingPunct="1">
              <a:buFontTx/>
              <a:buNone/>
            </a:pPr>
            <a:r>
              <a:rPr lang="cs-CZ" altLang="cs-CZ" sz="2000" smtClean="0"/>
              <a:t>„Kolikrát jste za posledních šest měsíců hovořil s lékařem kvůli Vašim zdravotním obtížím, ať už to byl Váš praktický lékař nebo specialista; neberte prosím v úvahu případy, kdy jste věc jen konzultoval se známým, který je lékařem." 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04514004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1130</Words>
  <Application>Microsoft Office PowerPoint</Application>
  <PresentationFormat>Předvádění na obrazovce (4:3)</PresentationFormat>
  <Paragraphs>168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Metodologie 2 Lekce 3</vt:lpstr>
      <vt:lpstr>Techniky sběru dat v kvantitativním výzkumu</vt:lpstr>
      <vt:lpstr>Pozorování</vt:lpstr>
      <vt:lpstr>Př. Flandersův systém na pozorování komunikace ve třídě</vt:lpstr>
      <vt:lpstr>Dotazník</vt:lpstr>
      <vt:lpstr>Sestavujeme dotazník</vt:lpstr>
      <vt:lpstr>Formulace otázek</vt:lpstr>
      <vt:lpstr>Příklad výzkumu mezi občany, realizovaného Magistrátem města Brna </vt:lpstr>
      <vt:lpstr>Formulace otázek</vt:lpstr>
      <vt:lpstr>Formulace otázek</vt:lpstr>
      <vt:lpstr>Formulace otázek</vt:lpstr>
      <vt:lpstr>Pozn. Jak je důležitá formulace ….</vt:lpstr>
      <vt:lpstr>Formulace otázek</vt:lpstr>
      <vt:lpstr>Formulace otázek</vt:lpstr>
      <vt:lpstr>Jak se ptát na citlivá data?</vt:lpstr>
      <vt:lpstr>Efekt vynucené odpovědi</vt:lpstr>
      <vt:lpstr>Dramaturgie dotazníku </vt:lpstr>
      <vt:lpstr>Formáty odpovědí</vt:lpstr>
      <vt:lpstr>Prezentace aplikace PowerPoint</vt:lpstr>
      <vt:lpstr>NÁVRATNOST </vt:lpstr>
      <vt:lpstr>Co má vliv na návratnost?</vt:lpstr>
      <vt:lpstr>Obtížně kontaktovatelní jsou zejména: </vt:lpstr>
      <vt:lpstr>Pěkný úvod dotazníku pro 7. třídu ZŠ</vt:lpstr>
      <vt:lpstr>Nedostatečné varianty odpovědí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2 Lekce 3</dc:title>
  <dc:creator>Lenka Slepičková</dc:creator>
  <cp:lastModifiedBy>Slepickova</cp:lastModifiedBy>
  <cp:revision>5</cp:revision>
  <dcterms:created xsi:type="dcterms:W3CDTF">2015-03-24T16:10:16Z</dcterms:created>
  <dcterms:modified xsi:type="dcterms:W3CDTF">2017-10-06T15:50:08Z</dcterms:modified>
</cp:coreProperties>
</file>