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1" d="100"/>
          <a:sy n="81" d="100"/>
        </p:scale>
        <p:origin x="-1824"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cs-CZ"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A98AF03-7270-45C2-A683-C5E353EF01A5}" type="datetime4">
              <a:rPr lang="en-US" smtClean="0"/>
              <a:pPr/>
              <a:t>December 11, 2014</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B37D5FE-740C-46F5-801A-FA5477D9711F}"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December 11,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cs-CZ"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December 11,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idx="1"/>
          </p:nvPr>
        </p:nvSpPr>
        <p:spPr/>
        <p:txBody>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dirty="0"/>
          </a:p>
        </p:txBody>
      </p:sp>
      <p:sp>
        <p:nvSpPr>
          <p:cNvPr id="4" name="Date Placeholder 3"/>
          <p:cNvSpPr>
            <a:spLocks noGrp="1"/>
          </p:cNvSpPr>
          <p:nvPr>
            <p:ph type="dt" sz="half" idx="10"/>
          </p:nvPr>
        </p:nvSpPr>
        <p:spPr/>
        <p:txBody>
          <a:bodyPr/>
          <a:lstStyle/>
          <a:p>
            <a:fld id="{05A93482-8E69-40F7-BCAD-5662A6CADB27}" type="datetime4">
              <a:rPr lang="en-US" smtClean="0"/>
              <a:pPr/>
              <a:t>December 11,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cs-CZ"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Click to edit Master text styles</a:t>
            </a:r>
          </a:p>
        </p:txBody>
      </p:sp>
      <p:sp>
        <p:nvSpPr>
          <p:cNvPr id="4" name="Date Placeholder 3"/>
          <p:cNvSpPr>
            <a:spLocks noGrp="1"/>
          </p:cNvSpPr>
          <p:nvPr>
            <p:ph type="dt" sz="half" idx="10"/>
          </p:nvPr>
        </p:nvSpPr>
        <p:spPr/>
        <p:txBody>
          <a:bodyPr/>
          <a:lstStyle/>
          <a:p>
            <a:fld id="{FBB7EAE1-CAAC-4AEF-919E-158692B1E55E}" type="datetime4">
              <a:rPr lang="en-US" smtClean="0"/>
              <a:pPr/>
              <a:t>December 11,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December 11,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dirty="0"/>
          </a:p>
        </p:txBody>
      </p:sp>
      <p:sp>
        <p:nvSpPr>
          <p:cNvPr id="7" name="Date Placeholder 6"/>
          <p:cNvSpPr>
            <a:spLocks noGrp="1"/>
          </p:cNvSpPr>
          <p:nvPr>
            <p:ph type="dt" sz="half" idx="10"/>
          </p:nvPr>
        </p:nvSpPr>
        <p:spPr/>
        <p:txBody>
          <a:bodyPr/>
          <a:lstStyle/>
          <a:p>
            <a:fld id="{99B4F123-1704-49AC-9D15-C4B1462B8014}" type="datetime4">
              <a:rPr lang="en-US" smtClean="0"/>
              <a:pPr/>
              <a:t>December 11, 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Date Placeholder 2"/>
          <p:cNvSpPr>
            <a:spLocks noGrp="1"/>
          </p:cNvSpPr>
          <p:nvPr>
            <p:ph type="dt" sz="half" idx="10"/>
          </p:nvPr>
        </p:nvSpPr>
        <p:spPr/>
        <p:txBody>
          <a:bodyPr/>
          <a:lstStyle/>
          <a:p>
            <a:fld id="{E3127EC2-47FB-48A1-8644-C8A81DDAA119}" type="datetime4">
              <a:rPr lang="en-US" smtClean="0"/>
              <a:pPr/>
              <a:t>December 11, 2014</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December 11, 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C49BF1-FCD3-4395-8FF6-0047AF66228E}" type="datetime4">
              <a:rPr lang="en-US" smtClean="0"/>
              <a:pPr/>
              <a:t>December 11, 2014</a:t>
            </a:fld>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cs-CZ"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cs-CZ"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CA861222-2C8B-4501-BE87-6797EC025925}" type="datetime4">
              <a:rPr lang="en-US" smtClean="0"/>
              <a:pPr/>
              <a:t>December 11, 2014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cs-CZ"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6C01193-8287-4834-A286-6B880643E934}" type="datetime4">
              <a:rPr lang="en-US" smtClean="0"/>
              <a:pPr/>
              <a:t>December 11, 2014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B37D5FE-740C-46F5-801A-FA5477D971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cs-CZ" dirty="0" smtClean="0"/>
              <a:t>NNO</a:t>
            </a:r>
            <a:endParaRPr lang="cs-CZ" dirty="0"/>
          </a:p>
        </p:txBody>
      </p:sp>
      <p:sp>
        <p:nvSpPr>
          <p:cNvPr id="3" name="Subtitle 2"/>
          <p:cNvSpPr>
            <a:spLocks noGrp="1"/>
          </p:cNvSpPr>
          <p:nvPr>
            <p:ph type="subTitle" idx="1"/>
          </p:nvPr>
        </p:nvSpPr>
        <p:spPr/>
        <p:txBody>
          <a:bodyPr/>
          <a:lstStyle/>
          <a:p>
            <a:pPr algn="ctr"/>
            <a:r>
              <a:rPr lang="cs-CZ" dirty="0" smtClean="0"/>
              <a:t>Nestátní neziskové organizace</a:t>
            </a:r>
            <a:endParaRPr lang="cs-CZ" dirty="0"/>
          </a:p>
        </p:txBody>
      </p:sp>
    </p:spTree>
    <p:extLst>
      <p:ext uri="{BB962C8B-B14F-4D97-AF65-F5344CB8AC3E}">
        <p14:creationId xmlns:p14="http://schemas.microsoft.com/office/powerpoint/2010/main" val="1229477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44166"/>
          </a:xfrm>
        </p:spPr>
        <p:txBody>
          <a:bodyPr>
            <a:normAutofit fontScale="90000"/>
          </a:bodyPr>
          <a:lstStyle/>
          <a:p>
            <a:pPr algn="ctr"/>
            <a:r>
              <a:rPr lang="cs-CZ" dirty="0" smtClean="0"/>
              <a:t>Ústav (obecně prospěšná společnost)</a:t>
            </a:r>
            <a:endParaRPr lang="cs-CZ" dirty="0"/>
          </a:p>
        </p:txBody>
      </p:sp>
      <p:sp>
        <p:nvSpPr>
          <p:cNvPr id="3" name="Content Placeholder 2"/>
          <p:cNvSpPr>
            <a:spLocks noGrp="1"/>
          </p:cNvSpPr>
          <p:nvPr>
            <p:ph idx="1"/>
          </p:nvPr>
        </p:nvSpPr>
        <p:spPr>
          <a:xfrm>
            <a:off x="642784" y="1912949"/>
            <a:ext cx="7650702" cy="4406053"/>
          </a:xfrm>
        </p:spPr>
        <p:txBody>
          <a:bodyPr>
            <a:normAutofit fontScale="77500" lnSpcReduction="20000"/>
          </a:bodyPr>
          <a:lstStyle/>
          <a:p>
            <a:pPr lvl="0" algn="just"/>
            <a:r>
              <a:rPr lang="cs-CZ" dirty="0"/>
              <a:t>velmi podobnou právní formou jako OPS jsou nově upravené ústavy, které jsou založené na stejném principu jako OPS, jejich úprava je však  o něco volnější, např. mohou zakládat obchodní společnosti </a:t>
            </a:r>
            <a:endParaRPr lang="en-US" dirty="0"/>
          </a:p>
          <a:p>
            <a:pPr lvl="0" algn="just"/>
            <a:r>
              <a:rPr lang="cs-CZ" dirty="0"/>
              <a:t>jinak se ale budou OPS vzniklá před koncem roku 2013 řídit zrušeným zákonem o obecně prospěšných společnostech (č</a:t>
            </a:r>
            <a:r>
              <a:rPr lang="cs-CZ" dirty="0" smtClean="0"/>
              <a:t>. 248</a:t>
            </a:r>
            <a:r>
              <a:rPr lang="cs-CZ" dirty="0"/>
              <a:t>/1995 Sb.)</a:t>
            </a:r>
            <a:endParaRPr lang="en-US" dirty="0"/>
          </a:p>
          <a:p>
            <a:pPr lvl="0" algn="just"/>
            <a:r>
              <a:rPr lang="cs-CZ" dirty="0"/>
              <a:t>ústavy jsou zakládány za účelem provozovat činnosti užitečné pro veřejnost s tím, že výsledky jejich činnosti jsou každému rovnocenně dostupné za předem stanovených podmínek </a:t>
            </a:r>
            <a:endParaRPr lang="en-US" dirty="0"/>
          </a:p>
          <a:p>
            <a:pPr lvl="0" algn="just"/>
            <a:r>
              <a:rPr lang="cs-CZ" dirty="0"/>
              <a:t>jak založit ústav:</a:t>
            </a:r>
            <a:endParaRPr lang="en-US" dirty="0"/>
          </a:p>
          <a:p>
            <a:pPr lvl="1" algn="just"/>
            <a:r>
              <a:rPr lang="cs-CZ" sz="2400" dirty="0"/>
              <a:t>zakládací listinou</a:t>
            </a:r>
            <a:endParaRPr lang="en-US" sz="2400" dirty="0"/>
          </a:p>
          <a:p>
            <a:pPr lvl="1" algn="just"/>
            <a:r>
              <a:rPr lang="cs-CZ" sz="2400" dirty="0"/>
              <a:t>nebo pořízením pro případ smrti </a:t>
            </a:r>
            <a:endParaRPr lang="en-US" sz="2400" dirty="0"/>
          </a:p>
          <a:p>
            <a:pPr lvl="0" algn="just"/>
            <a:r>
              <a:rPr lang="cs-CZ" dirty="0"/>
              <a:t>náležitosti – název ústavu (plus „zapsaný ústav“ nebo zkratka z. </a:t>
            </a:r>
            <a:r>
              <a:rPr lang="cs-CZ" dirty="0" err="1"/>
              <a:t>ú.</a:t>
            </a:r>
            <a:r>
              <a:rPr lang="cs-CZ" dirty="0"/>
              <a:t>), sídlo, účel ústavu, údaj o výši vkladu, počet členů, podrobnosti o vnitřní organizaci </a:t>
            </a:r>
            <a:endParaRPr lang="en-US" dirty="0"/>
          </a:p>
          <a:p>
            <a:pPr algn="just"/>
            <a:endParaRPr lang="cs-CZ" dirty="0"/>
          </a:p>
        </p:txBody>
      </p:sp>
    </p:spTree>
    <p:extLst>
      <p:ext uri="{BB962C8B-B14F-4D97-AF65-F5344CB8AC3E}">
        <p14:creationId xmlns:p14="http://schemas.microsoft.com/office/powerpoint/2010/main" val="3647746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68316"/>
            <a:ext cx="7024744" cy="846715"/>
          </a:xfrm>
        </p:spPr>
        <p:txBody>
          <a:bodyPr>
            <a:normAutofit fontScale="90000"/>
          </a:bodyPr>
          <a:lstStyle/>
          <a:p>
            <a:pPr algn="ctr"/>
            <a:r>
              <a:rPr lang="cs-CZ" dirty="0"/>
              <a:t>Ústav (obecně prospěšná společnost)</a:t>
            </a:r>
          </a:p>
        </p:txBody>
      </p:sp>
      <p:sp>
        <p:nvSpPr>
          <p:cNvPr id="3" name="Content Placeholder 2"/>
          <p:cNvSpPr>
            <a:spLocks noGrp="1"/>
          </p:cNvSpPr>
          <p:nvPr>
            <p:ph idx="1"/>
          </p:nvPr>
        </p:nvSpPr>
        <p:spPr>
          <a:xfrm>
            <a:off x="658462" y="1756150"/>
            <a:ext cx="7854512" cy="4562853"/>
          </a:xfrm>
        </p:spPr>
        <p:txBody>
          <a:bodyPr>
            <a:noAutofit/>
          </a:bodyPr>
          <a:lstStyle/>
          <a:p>
            <a:pPr lvl="0"/>
            <a:r>
              <a:rPr lang="cs-CZ" sz="2000" dirty="0"/>
              <a:t>vzniká zápisem do rejstříku ústavů </a:t>
            </a:r>
            <a:endParaRPr lang="en-US" sz="2000" dirty="0"/>
          </a:p>
          <a:p>
            <a:pPr lvl="0"/>
            <a:r>
              <a:rPr lang="cs-CZ" sz="2000" dirty="0"/>
              <a:t>na rozdíl od spolku se v případě ústavu počítá s majetkovými vklady (nejen osobní, ale také majetkové využití) – zisk však pouze k podpoře činnosti a k úhradě nákladů na vlastní správu </a:t>
            </a:r>
            <a:endParaRPr lang="en-US" sz="2000" dirty="0"/>
          </a:p>
          <a:p>
            <a:pPr lvl="0"/>
            <a:r>
              <a:rPr lang="cs-CZ" sz="2000" dirty="0"/>
              <a:t>má zákonem danou strukturu:</a:t>
            </a:r>
            <a:endParaRPr lang="en-US" sz="2000" dirty="0"/>
          </a:p>
          <a:p>
            <a:pPr lvl="1"/>
            <a:r>
              <a:rPr lang="cs-CZ" sz="2000" dirty="0"/>
              <a:t>ředitel (má nárok na odměnu</a:t>
            </a:r>
            <a:endParaRPr lang="en-US" sz="2000" dirty="0"/>
          </a:p>
          <a:p>
            <a:pPr lvl="1"/>
            <a:r>
              <a:rPr lang="cs-CZ" sz="2000" dirty="0"/>
              <a:t>správní rada (nárok na odměnu jen když je to v zakládací listině)</a:t>
            </a:r>
            <a:endParaRPr lang="en-US" sz="2000" dirty="0"/>
          </a:p>
          <a:p>
            <a:pPr lvl="0"/>
            <a:r>
              <a:rPr lang="cs-CZ" sz="2000" dirty="0"/>
              <a:t>povinnosti:</a:t>
            </a:r>
            <a:endParaRPr lang="en-US" sz="2000" dirty="0"/>
          </a:p>
          <a:p>
            <a:pPr lvl="1"/>
            <a:r>
              <a:rPr lang="cs-CZ" sz="2000" dirty="0" smtClean="0"/>
              <a:t>výše </a:t>
            </a:r>
            <a:r>
              <a:rPr lang="cs-CZ" sz="2000" dirty="0"/>
              <a:t>čistého obratu překročí 10 milionů </a:t>
            </a:r>
            <a:r>
              <a:rPr lang="cs-CZ" sz="2000" dirty="0" smtClean="0"/>
              <a:t>Kč -  </a:t>
            </a:r>
            <a:r>
              <a:rPr lang="cs-CZ" sz="2000" dirty="0"/>
              <a:t>je nutný audit</a:t>
            </a:r>
            <a:endParaRPr lang="en-US" sz="2000" dirty="0"/>
          </a:p>
          <a:p>
            <a:pPr lvl="1"/>
            <a:r>
              <a:rPr lang="cs-CZ" sz="2000" dirty="0" smtClean="0"/>
              <a:t>nebude</a:t>
            </a:r>
            <a:r>
              <a:rPr lang="cs-CZ" sz="2000" dirty="0"/>
              <a:t>-li dlouhodobě naplňovat svůj účel, může ho soud zrušit </a:t>
            </a:r>
            <a:endParaRPr lang="en-US" sz="2000" dirty="0"/>
          </a:p>
          <a:p>
            <a:endParaRPr lang="cs-CZ" sz="2000" dirty="0"/>
          </a:p>
        </p:txBody>
      </p:sp>
    </p:spTree>
    <p:extLst>
      <p:ext uri="{BB962C8B-B14F-4D97-AF65-F5344CB8AC3E}">
        <p14:creationId xmlns:p14="http://schemas.microsoft.com/office/powerpoint/2010/main" val="4023632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Sociální družstvo</a:t>
            </a:r>
            <a:endParaRPr lang="cs-CZ" dirty="0"/>
          </a:p>
        </p:txBody>
      </p:sp>
      <p:sp>
        <p:nvSpPr>
          <p:cNvPr id="3" name="Content Placeholder 2"/>
          <p:cNvSpPr>
            <a:spLocks noGrp="1"/>
          </p:cNvSpPr>
          <p:nvPr>
            <p:ph idx="1"/>
          </p:nvPr>
        </p:nvSpPr>
        <p:spPr/>
        <p:txBody>
          <a:bodyPr>
            <a:normAutofit fontScale="92500" lnSpcReduction="20000"/>
          </a:bodyPr>
          <a:lstStyle/>
          <a:p>
            <a:pPr lvl="0" algn="just"/>
            <a:r>
              <a:rPr lang="cs-CZ" dirty="0"/>
              <a:t>upraveno v zákoně o obchodních korporacích (č. 90/2012 Sb.)</a:t>
            </a:r>
            <a:endParaRPr lang="en-US" dirty="0"/>
          </a:p>
          <a:p>
            <a:pPr lvl="0" algn="just"/>
            <a:r>
              <a:rPr lang="cs-CZ" dirty="0"/>
              <a:t>zcela nová forma právnické osoby, určená pro tzv. sociální podnikání (není to ale NNO jako taková, zisk totiž může být rozdělen mezi členy, ale je stanoven limit, jak velká část zisku může být přerozdělena)</a:t>
            </a:r>
            <a:endParaRPr lang="en-US" dirty="0"/>
          </a:p>
          <a:p>
            <a:pPr lvl="0" algn="just"/>
            <a:r>
              <a:rPr lang="cs-CZ" dirty="0"/>
              <a:t>= společenství neuzavřeného počtu osob, které je založeno za účelem vzájemné podpory svých členů nebo třetích osob, případně za účelem </a:t>
            </a:r>
            <a:r>
              <a:rPr lang="cs-CZ" dirty="0" smtClean="0"/>
              <a:t>podnikání</a:t>
            </a:r>
            <a:endParaRPr lang="en-US" dirty="0"/>
          </a:p>
        </p:txBody>
      </p:sp>
    </p:spTree>
    <p:extLst>
      <p:ext uri="{BB962C8B-B14F-4D97-AF65-F5344CB8AC3E}">
        <p14:creationId xmlns:p14="http://schemas.microsoft.com/office/powerpoint/2010/main" val="3838610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Sociální družstvo</a:t>
            </a:r>
            <a:endParaRPr lang="cs-CZ" dirty="0"/>
          </a:p>
        </p:txBody>
      </p:sp>
      <p:sp>
        <p:nvSpPr>
          <p:cNvPr id="3" name="Content Placeholder 2"/>
          <p:cNvSpPr>
            <a:spLocks noGrp="1"/>
          </p:cNvSpPr>
          <p:nvPr>
            <p:ph idx="1"/>
          </p:nvPr>
        </p:nvSpPr>
        <p:spPr/>
        <p:txBody>
          <a:bodyPr>
            <a:normAutofit fontScale="92500" lnSpcReduction="20000"/>
          </a:bodyPr>
          <a:lstStyle/>
          <a:p>
            <a:pPr lvl="0" algn="just"/>
            <a:r>
              <a:rPr lang="cs-CZ" dirty="0"/>
              <a:t>definice: družstvo, které soustavně vyvíjí obecně prospěšné činnosti směřující na podporu sociální soudržnosti za účelem pracovní a sociální integrace </a:t>
            </a:r>
            <a:r>
              <a:rPr lang="cs-CZ" dirty="0" err="1"/>
              <a:t>znevýhodněných</a:t>
            </a:r>
            <a:r>
              <a:rPr lang="cs-CZ" dirty="0"/>
              <a:t> osob do společnosti </a:t>
            </a:r>
            <a:r>
              <a:rPr lang="cs-CZ" dirty="0" smtClean="0"/>
              <a:t>s přednostním </a:t>
            </a:r>
            <a:r>
              <a:rPr lang="cs-CZ" dirty="0"/>
              <a:t>uspokojováním místních potřeb a využíváním místních zdrojů podle místa sídla a působnosti sociálního družstva, zejména </a:t>
            </a:r>
            <a:r>
              <a:rPr lang="cs-CZ" dirty="0" smtClean="0"/>
              <a:t>v oblasti </a:t>
            </a:r>
            <a:r>
              <a:rPr lang="cs-CZ" dirty="0"/>
              <a:t>vytváření pracovních příležitostí, sociálních služeb a zdravotní péče, vzdělávání, bydlení a trvale udržitelného rozvoje</a:t>
            </a:r>
            <a:endParaRPr lang="en-US" dirty="0"/>
          </a:p>
          <a:p>
            <a:pPr algn="just"/>
            <a:endParaRPr lang="cs-CZ" dirty="0"/>
          </a:p>
        </p:txBody>
      </p:sp>
    </p:spTree>
    <p:extLst>
      <p:ext uri="{BB962C8B-B14F-4D97-AF65-F5344CB8AC3E}">
        <p14:creationId xmlns:p14="http://schemas.microsoft.com/office/powerpoint/2010/main" val="4098512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Sociální družstvo</a:t>
            </a:r>
            <a:endParaRPr lang="cs-CZ" dirty="0"/>
          </a:p>
        </p:txBody>
      </p:sp>
      <p:sp>
        <p:nvSpPr>
          <p:cNvPr id="3" name="Content Placeholder 2"/>
          <p:cNvSpPr>
            <a:spLocks noGrp="1"/>
          </p:cNvSpPr>
          <p:nvPr>
            <p:ph idx="1"/>
          </p:nvPr>
        </p:nvSpPr>
        <p:spPr/>
        <p:txBody>
          <a:bodyPr/>
          <a:lstStyle/>
          <a:p>
            <a:pPr lvl="0" algn="just"/>
            <a:r>
              <a:rPr lang="cs-CZ" dirty="0"/>
              <a:t>podmínky členství jsou upraveny kogentně – členy mohou být právnické osoby </a:t>
            </a:r>
            <a:r>
              <a:rPr lang="cs-CZ" dirty="0" smtClean="0"/>
              <a:t>a z</a:t>
            </a:r>
            <a:r>
              <a:rPr lang="cs-CZ" dirty="0"/>
              <a:t> fyzických pouze ta, která vykonává pro sociální družstvo práci na základě pracovního poměru, nebo práci bez nároku na odměnu na základě dobrovolnosti, nebo která je příjemcem služby poskytované v rámci obecně prospěšné činnosti družstva </a:t>
            </a:r>
            <a:endParaRPr lang="en-US" dirty="0"/>
          </a:p>
          <a:p>
            <a:pPr algn="just"/>
            <a:endParaRPr lang="cs-CZ" dirty="0"/>
          </a:p>
        </p:txBody>
      </p:sp>
    </p:spTree>
    <p:extLst>
      <p:ext uri="{BB962C8B-B14F-4D97-AF65-F5344CB8AC3E}">
        <p14:creationId xmlns:p14="http://schemas.microsoft.com/office/powerpoint/2010/main" val="1061440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Církevní právnická osoba</a:t>
            </a:r>
            <a:endParaRPr lang="cs-CZ" dirty="0"/>
          </a:p>
        </p:txBody>
      </p:sp>
      <p:sp>
        <p:nvSpPr>
          <p:cNvPr id="3" name="Content Placeholder 2"/>
          <p:cNvSpPr>
            <a:spLocks noGrp="1"/>
          </p:cNvSpPr>
          <p:nvPr>
            <p:ph idx="1"/>
          </p:nvPr>
        </p:nvSpPr>
        <p:spPr/>
        <p:txBody>
          <a:bodyPr/>
          <a:lstStyle/>
          <a:p>
            <a:pPr lvl="0"/>
            <a:r>
              <a:rPr lang="cs-CZ" dirty="0"/>
              <a:t>zákon o církvích (č. 3/2002 Sb., o církvích </a:t>
            </a:r>
            <a:r>
              <a:rPr lang="cs-CZ" dirty="0" smtClean="0"/>
              <a:t>a náboženských </a:t>
            </a:r>
            <a:r>
              <a:rPr lang="cs-CZ" dirty="0"/>
              <a:t>společnostech) zůstává v platnosti a účinnosti</a:t>
            </a:r>
            <a:endParaRPr lang="en-US" dirty="0"/>
          </a:p>
          <a:p>
            <a:pPr lvl="0"/>
            <a:r>
              <a:rPr lang="cs-CZ" dirty="0"/>
              <a:t>i pro ně ale platí NOZ v částech upravujících obecné otázky právnických osob</a:t>
            </a:r>
            <a:endParaRPr lang="en-US" dirty="0"/>
          </a:p>
          <a:p>
            <a:pPr lvl="0"/>
            <a:r>
              <a:rPr lang="cs-CZ" dirty="0"/>
              <a:t>jejich rejstřík bude nadále vést ministerstvo kultury </a:t>
            </a:r>
            <a:endParaRPr lang="en-US" dirty="0"/>
          </a:p>
          <a:p>
            <a:endParaRPr lang="cs-CZ" dirty="0"/>
          </a:p>
        </p:txBody>
      </p:sp>
    </p:spTree>
    <p:extLst>
      <p:ext uri="{BB962C8B-B14F-4D97-AF65-F5344CB8AC3E}">
        <p14:creationId xmlns:p14="http://schemas.microsoft.com/office/powerpoint/2010/main" val="2301016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Legislativa</a:t>
            </a:r>
            <a:endParaRPr lang="cs-CZ" dirty="0"/>
          </a:p>
        </p:txBody>
      </p:sp>
      <p:sp>
        <p:nvSpPr>
          <p:cNvPr id="3" name="Content Placeholder 2"/>
          <p:cNvSpPr>
            <a:spLocks noGrp="1"/>
          </p:cNvSpPr>
          <p:nvPr>
            <p:ph idx="1"/>
          </p:nvPr>
        </p:nvSpPr>
        <p:spPr/>
        <p:txBody>
          <a:bodyPr/>
          <a:lstStyle/>
          <a:p>
            <a:r>
              <a:rPr lang="cs-CZ" dirty="0"/>
              <a:t>tzv. rejstříkový zákon (zákon č. 304/2013 Sb. o veřejných rejstřících právnických </a:t>
            </a:r>
            <a:r>
              <a:rPr lang="cs-CZ" dirty="0" smtClean="0"/>
              <a:t>a fyzických </a:t>
            </a:r>
            <a:r>
              <a:rPr lang="cs-CZ" dirty="0"/>
              <a:t>osob)</a:t>
            </a:r>
            <a:endParaRPr lang="en-US" dirty="0"/>
          </a:p>
          <a:p>
            <a:pPr lvl="0"/>
            <a:r>
              <a:rPr lang="cs-CZ" dirty="0"/>
              <a:t>rejstříky – veřejně přístupné (i na dálku), vedou je rejstříkové soudy, jsou to: spolkové, nadační, ústavů, obecně prospěšných </a:t>
            </a:r>
            <a:r>
              <a:rPr lang="cs-CZ" dirty="0" smtClean="0"/>
              <a:t>společností  </a:t>
            </a:r>
            <a:endParaRPr lang="en-US" dirty="0"/>
          </a:p>
          <a:p>
            <a:endParaRPr lang="cs-CZ" dirty="0"/>
          </a:p>
        </p:txBody>
      </p:sp>
    </p:spTree>
    <p:extLst>
      <p:ext uri="{BB962C8B-B14F-4D97-AF65-F5344CB8AC3E}">
        <p14:creationId xmlns:p14="http://schemas.microsoft.com/office/powerpoint/2010/main" val="743232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Veřejná prospěšnost</a:t>
            </a:r>
            <a:endParaRPr lang="cs-CZ" dirty="0"/>
          </a:p>
        </p:txBody>
      </p:sp>
      <p:sp>
        <p:nvSpPr>
          <p:cNvPr id="3" name="Content Placeholder 2"/>
          <p:cNvSpPr>
            <a:spLocks noGrp="1"/>
          </p:cNvSpPr>
          <p:nvPr>
            <p:ph idx="1"/>
          </p:nvPr>
        </p:nvSpPr>
        <p:spPr/>
        <p:txBody>
          <a:bodyPr>
            <a:normAutofit fontScale="92500" lnSpcReduction="10000"/>
          </a:bodyPr>
          <a:lstStyle/>
          <a:p>
            <a:pPr algn="just"/>
            <a:r>
              <a:rPr lang="cs-CZ" dirty="0"/>
              <a:t>Nově zavedený pojem. </a:t>
            </a:r>
            <a:endParaRPr lang="en-US" dirty="0"/>
          </a:p>
          <a:p>
            <a:pPr algn="just"/>
            <a:r>
              <a:rPr lang="cs-CZ" dirty="0"/>
              <a:t>Zákonná definice: Veřejně prospěšná je právnická osoba, jejímž posláním je přispívat v souladu se </a:t>
            </a:r>
            <a:r>
              <a:rPr lang="cs-CZ" dirty="0" err="1"/>
              <a:t>zakladatelským</a:t>
            </a:r>
            <a:r>
              <a:rPr lang="cs-CZ" dirty="0"/>
              <a:t> právním jednáním vlastní činností k dosahování obecného blaha, pokud na rozhodování právnické osoby mají </a:t>
            </a:r>
            <a:r>
              <a:rPr lang="cs-CZ" dirty="0" err="1" smtClean="0"/>
              <a:t>podstatny</a:t>
            </a:r>
            <a:r>
              <a:rPr lang="cs-CZ" dirty="0" smtClean="0"/>
              <a:t> </a:t>
            </a:r>
            <a:r>
              <a:rPr lang="cs-CZ" dirty="0"/>
              <a:t>vliv jen bezúhonné osoby, pokud nabyla majetek </a:t>
            </a:r>
            <a:r>
              <a:rPr lang="cs-CZ" dirty="0" smtClean="0"/>
              <a:t>z </a:t>
            </a:r>
            <a:r>
              <a:rPr lang="cs-CZ" dirty="0" err="1" smtClean="0"/>
              <a:t>poctivých</a:t>
            </a:r>
            <a:r>
              <a:rPr lang="cs-CZ" dirty="0" smtClean="0"/>
              <a:t> </a:t>
            </a:r>
            <a:r>
              <a:rPr lang="cs-CZ" dirty="0"/>
              <a:t>zdrojů a pokud hospodárně využívá své jmění k veřejně prospěšnému účelu.</a:t>
            </a:r>
            <a:endParaRPr lang="en-US" dirty="0"/>
          </a:p>
          <a:p>
            <a:pPr algn="just"/>
            <a:endParaRPr lang="cs-CZ" dirty="0"/>
          </a:p>
        </p:txBody>
      </p:sp>
    </p:spTree>
    <p:extLst>
      <p:ext uri="{BB962C8B-B14F-4D97-AF65-F5344CB8AC3E}">
        <p14:creationId xmlns:p14="http://schemas.microsoft.com/office/powerpoint/2010/main" val="1141300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Spolek</a:t>
            </a:r>
            <a:endParaRPr lang="cs-CZ" dirty="0"/>
          </a:p>
        </p:txBody>
      </p:sp>
      <p:sp>
        <p:nvSpPr>
          <p:cNvPr id="3" name="Content Placeholder 2"/>
          <p:cNvSpPr>
            <a:spLocks noGrp="1"/>
          </p:cNvSpPr>
          <p:nvPr>
            <p:ph idx="1"/>
          </p:nvPr>
        </p:nvSpPr>
        <p:spPr/>
        <p:txBody>
          <a:bodyPr>
            <a:normAutofit fontScale="77500" lnSpcReduction="20000"/>
          </a:bodyPr>
          <a:lstStyle/>
          <a:p>
            <a:pPr lvl="0" algn="just"/>
            <a:r>
              <a:rPr lang="cs-CZ" dirty="0"/>
              <a:t>bývalá občanská sdružení </a:t>
            </a:r>
            <a:endParaRPr lang="en-US" dirty="0"/>
          </a:p>
          <a:p>
            <a:pPr lvl="0" algn="just"/>
            <a:r>
              <a:rPr lang="cs-CZ" dirty="0"/>
              <a:t>zápis do spolkového rejstříku (nově založené, stávající pouze kontrola všech údajů, do šesti měsíců, staré rejstříky samy převedou obsah)</a:t>
            </a:r>
            <a:endParaRPr lang="en-US" dirty="0"/>
          </a:p>
          <a:p>
            <a:pPr lvl="0" algn="just"/>
            <a:r>
              <a:rPr lang="cs-CZ" dirty="0"/>
              <a:t>občanská sdružení vzniklá před 31. 12. 2013 – bude na ně automaticky pohlíženo jako na spolky, ale zůstává jim název identifikační číslo, sídlo, historie...</a:t>
            </a:r>
            <a:endParaRPr lang="en-US" dirty="0"/>
          </a:p>
          <a:p>
            <a:pPr lvl="0" algn="just"/>
            <a:r>
              <a:rPr lang="cs-CZ" dirty="0"/>
              <a:t>od 1.1.2014 se řídí NOZ</a:t>
            </a:r>
            <a:endParaRPr lang="en-US" dirty="0"/>
          </a:p>
          <a:p>
            <a:pPr lvl="0" algn="just"/>
            <a:r>
              <a:rPr lang="cs-CZ" dirty="0"/>
              <a:t>NOZ upravuje fungování spolků mnohem podrobněji, než zákon o sdružování</a:t>
            </a:r>
            <a:endParaRPr lang="en-US" dirty="0"/>
          </a:p>
          <a:p>
            <a:pPr lvl="0" algn="just"/>
            <a:r>
              <a:rPr lang="cs-CZ" dirty="0"/>
              <a:t>pokud starším OS nebude vyhovovat právní forma spolku, mohou se transformovat na ústav nebo sociální družstvo </a:t>
            </a:r>
            <a:endParaRPr lang="en-US" dirty="0"/>
          </a:p>
          <a:p>
            <a:pPr algn="just"/>
            <a:endParaRPr lang="cs-CZ" dirty="0"/>
          </a:p>
        </p:txBody>
      </p:sp>
    </p:spTree>
    <p:extLst>
      <p:ext uri="{BB962C8B-B14F-4D97-AF65-F5344CB8AC3E}">
        <p14:creationId xmlns:p14="http://schemas.microsoft.com/office/powerpoint/2010/main" val="2813256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Spolek</a:t>
            </a:r>
            <a:endParaRPr lang="cs-CZ" dirty="0"/>
          </a:p>
        </p:txBody>
      </p:sp>
      <p:sp>
        <p:nvSpPr>
          <p:cNvPr id="3" name="Content Placeholder 2"/>
          <p:cNvSpPr>
            <a:spLocks noGrp="1"/>
          </p:cNvSpPr>
          <p:nvPr>
            <p:ph idx="1"/>
          </p:nvPr>
        </p:nvSpPr>
        <p:spPr/>
        <p:txBody>
          <a:bodyPr>
            <a:normAutofit fontScale="85000" lnSpcReduction="10000"/>
          </a:bodyPr>
          <a:lstStyle/>
          <a:p>
            <a:pPr lvl="0"/>
            <a:r>
              <a:rPr lang="cs-CZ" dirty="0"/>
              <a:t>spolky = právnická osoba, založená za účelem naplňování určitého zájmu jeho zakladatelů (ten může být zcela soukromý, třeba věnovat se společně svému zájmu, nebo veřejný, třeba za účelem pomoci ohroženým skupinám obyvatel), zákonná úprava umožňuje obě podoby i jejich kombinaci</a:t>
            </a:r>
            <a:endParaRPr lang="en-US" dirty="0"/>
          </a:p>
          <a:p>
            <a:pPr lvl="0"/>
            <a:r>
              <a:rPr lang="cs-CZ" dirty="0"/>
              <a:t>jak založit spolek:</a:t>
            </a:r>
            <a:endParaRPr lang="en-US" dirty="0"/>
          </a:p>
          <a:p>
            <a:pPr lvl="1"/>
            <a:r>
              <a:rPr lang="cs-CZ" sz="2400" dirty="0"/>
              <a:t>minimálně 3 osoby se dohodnou na znění stanov </a:t>
            </a:r>
            <a:endParaRPr lang="en-US" sz="2400" dirty="0"/>
          </a:p>
          <a:p>
            <a:pPr lvl="1"/>
            <a:r>
              <a:rPr lang="cs-CZ" sz="2400" dirty="0"/>
              <a:t>nebo kdokoliv svolá ustanovující schůzi, která pak schválí stanovy</a:t>
            </a:r>
            <a:endParaRPr lang="en-US" sz="2400" dirty="0"/>
          </a:p>
          <a:p>
            <a:endParaRPr lang="cs-CZ" dirty="0"/>
          </a:p>
        </p:txBody>
      </p:sp>
    </p:spTree>
    <p:extLst>
      <p:ext uri="{BB962C8B-B14F-4D97-AF65-F5344CB8AC3E}">
        <p14:creationId xmlns:p14="http://schemas.microsoft.com/office/powerpoint/2010/main" val="1722249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Spolek</a:t>
            </a:r>
            <a:endParaRPr lang="cs-CZ" dirty="0"/>
          </a:p>
        </p:txBody>
      </p:sp>
      <p:sp>
        <p:nvSpPr>
          <p:cNvPr id="3" name="Content Placeholder 2"/>
          <p:cNvSpPr>
            <a:spLocks noGrp="1"/>
          </p:cNvSpPr>
          <p:nvPr>
            <p:ph idx="1"/>
          </p:nvPr>
        </p:nvSpPr>
        <p:spPr/>
        <p:txBody>
          <a:bodyPr>
            <a:normAutofit fontScale="85000" lnSpcReduction="10000"/>
          </a:bodyPr>
          <a:lstStyle/>
          <a:p>
            <a:pPr lvl="0"/>
            <a:r>
              <a:rPr lang="cs-CZ" dirty="0"/>
              <a:t>stanovy – název, sídlo, účel, práva a povinnosti členů, určení statutárního orgánu (povinně, pak jsou tam dobrovolné části, jako členský příspěvek, proces přijímání členů, další orgány spolku apod.)</a:t>
            </a:r>
            <a:endParaRPr lang="en-US" dirty="0"/>
          </a:p>
          <a:p>
            <a:pPr lvl="0"/>
            <a:r>
              <a:rPr lang="cs-CZ" dirty="0"/>
              <a:t>členové spolku za jeho případné dluhy neručí </a:t>
            </a:r>
            <a:r>
              <a:rPr lang="cs-CZ" dirty="0" smtClean="0"/>
              <a:t>a jejich </a:t>
            </a:r>
            <a:r>
              <a:rPr lang="cs-CZ" dirty="0"/>
              <a:t>účast je zcela dobrovolná </a:t>
            </a:r>
            <a:endParaRPr lang="en-US" dirty="0"/>
          </a:p>
          <a:p>
            <a:pPr lvl="0"/>
            <a:r>
              <a:rPr lang="cs-CZ" dirty="0"/>
              <a:t>v rámci tzv. vedlejší činnosti může spolek i podnikat, veškerý dosažený zisk je však použit pro podporu činnosti spolku a dosahování účelu, za kterým byl založen (nikdy teda nesmí být rozdělován mezi zakladatele a nesmí to být hlavní činnost)</a:t>
            </a:r>
            <a:endParaRPr lang="en-US" dirty="0"/>
          </a:p>
          <a:p>
            <a:endParaRPr lang="cs-CZ" dirty="0"/>
          </a:p>
        </p:txBody>
      </p:sp>
    </p:spTree>
    <p:extLst>
      <p:ext uri="{BB962C8B-B14F-4D97-AF65-F5344CB8AC3E}">
        <p14:creationId xmlns:p14="http://schemas.microsoft.com/office/powerpoint/2010/main" val="2402792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Nadace a nadační fondy</a:t>
            </a:r>
            <a:endParaRPr lang="cs-CZ" dirty="0"/>
          </a:p>
        </p:txBody>
      </p:sp>
      <p:sp>
        <p:nvSpPr>
          <p:cNvPr id="3" name="Content Placeholder 2"/>
          <p:cNvSpPr>
            <a:spLocks noGrp="1"/>
          </p:cNvSpPr>
          <p:nvPr>
            <p:ph idx="1"/>
          </p:nvPr>
        </p:nvSpPr>
        <p:spPr/>
        <p:txBody>
          <a:bodyPr>
            <a:normAutofit/>
          </a:bodyPr>
          <a:lstStyle/>
          <a:p>
            <a:pPr lvl="0"/>
            <a:r>
              <a:rPr lang="cs-CZ" dirty="0"/>
              <a:t>na již vzniklé se bude pohlížet, jako kdyby vznikly na základě ustanovení NOZ, musí upravit svoji zakládací listinu, statut, popřípadě i název</a:t>
            </a:r>
            <a:endParaRPr lang="en-US" dirty="0"/>
          </a:p>
          <a:p>
            <a:pPr lvl="0"/>
            <a:r>
              <a:rPr lang="cs-CZ" dirty="0"/>
              <a:t>značně posílena práva nadací</a:t>
            </a:r>
            <a:endParaRPr lang="en-US" dirty="0"/>
          </a:p>
          <a:p>
            <a:endParaRPr lang="cs-CZ" dirty="0"/>
          </a:p>
        </p:txBody>
      </p:sp>
    </p:spTree>
    <p:extLst>
      <p:ext uri="{BB962C8B-B14F-4D97-AF65-F5344CB8AC3E}">
        <p14:creationId xmlns:p14="http://schemas.microsoft.com/office/powerpoint/2010/main" val="3167959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44166"/>
          </a:xfrm>
        </p:spPr>
        <p:txBody>
          <a:bodyPr/>
          <a:lstStyle/>
          <a:p>
            <a:pPr algn="ctr"/>
            <a:r>
              <a:rPr lang="cs-CZ" dirty="0" smtClean="0"/>
              <a:t>Nadace</a:t>
            </a:r>
            <a:endParaRPr lang="cs-CZ" dirty="0"/>
          </a:p>
        </p:txBody>
      </p:sp>
      <p:sp>
        <p:nvSpPr>
          <p:cNvPr id="3" name="Content Placeholder 2"/>
          <p:cNvSpPr>
            <a:spLocks noGrp="1"/>
          </p:cNvSpPr>
          <p:nvPr>
            <p:ph idx="1"/>
          </p:nvPr>
        </p:nvSpPr>
        <p:spPr>
          <a:xfrm>
            <a:off x="736850" y="1771830"/>
            <a:ext cx="7525281" cy="4484454"/>
          </a:xfrm>
        </p:spPr>
        <p:txBody>
          <a:bodyPr>
            <a:normAutofit fontScale="77500" lnSpcReduction="20000"/>
          </a:bodyPr>
          <a:lstStyle/>
          <a:p>
            <a:pPr lvl="0" algn="just"/>
            <a:r>
              <a:rPr lang="cs-CZ" dirty="0"/>
              <a:t>Nadace</a:t>
            </a:r>
            <a:endParaRPr lang="en-US" dirty="0"/>
          </a:p>
          <a:p>
            <a:pPr lvl="1" algn="just"/>
            <a:r>
              <a:rPr lang="cs-CZ" sz="2400" dirty="0"/>
              <a:t>= účelová sdružení majetku </a:t>
            </a:r>
            <a:endParaRPr lang="en-US" sz="2400" dirty="0"/>
          </a:p>
          <a:p>
            <a:pPr lvl="1" algn="just"/>
            <a:r>
              <a:rPr lang="cs-CZ" sz="2400" dirty="0"/>
              <a:t>účel může být obecně prospěšný (ochrana duchovních hodnot, lidských práv apod.) i dobročinný (podpora konkrétní skupiny potřebných osob apod.)</a:t>
            </a:r>
            <a:endParaRPr lang="en-US" sz="2400" dirty="0"/>
          </a:p>
          <a:p>
            <a:pPr lvl="1" algn="just"/>
            <a:r>
              <a:rPr lang="cs-CZ" sz="2400" dirty="0"/>
              <a:t>nově mohou v rámci své vedlejší činnosti podnikat, zisk však jde výhradně na podporu činnosti hlavní</a:t>
            </a:r>
            <a:endParaRPr lang="en-US" sz="2400" dirty="0"/>
          </a:p>
          <a:p>
            <a:pPr lvl="1" algn="just"/>
            <a:r>
              <a:rPr lang="cs-CZ" sz="2400" dirty="0"/>
              <a:t>jak založit nadaci:</a:t>
            </a:r>
            <a:endParaRPr lang="en-US" sz="2400" dirty="0"/>
          </a:p>
          <a:p>
            <a:pPr lvl="2" algn="just"/>
            <a:r>
              <a:rPr lang="cs-CZ" dirty="0"/>
              <a:t>nadační listinou </a:t>
            </a:r>
            <a:endParaRPr lang="en-US" dirty="0"/>
          </a:p>
          <a:p>
            <a:pPr lvl="2" algn="just"/>
            <a:r>
              <a:rPr lang="cs-CZ" dirty="0"/>
              <a:t>nebo pořízením pro případ smrti</a:t>
            </a:r>
            <a:endParaRPr lang="en-US" dirty="0"/>
          </a:p>
          <a:p>
            <a:pPr lvl="1" algn="just"/>
            <a:r>
              <a:rPr lang="cs-CZ" sz="2400" dirty="0"/>
              <a:t>náležitosti – název, účel, sídlo, zakladatelé, vklady (minimálně 500 000 Kč), nadační kapitál (hodnota nadační listiny, neměla by být nižší než 500 000), orgány nadace </a:t>
            </a:r>
            <a:endParaRPr lang="en-US" sz="2400" dirty="0"/>
          </a:p>
          <a:p>
            <a:pPr lvl="1" algn="just"/>
            <a:r>
              <a:rPr lang="cs-CZ" sz="2400" dirty="0"/>
              <a:t>vzniká zápisem do nadačního rejstříku </a:t>
            </a:r>
            <a:endParaRPr lang="en-US" sz="2400" dirty="0"/>
          </a:p>
          <a:p>
            <a:pPr lvl="1" algn="just"/>
            <a:r>
              <a:rPr lang="cs-CZ" sz="2400" dirty="0"/>
              <a:t>může se transformovat na nadační fond (třeba když dlouho nesplňuje podmínku minimálního vkladu)</a:t>
            </a:r>
            <a:endParaRPr lang="en-US" sz="2400" dirty="0"/>
          </a:p>
          <a:p>
            <a:pPr algn="just"/>
            <a:endParaRPr lang="cs-CZ" dirty="0"/>
          </a:p>
        </p:txBody>
      </p:sp>
    </p:spTree>
    <p:extLst>
      <p:ext uri="{BB962C8B-B14F-4D97-AF65-F5344CB8AC3E}">
        <p14:creationId xmlns:p14="http://schemas.microsoft.com/office/powerpoint/2010/main" val="1341604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Nadační fond</a:t>
            </a:r>
            <a:endParaRPr lang="cs-CZ" dirty="0"/>
          </a:p>
        </p:txBody>
      </p:sp>
      <p:sp>
        <p:nvSpPr>
          <p:cNvPr id="3" name="Content Placeholder 2"/>
          <p:cNvSpPr>
            <a:spLocks noGrp="1"/>
          </p:cNvSpPr>
          <p:nvPr>
            <p:ph idx="1"/>
          </p:nvPr>
        </p:nvSpPr>
        <p:spPr/>
        <p:txBody>
          <a:bodyPr>
            <a:normAutofit fontScale="92500" lnSpcReduction="10000"/>
          </a:bodyPr>
          <a:lstStyle/>
          <a:p>
            <a:pPr lvl="1"/>
            <a:r>
              <a:rPr lang="cs-CZ" sz="2400" dirty="0"/>
              <a:t>také tzv. účelové sdružení majetku (účel užitečný společensky nebo hospodářsky)</a:t>
            </a:r>
            <a:endParaRPr lang="en-US" sz="2400" dirty="0"/>
          </a:p>
          <a:p>
            <a:pPr lvl="1"/>
            <a:r>
              <a:rPr lang="cs-CZ" sz="2400" dirty="0"/>
              <a:t>nemá stanovenou minimální hodnotu vkladu, nemá nadační jistinu ani nadační kapitál</a:t>
            </a:r>
            <a:endParaRPr lang="en-US" sz="2400" dirty="0"/>
          </a:p>
          <a:p>
            <a:pPr lvl="1"/>
            <a:r>
              <a:rPr lang="cs-CZ" sz="2400" dirty="0"/>
              <a:t>nepočítá se s jeho dlouhodobou existencí, naopak je běžné, že se finanční prostředky spotřebují pro daný účel a nadační fond pak zanikne </a:t>
            </a:r>
            <a:endParaRPr lang="en-US" sz="2400" dirty="0"/>
          </a:p>
          <a:p>
            <a:pPr lvl="1"/>
            <a:r>
              <a:rPr lang="cs-CZ" sz="2400" dirty="0"/>
              <a:t>může se transformovat na nadaci </a:t>
            </a:r>
            <a:endParaRPr lang="en-US" sz="2400" dirty="0"/>
          </a:p>
          <a:p>
            <a:endParaRPr lang="cs-CZ" dirty="0"/>
          </a:p>
        </p:txBody>
      </p:sp>
    </p:spTree>
    <p:extLst>
      <p:ext uri="{BB962C8B-B14F-4D97-AF65-F5344CB8AC3E}">
        <p14:creationId xmlns:p14="http://schemas.microsoft.com/office/powerpoint/2010/main" val="40143092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11</TotalTime>
  <Words>455</Words>
  <Application>Microsoft Macintosh PowerPoint</Application>
  <PresentationFormat>On-screen Show (4:3)</PresentationFormat>
  <Paragraphs>72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Austin</vt:lpstr>
      <vt:lpstr>NNO</vt:lpstr>
      <vt:lpstr>Legislativa</vt:lpstr>
      <vt:lpstr>Veřejná prospěšnost</vt:lpstr>
      <vt:lpstr>Spolek</vt:lpstr>
      <vt:lpstr>Spolek</vt:lpstr>
      <vt:lpstr>Spolek</vt:lpstr>
      <vt:lpstr>Nadace a nadační fondy</vt:lpstr>
      <vt:lpstr>Nadace</vt:lpstr>
      <vt:lpstr>Nadační fond</vt:lpstr>
      <vt:lpstr>Ústav (obecně prospěšná společnost)</vt:lpstr>
      <vt:lpstr>Ústav (obecně prospěšná společnost)</vt:lpstr>
      <vt:lpstr>Sociální družstvo</vt:lpstr>
      <vt:lpstr>Sociální družstvo</vt:lpstr>
      <vt:lpstr>Sociální družstvo</vt:lpstr>
      <vt:lpstr>Církevní právnická osoba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NNO</dc:title>
  <dc:creator>Petra Odehnalova</dc:creator>
  <cp:lastModifiedBy>Petra Odehnalova</cp:lastModifiedBy>
  <cp:revision>2</cp:revision>
  <dcterms:created xsi:type="dcterms:W3CDTF">2014-12-11T05:42:17Z</dcterms:created>
  <dcterms:modified xsi:type="dcterms:W3CDTF">2014-12-11T05:53:44Z</dcterms:modified>
</cp:coreProperties>
</file>