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9" r:id="rId4"/>
    <p:sldId id="278" r:id="rId5"/>
    <p:sldId id="274" r:id="rId6"/>
    <p:sldId id="280" r:id="rId7"/>
    <p:sldId id="275" r:id="rId8"/>
    <p:sldId id="281" r:id="rId9"/>
    <p:sldId id="258" r:id="rId10"/>
    <p:sldId id="276" r:id="rId11"/>
    <p:sldId id="259" r:id="rId12"/>
    <p:sldId id="282" r:id="rId13"/>
    <p:sldId id="284" r:id="rId14"/>
    <p:sldId id="285" r:id="rId15"/>
    <p:sldId id="283" r:id="rId16"/>
    <p:sldId id="286" r:id="rId17"/>
    <p:sldId id="260" r:id="rId18"/>
    <p:sldId id="262" r:id="rId19"/>
    <p:sldId id="277" r:id="rId20"/>
    <p:sldId id="263" r:id="rId21"/>
    <p:sldId id="264" r:id="rId22"/>
    <p:sldId id="268" r:id="rId23"/>
    <p:sldId id="269" r:id="rId24"/>
    <p:sldId id="270" r:id="rId25"/>
    <p:sldId id="265" r:id="rId26"/>
    <p:sldId id="287" r:id="rId27"/>
    <p:sldId id="271" r:id="rId28"/>
    <p:sldId id="288" r:id="rId29"/>
    <p:sldId id="272" r:id="rId30"/>
    <p:sldId id="273" r:id="rId31"/>
    <p:sldId id="266" r:id="rId32"/>
    <p:sldId id="267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70426B-9B8E-4BB9-9DFD-DF61067AB28C}" type="datetimeFigureOut">
              <a:rPr lang="cs-CZ" smtClean="0"/>
              <a:pPr/>
              <a:t>9. 12. 2017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26B-9B8E-4BB9-9DFD-DF61067AB28C}" type="datetimeFigureOut">
              <a:rPr lang="cs-CZ" smtClean="0"/>
              <a:pPr/>
              <a:t>9. 12. 2017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26B-9B8E-4BB9-9DFD-DF61067AB28C}" type="datetimeFigureOut">
              <a:rPr lang="cs-CZ" smtClean="0"/>
              <a:pPr/>
              <a:t>9. 12. 2017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70426B-9B8E-4BB9-9DFD-DF61067AB28C}" type="datetimeFigureOut">
              <a:rPr lang="cs-CZ" smtClean="0"/>
              <a:pPr/>
              <a:t>9. 12. 2017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70426B-9B8E-4BB9-9DFD-DF61067AB28C}" type="datetimeFigureOut">
              <a:rPr lang="cs-CZ" smtClean="0"/>
              <a:pPr/>
              <a:t>9. 12. 2017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26B-9B8E-4BB9-9DFD-DF61067AB28C}" type="datetimeFigureOut">
              <a:rPr lang="cs-CZ" smtClean="0"/>
              <a:pPr/>
              <a:t>9. 12. 2017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26B-9B8E-4BB9-9DFD-DF61067AB28C}" type="datetimeFigureOut">
              <a:rPr lang="cs-CZ" smtClean="0"/>
              <a:pPr/>
              <a:t>9. 12. 2017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70426B-9B8E-4BB9-9DFD-DF61067AB28C}" type="datetimeFigureOut">
              <a:rPr lang="cs-CZ" smtClean="0"/>
              <a:pPr/>
              <a:t>9. 12. 2017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26B-9B8E-4BB9-9DFD-DF61067AB28C}" type="datetimeFigureOut">
              <a:rPr lang="cs-CZ" smtClean="0"/>
              <a:pPr/>
              <a:t>9. 12. 2017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70426B-9B8E-4BB9-9DFD-DF61067AB28C}" type="datetimeFigureOut">
              <a:rPr lang="cs-CZ" smtClean="0"/>
              <a:pPr/>
              <a:t>9. 12. 2017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70426B-9B8E-4BB9-9DFD-DF61067AB28C}" type="datetimeFigureOut">
              <a:rPr lang="cs-CZ" smtClean="0"/>
              <a:pPr/>
              <a:t>9. 12. 2017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70426B-9B8E-4BB9-9DFD-DF61067AB28C}" type="datetimeFigureOut">
              <a:rPr lang="cs-CZ" smtClean="0"/>
              <a:pPr/>
              <a:t>9. 12. 2017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podmínky vzdělávání dětí a žáků s mentálním postižením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Legislativa:</a:t>
            </a:r>
          </a:p>
          <a:p>
            <a:pPr>
              <a:buNone/>
            </a:pPr>
            <a:r>
              <a:rPr lang="cs-CZ" sz="2800" dirty="0" smtClean="0"/>
              <a:t>Nadnárodní normy</a:t>
            </a:r>
          </a:p>
          <a:p>
            <a:pPr>
              <a:buNone/>
            </a:pPr>
            <a:r>
              <a:rPr lang="cs-CZ" sz="2800" dirty="0" smtClean="0"/>
              <a:t>Ústava České republiky</a:t>
            </a:r>
          </a:p>
          <a:p>
            <a:pPr>
              <a:buNone/>
            </a:pPr>
            <a:r>
              <a:rPr lang="cs-CZ" sz="2800" dirty="0" smtClean="0"/>
              <a:t>Zákon č. 561/2004 Sb. o předškolním, základním, středním, vyšším odborném a jiném vzdělání ve znění všech novelizací</a:t>
            </a:r>
          </a:p>
          <a:p>
            <a:pPr>
              <a:buNone/>
            </a:pPr>
            <a:r>
              <a:rPr lang="cs-CZ" sz="2800" dirty="0" smtClean="0"/>
              <a:t>Vyhlášky</a:t>
            </a:r>
          </a:p>
          <a:p>
            <a:pPr>
              <a:buNone/>
            </a:pPr>
            <a:r>
              <a:rPr lang="cs-CZ" sz="2800" dirty="0" smtClean="0"/>
              <a:t>Doporučení, směrnice, informace, metodické pokyny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§21 Práva žáků, studentů a zákonných zástupců dětí a nezletilých žáků</a:t>
            </a:r>
          </a:p>
          <a:p>
            <a:r>
              <a:rPr lang="cs-CZ" dirty="0" smtClean="0"/>
              <a:t>§22 Povinnosti </a:t>
            </a:r>
            <a:r>
              <a:rPr lang="cs-CZ" dirty="0"/>
              <a:t>žáků, studentů a zákonných zástupců dětí a nezletilých </a:t>
            </a:r>
            <a:r>
              <a:rPr lang="cs-CZ" dirty="0" smtClean="0"/>
              <a:t>žáků</a:t>
            </a:r>
          </a:p>
          <a:p>
            <a:endParaRPr lang="cs-CZ" dirty="0"/>
          </a:p>
          <a:p>
            <a:r>
              <a:rPr lang="cs-CZ" dirty="0" smtClean="0"/>
              <a:t>§23 Organizace škol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666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§ 26 vyučovací hodina – rámcový nebo akreditovaný vzdělávací program pro žáky se speciálními vzdělávacími potřebami může stanovit odlišnou délku vyučovací hodiny (výuka v blocích),</a:t>
            </a:r>
          </a:p>
          <a:p>
            <a:r>
              <a:rPr lang="cs-CZ" dirty="0" smtClean="0"/>
              <a:t>§ 27 odst. 3 přípravné třídy bezplatné poskytování učebnic a učebních textů, odst. 4 střední školy, odst. 6</a:t>
            </a:r>
          </a:p>
          <a:p>
            <a:r>
              <a:rPr lang="cs-CZ" dirty="0" smtClean="0"/>
              <a:t>§ 28 Dokumentace škol a školských zařízení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dirty="0"/>
              <a:t>§ 33 Předškolní </a:t>
            </a:r>
            <a:r>
              <a:rPr lang="cs-CZ" sz="2000" dirty="0" smtClean="0"/>
              <a:t>vzdělávání</a:t>
            </a:r>
          </a:p>
          <a:p>
            <a:r>
              <a:rPr lang="cs-CZ" sz="2000" dirty="0" smtClean="0"/>
              <a:t>§ 34 Organizace předškolního vzdělávání od </a:t>
            </a:r>
            <a:r>
              <a:rPr lang="cs-CZ" sz="2000" b="1" dirty="0" smtClean="0"/>
              <a:t>1.9.2016</a:t>
            </a:r>
          </a:p>
          <a:p>
            <a:r>
              <a:rPr lang="cs-CZ" sz="2000" dirty="0"/>
              <a:t>§ 34 Organizace předškolního vzdělávání od </a:t>
            </a:r>
            <a:r>
              <a:rPr lang="cs-CZ" sz="2000" b="1" dirty="0" smtClean="0"/>
              <a:t>1.1.2017</a:t>
            </a:r>
            <a:r>
              <a:rPr lang="cs-CZ" sz="2000" dirty="0" smtClean="0"/>
              <a:t>- povinné předškolní vzdělávání, termín zápisu (2.-16.5.), odst. 6 o přijetí dítěte uvedeného v § 16 odst. 9 rozhodne ředitel školy na základě vyjádření školského poradenského zařízení, popřípadě také registrujícího lékaře</a:t>
            </a:r>
          </a:p>
          <a:p>
            <a:r>
              <a:rPr lang="cs-CZ" sz="2000" dirty="0"/>
              <a:t>§ 34 Organizace předškolního vzdělávání od </a:t>
            </a:r>
            <a:r>
              <a:rPr lang="cs-CZ" sz="2000" b="1" dirty="0" smtClean="0"/>
              <a:t>1.9.2017</a:t>
            </a:r>
            <a:r>
              <a:rPr lang="cs-CZ" sz="2000" dirty="0" smtClean="0"/>
              <a:t>- přednostní přijímání dětí čtyřletých</a:t>
            </a:r>
          </a:p>
          <a:p>
            <a:r>
              <a:rPr lang="cs-CZ" sz="2000" b="1" dirty="0" smtClean="0"/>
              <a:t>1.9.2018</a:t>
            </a:r>
            <a:r>
              <a:rPr lang="cs-CZ" sz="2000" dirty="0" smtClean="0"/>
              <a:t> - </a:t>
            </a:r>
            <a:r>
              <a:rPr lang="cs-CZ" sz="2000" dirty="0"/>
              <a:t>přednostní přijímání dětí </a:t>
            </a:r>
            <a:r>
              <a:rPr lang="cs-CZ" sz="2000" dirty="0" smtClean="0"/>
              <a:t>tříletých</a:t>
            </a:r>
          </a:p>
          <a:p>
            <a:r>
              <a:rPr lang="cs-CZ" sz="2000" b="1" dirty="0" smtClean="0"/>
              <a:t>1.9.2020 </a:t>
            </a:r>
            <a:r>
              <a:rPr lang="cs-CZ" sz="2000" dirty="0"/>
              <a:t>-</a:t>
            </a:r>
            <a:r>
              <a:rPr lang="cs-CZ" sz="2000" dirty="0" smtClean="0"/>
              <a:t> přijímání dětí od dvou let věku</a:t>
            </a:r>
          </a:p>
          <a:p>
            <a:r>
              <a:rPr lang="cs-CZ" sz="2000" dirty="0" smtClean="0"/>
              <a:t>§ 34a – povinnost předškolního vzdělávání a způsoby jejího plnění, </a:t>
            </a:r>
            <a:r>
              <a:rPr lang="cs-CZ" sz="2000" b="1" dirty="0" smtClean="0"/>
              <a:t>povinné předškolní vzdělávání se nevztahuje na děti s hlubokým mentálním postižením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163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§ </a:t>
            </a:r>
            <a:r>
              <a:rPr lang="cs-CZ" b="1" dirty="0" smtClean="0"/>
              <a:t>34a odst. 5 </a:t>
            </a:r>
            <a:r>
              <a:rPr lang="cs-CZ" dirty="0" smtClean="0"/>
              <a:t>– Jiným způsobem plnění povinnosti předškolního vzdělávání se rozumí</a:t>
            </a:r>
          </a:p>
          <a:p>
            <a:pPr marL="457200" indent="-457200">
              <a:buAutoNum type="alphaLcParenR"/>
            </a:pPr>
            <a:r>
              <a:rPr lang="cs-CZ" dirty="0" smtClean="0"/>
              <a:t>Individuální vzdělávání dítěte, které se uskutečňuje bez pravidelné denní docházky dítěte do mateřské školy</a:t>
            </a:r>
          </a:p>
          <a:p>
            <a:pPr marL="457200" indent="-457200">
              <a:buAutoNum type="alphaLcParenR"/>
            </a:pPr>
            <a:r>
              <a:rPr lang="cs-CZ" dirty="0" smtClean="0"/>
              <a:t>Vzdělávání v přípravné třídě ZŠ a ve třídě přípravného stupně základní školy speciální dle § 47 a 48 a</a:t>
            </a:r>
          </a:p>
          <a:p>
            <a:pPr marL="457200" indent="-457200">
              <a:buAutoNum type="alphaLcParenR"/>
            </a:pPr>
            <a:r>
              <a:rPr lang="cs-CZ" dirty="0" smtClean="0"/>
              <a:t>Vzdělávání v zahraniční škole na území ČR, ve které ministerstvo povolilo plnění povinné školní docházky dle § 38a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822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§ 34a odst. </a:t>
            </a:r>
            <a:r>
              <a:rPr lang="cs-CZ" b="1" dirty="0" smtClean="0"/>
              <a:t>6 – </a:t>
            </a:r>
            <a:r>
              <a:rPr lang="cs-CZ" dirty="0" smtClean="0"/>
              <a:t>Zákonný zástupce dítěte, které bude plnit povinnost předškolního vzdělávání způsobem podle odst. 5 písm. </a:t>
            </a:r>
            <a:r>
              <a:rPr lang="cs-CZ" dirty="0"/>
              <a:t>b</a:t>
            </a:r>
            <a:r>
              <a:rPr lang="cs-CZ" dirty="0" smtClean="0"/>
              <a:t>) nebo c) je povinen oznámit tuto skutečnost řediteli spádové školy, nejpozději 3 měsíce před počátkem školního roku (od 1.1.2017)</a:t>
            </a:r>
          </a:p>
          <a:p>
            <a:r>
              <a:rPr lang="cs-CZ" b="1" dirty="0"/>
              <a:t>§ </a:t>
            </a:r>
            <a:r>
              <a:rPr lang="cs-CZ" b="1" dirty="0" smtClean="0"/>
              <a:t>34b Individuální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41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§ 36 </a:t>
            </a:r>
            <a:r>
              <a:rPr lang="cs-CZ" sz="2800" b="1" dirty="0" smtClean="0"/>
              <a:t>Plnění </a:t>
            </a:r>
            <a:r>
              <a:rPr lang="cs-CZ" sz="2800" b="1" dirty="0"/>
              <a:t>povinné školní docházky </a:t>
            </a:r>
            <a:r>
              <a:rPr lang="cs-CZ" sz="2800" dirty="0"/>
              <a:t>odst. 4 zápis k povinné školní docházce,</a:t>
            </a:r>
          </a:p>
          <a:p>
            <a:r>
              <a:rPr lang="cs-CZ" sz="2800" dirty="0"/>
              <a:t>Odst. 8 § 36 Obecní úřad obce, na jejímž území je školský obvod základní školy, poskytuje této škole s dostatečným předstihem před termínem zápisu k povinné školní docházce seznam dětí, pro které je tato škola spádová a jichž se týká povinnost podle odst. </a:t>
            </a:r>
            <a:r>
              <a:rPr lang="cs-CZ" sz="2800" dirty="0" smtClean="0"/>
              <a:t>4</a:t>
            </a:r>
          </a:p>
          <a:p>
            <a:r>
              <a:rPr lang="cs-CZ" sz="2800" dirty="0" smtClean="0"/>
              <a:t>§ 37 </a:t>
            </a:r>
            <a:r>
              <a:rPr lang="cs-CZ" sz="2800" b="1" dirty="0" smtClean="0"/>
              <a:t>Odklad povinné školní docházky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17789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Jiný </a:t>
            </a:r>
            <a:r>
              <a:rPr lang="cs-CZ" b="1" dirty="0"/>
              <a:t>způsob plnění povinné školní </a:t>
            </a:r>
            <a:r>
              <a:rPr lang="cs-CZ" b="1" dirty="0" smtClean="0"/>
              <a:t>docházky</a:t>
            </a:r>
          </a:p>
          <a:p>
            <a:pPr marL="0" indent="0">
              <a:buNone/>
            </a:pPr>
            <a:r>
              <a:rPr lang="cs-CZ" b="1" dirty="0" smtClean="0"/>
              <a:t>§ 40 Druhy jiného způsobu plnění povinné školní docházky</a:t>
            </a:r>
          </a:p>
          <a:p>
            <a:pPr marL="0" indent="0">
              <a:buNone/>
            </a:pPr>
            <a:r>
              <a:rPr lang="cs-CZ" dirty="0" smtClean="0"/>
              <a:t>Jiným způsobem plnění povinné školní docházky se rozumí </a:t>
            </a:r>
          </a:p>
          <a:p>
            <a:pPr marL="457200" indent="-457200">
              <a:buAutoNum type="alphaLcParenR"/>
            </a:pPr>
            <a:r>
              <a:rPr lang="cs-CZ" dirty="0" smtClean="0"/>
              <a:t>individuální vzdělávání žáka, které se uskutečňuje bez pravidelné účasti ve vyučování ve škole</a:t>
            </a:r>
          </a:p>
          <a:p>
            <a:pPr marL="457200" indent="-457200">
              <a:buAutoNum type="alphaLcParenR"/>
            </a:pPr>
            <a:r>
              <a:rPr lang="cs-CZ" dirty="0" smtClean="0"/>
              <a:t>b) vzdělávání žáků s hlubokým mentálním postižením</a:t>
            </a:r>
          </a:p>
          <a:p>
            <a:pPr marL="0" indent="0">
              <a:buNone/>
            </a:pPr>
            <a:r>
              <a:rPr lang="cs-CZ" b="1" dirty="0" smtClean="0"/>
              <a:t>§ 41 Individuální vzdělávání žáka</a:t>
            </a: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§ 42 Vzdělávání žáků s hlubokým mentálním postižením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41605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Dítěti s hlubokým mentálním postižením </a:t>
            </a:r>
            <a:r>
              <a:rPr lang="cs-CZ" dirty="0" smtClean="0"/>
              <a:t>stanoví krajský úřad, </a:t>
            </a:r>
            <a:r>
              <a:rPr lang="cs-CZ" dirty="0"/>
              <a:t>se souhlasem zákonných zástupců, zvolí takový způsob vzdělávání, který odpovídá duševním a fyzickým schopnostem </a:t>
            </a:r>
            <a:r>
              <a:rPr lang="cs-CZ" dirty="0" smtClean="0"/>
              <a:t>dítěte, a to na základě doporučujícího posouzení </a:t>
            </a:r>
            <a:r>
              <a:rPr lang="cs-CZ" dirty="0"/>
              <a:t>odborného lékaře a </a:t>
            </a:r>
            <a:r>
              <a:rPr lang="cs-CZ" dirty="0" smtClean="0"/>
              <a:t>ŠPZ. Krajský úřad zároveň zajistí odpovídající pomoc při vzdělávání dítěte, zejména pomoc pedagogickou a metodickou. Dojde-li ke změně duševních a fyzických možností dítěte, KÚ způsob vzdělávání dítěte odpovídajícím způsobem upraví.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§</a:t>
            </a:r>
            <a:r>
              <a:rPr lang="cs-CZ" dirty="0" smtClean="0"/>
              <a:t>45 </a:t>
            </a:r>
            <a:r>
              <a:rPr lang="cs-CZ" dirty="0"/>
              <a:t>stupně vzdělání – základního vzdělání, základy </a:t>
            </a:r>
            <a:r>
              <a:rPr lang="cs-CZ" dirty="0" smtClean="0"/>
              <a:t>vzdělání</a:t>
            </a:r>
            <a:endParaRPr lang="cs-CZ" dirty="0"/>
          </a:p>
          <a:p>
            <a:r>
              <a:rPr lang="cs-CZ" dirty="0" smtClean="0"/>
              <a:t>§46 organizace základního vzdělávání – devět let (deset ročníků), dva stupně ZŠ,</a:t>
            </a:r>
          </a:p>
          <a:p>
            <a:r>
              <a:rPr lang="cs-CZ" dirty="0" smtClean="0"/>
              <a:t>§47 </a:t>
            </a:r>
            <a:r>
              <a:rPr lang="cs-CZ" b="1" dirty="0" smtClean="0"/>
              <a:t>přípravné třídy základní školy </a:t>
            </a:r>
            <a:r>
              <a:rPr lang="cs-CZ" dirty="0" smtClean="0"/>
              <a:t>pro děti v posledním roce před zahájením povinné školní docházky, u kterých je předpoklad, že zařazení do přípravné třídy vyrovná jejich vývoj a přednostně děti, kterým byl povolen odklad povinné školní docházky. Přípravnou třídu lze zřídit, pokud se v ní bude vzdělávat nejméně 10 dětí </a:t>
            </a:r>
          </a:p>
          <a:p>
            <a:r>
              <a:rPr lang="cs-CZ" dirty="0" smtClean="0"/>
              <a:t>§48: vzdělávání žáků se středně těžším těžkým mentálním postižením, se souběžným postižením více vadami a s autismem – vzdělávání na ZŠS a to na žádost zákonného zástupce a na základě písemného doporučení </a:t>
            </a:r>
            <a:r>
              <a:rPr lang="cs-CZ" b="1" dirty="0" smtClean="0"/>
              <a:t>školského poradenského zařízení, </a:t>
            </a:r>
            <a:r>
              <a:rPr lang="cs-CZ" dirty="0" smtClean="0"/>
              <a:t>vzdělávání v ZŠS má 10 ročníků</a:t>
            </a:r>
            <a:endParaRPr lang="cs-CZ" b="1" dirty="0" smtClean="0"/>
          </a:p>
          <a:p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§48a </a:t>
            </a:r>
            <a:r>
              <a:rPr lang="cs-CZ" b="1" dirty="0"/>
              <a:t>Přípravný stupeň základní školy speciální, zřizovatel ZŠS může zřídit třídy PS ZŠS, které poskytují přípravu na vzdělávání v ZŠS dětem se středně těžkým a těžkým mentálním postižením, se souběžným postižením více vadami nebo autismem, o zařazení dítěte do PS rozhoduje ředitel školy na základě žádosti zákonného zástupce a na základě písemného doporučení školského por. zařízení.</a:t>
            </a:r>
          </a:p>
          <a:p>
            <a:r>
              <a:rPr lang="cs-CZ" b="1" dirty="0"/>
              <a:t>Do třídy PS ZŠS lze dítě zařadit od </a:t>
            </a:r>
            <a:r>
              <a:rPr lang="cs-CZ" b="1" dirty="0" err="1"/>
              <a:t>šk</a:t>
            </a:r>
            <a:r>
              <a:rPr lang="cs-CZ" b="1" dirty="0"/>
              <a:t>. roku, v němž dosáhne 5let věku</a:t>
            </a:r>
            <a:r>
              <a:rPr lang="cs-CZ" b="1" dirty="0" smtClean="0"/>
              <a:t>.</a:t>
            </a:r>
          </a:p>
          <a:p>
            <a:r>
              <a:rPr lang="cs-CZ" b="1" dirty="0" smtClean="0"/>
              <a:t>Třída PS ZŠS má nejméně 4 a nejvýše 6 žáků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212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Rovný přístup ke vzdělávání (§2, odst. 1) - právo žáků se středně těžkým MP, se souběžným postižením více vadami a autismem na vzdělávání v ZŠ speciální nebo jinak.</a:t>
            </a:r>
          </a:p>
          <a:p>
            <a:r>
              <a:rPr lang="cs-CZ" sz="2800" dirty="0" smtClean="0"/>
              <a:t>Systém vzdělávacích programů §3</a:t>
            </a:r>
          </a:p>
          <a:p>
            <a:r>
              <a:rPr lang="cs-CZ" sz="2800" dirty="0" smtClean="0"/>
              <a:t>Rámcové vzdělávací programy §4</a:t>
            </a:r>
          </a:p>
          <a:p>
            <a:r>
              <a:rPr lang="cs-CZ" sz="2800" dirty="0" smtClean="0"/>
              <a:t>Školní vzdělávací programy §5</a:t>
            </a:r>
          </a:p>
          <a:p>
            <a:r>
              <a:rPr lang="cs-CZ" sz="2800" dirty="0" smtClean="0"/>
              <a:t>Vzdělávací soustava, školy a školská zařízení §7</a:t>
            </a:r>
          </a:p>
          <a:p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§ 51, odst.2 - hodnocení výsledků vzdělávání žáků, klasifikačním stupněm, slovně nebo kombinací obou způsobů O způsobu hodnocení rozhoduje ředitel školy se souhlasem školské rady, odst. 4 – výsledky vzdělávání žáka v ZŠS se hodnotí slovně.</a:t>
            </a:r>
          </a:p>
          <a:p>
            <a:r>
              <a:rPr lang="cs-CZ" dirty="0" smtClean="0"/>
              <a:t>§ 54 – ukončení základního vzdělávání, dokladem je vysvědčení o úspěšném ukončení 9, </a:t>
            </a:r>
            <a:r>
              <a:rPr lang="cs-CZ" dirty="0" err="1" smtClean="0"/>
              <a:t>popř</a:t>
            </a:r>
            <a:r>
              <a:rPr lang="cs-CZ" dirty="0" smtClean="0"/>
              <a:t>, 10 ročníku základního vzdělávání, vysvědčení je opatřeno doložkou o získání stupně základního vzdělání.</a:t>
            </a:r>
          </a:p>
          <a:p>
            <a:r>
              <a:rPr lang="cs-CZ" dirty="0" smtClean="0"/>
              <a:t>§ 55 – žák se speciálními vzdělávacími potřebami (dle §16, odst. 9) může ředitel školy ve výjimečných případech povolit pokračování v základním vzdělávání, v němž žák dosáhne 20 roku věku, žáci ZŠS, pak se souhlasem zřizovatele do 26 let.</a:t>
            </a:r>
          </a:p>
          <a:p>
            <a:r>
              <a:rPr lang="cs-CZ" dirty="0" smtClean="0"/>
              <a:t>Kurz základního vzdělání pro osoby, které nezískaly základní vzdělání.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Vyhláška  č. 14/2005 o předškolním vzdělávání (č. 280/2016 Sb.)</a:t>
            </a:r>
          </a:p>
          <a:p>
            <a:r>
              <a:rPr lang="cs-CZ" dirty="0" smtClean="0"/>
              <a:t>Vyhláška  č. 48/2005 o základním vzdělávání a některých náležitostech plnění povinné školní docházky.</a:t>
            </a:r>
          </a:p>
          <a:p>
            <a:r>
              <a:rPr lang="cs-CZ" dirty="0" smtClean="0"/>
              <a:t>Vyhláška č. 13/2004 o středním vzdělávání a vzdělávání v konzervatoři.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Vyhláška č. 14/2005 Sb. o předškolním vzdělávání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Novelizace vyhlášky č.14/2005 Sb.  - č.43/2006 Sb.</a:t>
            </a:r>
          </a:p>
          <a:p>
            <a:r>
              <a:rPr lang="cs-CZ" dirty="0" smtClean="0"/>
              <a:t>Obsah: </a:t>
            </a:r>
          </a:p>
          <a:p>
            <a:pPr>
              <a:buNone/>
            </a:pPr>
            <a:r>
              <a:rPr lang="cs-CZ" dirty="0" smtClean="0"/>
              <a:t>§ 1Podrobnosti o podmínkách provozu mateřské školy</a:t>
            </a:r>
          </a:p>
          <a:p>
            <a:pPr>
              <a:buNone/>
            </a:pPr>
            <a:r>
              <a:rPr lang="cs-CZ" dirty="0" smtClean="0"/>
              <a:t>§ 2 Počty přijatých dětí ve třídách mateřské školy</a:t>
            </a:r>
          </a:p>
          <a:p>
            <a:pPr>
              <a:buNone/>
            </a:pPr>
            <a:r>
              <a:rPr lang="cs-CZ" dirty="0" smtClean="0"/>
              <a:t>§ 3 Přerušení nebo omezení provozu mateřské školy</a:t>
            </a:r>
          </a:p>
          <a:p>
            <a:pPr>
              <a:buNone/>
            </a:pPr>
            <a:r>
              <a:rPr lang="cs-CZ" dirty="0" smtClean="0"/>
              <a:t>§ 4 Stravování dětí</a:t>
            </a:r>
          </a:p>
          <a:p>
            <a:pPr>
              <a:buNone/>
            </a:pPr>
            <a:r>
              <a:rPr lang="cs-CZ" dirty="0" smtClean="0"/>
              <a:t>§5 Péče o zdraví a bezpečnost dětí</a:t>
            </a:r>
          </a:p>
          <a:p>
            <a:pPr>
              <a:buNone/>
            </a:pPr>
            <a:r>
              <a:rPr lang="cs-CZ" dirty="0" smtClean="0"/>
              <a:t>§ 6 Úplata za předškolní vzdělávání v mateřské škole, kterou zřizuje stát, kraj, obec nebo svazek obcí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 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Vyhláška č. 48/2005 Sb</a:t>
            </a:r>
            <a:r>
              <a:rPr lang="cs-CZ" dirty="0" smtClean="0"/>
              <a:t>. o základním vzdělávání a některých náležitostech plnění povinné školní docházky</a:t>
            </a:r>
          </a:p>
          <a:p>
            <a:pPr>
              <a:buNone/>
            </a:pPr>
            <a:r>
              <a:rPr lang="cs-CZ" dirty="0" smtClean="0"/>
              <a:t>§ 7 Přípravné třídy</a:t>
            </a:r>
          </a:p>
          <a:p>
            <a:pPr>
              <a:buNone/>
            </a:pPr>
            <a:r>
              <a:rPr lang="cs-CZ" dirty="0" smtClean="0"/>
              <a:t>§ 12, 13 Kurz pro získání základního vzdělání</a:t>
            </a:r>
          </a:p>
          <a:p>
            <a:r>
              <a:rPr lang="cs-CZ" b="1" dirty="0" smtClean="0"/>
              <a:t>Vyhláška č. 13/2004 Sb. </a:t>
            </a:r>
            <a:r>
              <a:rPr lang="cs-CZ" dirty="0" smtClean="0"/>
              <a:t>o středním vzdělávání a vzdělávání v konzervatoři</a:t>
            </a:r>
          </a:p>
          <a:p>
            <a:pPr>
              <a:buNone/>
            </a:pPr>
            <a:r>
              <a:rPr lang="cs-CZ" dirty="0" smtClean="0"/>
              <a:t>Typy středních škol pro žáky s mentálním postižením</a:t>
            </a:r>
          </a:p>
          <a:p>
            <a:pPr>
              <a:buNone/>
            </a:pPr>
            <a:r>
              <a:rPr lang="cs-CZ" dirty="0" smtClean="0"/>
              <a:t>Odborná škola, odborné učiliště, praktická škola</a:t>
            </a:r>
          </a:p>
          <a:p>
            <a:r>
              <a:rPr lang="cs-CZ" dirty="0" smtClean="0"/>
              <a:t>Nařízení vlády č. 211/2010 Sb. o soustavě oborů vzdělání v základním, středním a vyšším odborném vzdělání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kategorií dosaženého 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B – základní vzdělání</a:t>
            </a:r>
          </a:p>
          <a:p>
            <a:pPr>
              <a:buNone/>
            </a:pPr>
            <a:r>
              <a:rPr lang="cs-CZ" dirty="0" smtClean="0"/>
              <a:t>C – obor vzdělání Praktická škola jednoletá, dvouletá</a:t>
            </a:r>
          </a:p>
          <a:p>
            <a:pPr>
              <a:buNone/>
            </a:pPr>
            <a:r>
              <a:rPr lang="cs-CZ" dirty="0" smtClean="0"/>
              <a:t>J – obory vzdělání poskytující střední vzdělání (bez výučního listu a maturitní zkoušky)</a:t>
            </a:r>
          </a:p>
          <a:p>
            <a:pPr>
              <a:buNone/>
            </a:pPr>
            <a:r>
              <a:rPr lang="cs-CZ" dirty="0" smtClean="0"/>
              <a:t>E – dvouleté a tříleté obory vzdělání poskytující střední vzdělání s výučním listem (určené pro žáky se zdravotním postižením nebo zdravotním znevýhodněním, absolventi jsou připraveni pro výkon jednoduchých prací v rámci dělnických povolání</a:t>
            </a:r>
          </a:p>
          <a:p>
            <a:pPr>
              <a:buNone/>
            </a:pPr>
            <a:r>
              <a:rPr lang="cs-CZ" dirty="0" smtClean="0"/>
              <a:t>H – obory vzdělání poskytující střední vzdělání s výučním listem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1143000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Vyhláška č. 27/2016 Sb. </a:t>
            </a:r>
            <a:r>
              <a:rPr lang="cs-CZ" sz="2000" dirty="0" smtClean="0"/>
              <a:t>O vzdělávání žáků se speciálními vzdělávacími potřebami a žáků nadaných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§ 1   1) Tato vyhláška upravuje pravidla vzdělávání dětí, žáků a studentů se speciálními vzdělávacími potřebami, vzdělávání žáků uvedených v § 16 odst. 9 zákona a vzdělávání žáků nadaných</a:t>
            </a:r>
          </a:p>
          <a:p>
            <a:pPr marL="0" indent="0">
              <a:buNone/>
            </a:pPr>
            <a:r>
              <a:rPr lang="cs-CZ" dirty="0" smtClean="0"/>
              <a:t>       2) Přihlíží se ke všem vyjádření žáka v záležitostech týkající se jeho vzdělávání, poskytují se mu dostatečné a vyčerpávající informace pro utvoření názoru, vše v souladu se zájmem žáka, veškerá sdělení musí být poskytována srozumitelným způsobem.</a:t>
            </a:r>
          </a:p>
          <a:p>
            <a:pPr marL="0" indent="0">
              <a:buNone/>
            </a:pPr>
            <a:r>
              <a:rPr lang="cs-CZ" dirty="0" smtClean="0"/>
              <a:t>§ 2</a:t>
            </a:r>
            <a:r>
              <a:rPr lang="cs-CZ" dirty="0"/>
              <a:t> </a:t>
            </a:r>
            <a:r>
              <a:rPr lang="cs-CZ" dirty="0" smtClean="0"/>
              <a:t>  Podpůrná opatření</a:t>
            </a:r>
          </a:p>
          <a:p>
            <a:pPr marL="0" indent="0">
              <a:buNone/>
            </a:pPr>
            <a:r>
              <a:rPr lang="cs-CZ" dirty="0" smtClean="0"/>
              <a:t>        Individuální vzdělávací plán žáka se speciálními vzdělávacími potřebami, §3, §4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Vyhláška č. 27/2016 Sb. </a:t>
            </a:r>
            <a:r>
              <a:rPr lang="cs-CZ" sz="2400" dirty="0"/>
              <a:t>O vzdělávání žáků se speciálními vzdělávacími potřebami a žáků nadaných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§ 5 Asistent pedagoga</a:t>
            </a:r>
          </a:p>
          <a:p>
            <a:pPr marL="0" indent="0">
              <a:buNone/>
            </a:pPr>
            <a:r>
              <a:rPr lang="cs-CZ" dirty="0"/>
              <a:t>§ 9 Působení dalších osob poskytující podporu (osobní asistent)</a:t>
            </a:r>
          </a:p>
          <a:p>
            <a:pPr marL="0" indent="0">
              <a:buNone/>
            </a:pPr>
            <a:r>
              <a:rPr lang="cs-CZ" dirty="0"/>
              <a:t>§ 10 Postup školy při poskytování podpůrných opatření prvního stupně</a:t>
            </a:r>
          </a:p>
          <a:p>
            <a:pPr marL="0" indent="0">
              <a:buNone/>
            </a:pPr>
            <a:r>
              <a:rPr lang="cs-CZ" dirty="0"/>
              <a:t>§ 11, 12 Postup před přiznáním podpůrných opatření druhého až pátého stupně</a:t>
            </a:r>
          </a:p>
          <a:p>
            <a:pPr marL="0" indent="0">
              <a:buNone/>
            </a:pPr>
            <a:r>
              <a:rPr lang="cs-CZ" dirty="0"/>
              <a:t>§ 13 Zpráva a doporučení za účelem stanovení podpůrných opatření</a:t>
            </a:r>
          </a:p>
          <a:p>
            <a:pPr marL="0" indent="0">
              <a:buNone/>
            </a:pPr>
            <a:r>
              <a:rPr lang="cs-CZ" dirty="0"/>
              <a:t>§ 14 Zpráva</a:t>
            </a:r>
          </a:p>
          <a:p>
            <a:pPr marL="0" indent="0">
              <a:buNone/>
            </a:pPr>
            <a:r>
              <a:rPr lang="cs-CZ" dirty="0"/>
              <a:t>§ 15 Doporučení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8716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č.27/2016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§ 16 Postup při poskytování podpůrných opatření druhého až pátého stupně</a:t>
            </a:r>
          </a:p>
          <a:p>
            <a:pPr marL="0" indent="0">
              <a:buNone/>
            </a:pPr>
            <a:r>
              <a:rPr lang="cs-CZ" dirty="0" smtClean="0"/>
              <a:t>§ 17 Organizace vzdělávání žáků s přiznanými podpůrnými opatřeními</a:t>
            </a:r>
          </a:p>
          <a:p>
            <a:pPr marL="0" indent="0">
              <a:buNone/>
            </a:pPr>
            <a:r>
              <a:rPr lang="cs-CZ" dirty="0" smtClean="0"/>
              <a:t>§ 18 Podpora organizace vzdělávání</a:t>
            </a:r>
          </a:p>
          <a:p>
            <a:pPr marL="0" indent="0">
              <a:buNone/>
            </a:pPr>
            <a:r>
              <a:rPr lang="cs-CZ" dirty="0" smtClean="0"/>
              <a:t>§ 19 Pravidla vzdělávání žáků uvedených v § 16 odst. 9 zákona</a:t>
            </a:r>
          </a:p>
          <a:p>
            <a:pPr marL="0" indent="0">
              <a:buNone/>
            </a:pPr>
            <a:r>
              <a:rPr lang="cs-CZ" dirty="0" smtClean="0"/>
              <a:t>Zařazování žáků do školy, třídy, oddělení nebo studijní skupiny zřízené podle § 16 odst. 9 zákona</a:t>
            </a:r>
          </a:p>
          <a:p>
            <a:pPr marL="0" indent="0">
              <a:buNone/>
            </a:pPr>
            <a:r>
              <a:rPr lang="cs-CZ" dirty="0" smtClean="0"/>
              <a:t>§ 20, 21</a:t>
            </a:r>
          </a:p>
          <a:p>
            <a:pPr marL="0" indent="0">
              <a:buNone/>
            </a:pPr>
            <a:r>
              <a:rPr lang="cs-CZ" dirty="0" smtClean="0"/>
              <a:t>§ 22 Převedení žáka do vzdělávacího programu základní školy speciální</a:t>
            </a:r>
          </a:p>
          <a:p>
            <a:pPr marL="0" indent="0">
              <a:buNone/>
            </a:pPr>
            <a:r>
              <a:rPr lang="cs-CZ" dirty="0" smtClean="0"/>
              <a:t>§ 23 Přezkoumání podmínek</a:t>
            </a:r>
          </a:p>
          <a:p>
            <a:pPr marL="0" indent="0">
              <a:buNone/>
            </a:pPr>
            <a:r>
              <a:rPr lang="cs-CZ" dirty="0" smtClean="0"/>
              <a:t>§ 24 Organizace vzdělávání žáků uvedených v § 16 odst. 9 zákona, § 25 Počty žáků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Vyhláška č. 27/2016 Sb. ve znění účinném od 1. 9. 2017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Pod číslem </a:t>
            </a:r>
            <a:r>
              <a:rPr lang="cs-CZ" b="1" dirty="0"/>
              <a:t>270/2017</a:t>
            </a:r>
            <a:r>
              <a:rPr lang="cs-CZ" dirty="0"/>
              <a:t> byla zveřejněna ve Sbírce zákonů novela vyhlášky č. 27/2016 Sb., o vzdělávání žáků se speciálními vzdělávacími potřebami a žáků nadaných. Změny si kladou za cíl odstranit technické nedostatky v textu samotné vyhlášky č. 27/2016 Sb. V některých případech směřuje právní úprava i k odstranění nadměrné administrativní zátěže v oblasti společného vzdělávání, jelikož se v prvním roce po nabytí účinnosti vyhlášky č. 27/2016 Sb. ukázalo, že některé právem předpokládané postupy jsou zbytné, ať už vzhledem ke své povaze, nebo duplicitě vůči jiným postupům. Změny byly provedeny i v přílohách k vyhlášce. Dochází jak k opravám zjevných nesprávností, tak k úpravě některých podpůrných opatření. Mění se například velikost skupiny, ve které může být poskytováno podpůrné opatření v podobě pedagogické intervence (navyšuje se ze 4 žáků na 6). Dále se zakotvuje možnost poskytnout žákům s potřebou podpory z důvodu narušené schopnosti komunikace </a:t>
            </a:r>
            <a:r>
              <a:rPr lang="cs-CZ" dirty="0" err="1"/>
              <a:t>laminátor</a:t>
            </a:r>
            <a:r>
              <a:rPr lang="cs-CZ" dirty="0"/>
              <a:t> a laminovací fólie. Dochází i k úpravě formulářů tak, aby lépe vyhovovaly praxi.</a:t>
            </a:r>
          </a:p>
          <a:p>
            <a:r>
              <a:rPr lang="cs-CZ" dirty="0"/>
              <a:t>Většina změn nabývá účinnosti od 1. září 2017. Nicméně změny uvedené v příloze č. 1 k vyhlášce a ve formuláři doporučení (příloha č. 5) vstoupí v účinnost až 1. prosince 2017.</a:t>
            </a:r>
          </a:p>
          <a:p>
            <a:r>
              <a:rPr lang="cs-CZ" dirty="0"/>
              <a:t>Níže je uveřejněno platné znění dotčených ustanovení s vyznačením změn.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924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Vyhláška č. 72/2005 Sb. O poskytování poradenských služeb ve školách a školských poradenských zařízeních ve znění pozdějších předpisů (197/2016)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§ 1 Poskytování poradenských služeb</a:t>
            </a:r>
          </a:p>
          <a:p>
            <a:pPr marL="0" indent="0">
              <a:buNone/>
            </a:pPr>
            <a:r>
              <a:rPr lang="cs-CZ" dirty="0"/>
              <a:t>§ 2 Účel poradenských služeb</a:t>
            </a:r>
          </a:p>
          <a:p>
            <a:pPr marL="0" indent="0">
              <a:buNone/>
            </a:pPr>
            <a:r>
              <a:rPr lang="cs-CZ" dirty="0"/>
              <a:t>§ 2a Pravidla poskytování poradenských služeb</a:t>
            </a:r>
          </a:p>
          <a:p>
            <a:pPr marL="0" indent="0">
              <a:buNone/>
            </a:pPr>
            <a:r>
              <a:rPr lang="cs-CZ" dirty="0"/>
              <a:t>§ 2b Psychologická a speciálně pedagogická diagnostika</a:t>
            </a:r>
          </a:p>
          <a:p>
            <a:pPr marL="0" indent="0">
              <a:buNone/>
            </a:pPr>
            <a:r>
              <a:rPr lang="cs-CZ" dirty="0"/>
              <a:t>§ 3 Školská poradenská zařízení</a:t>
            </a:r>
          </a:p>
          <a:p>
            <a:pPr marL="0" indent="0">
              <a:buNone/>
            </a:pPr>
            <a:r>
              <a:rPr lang="cs-CZ" dirty="0"/>
              <a:t>§ 4 Další dokumentace</a:t>
            </a:r>
          </a:p>
          <a:p>
            <a:pPr marL="0" indent="0">
              <a:buNone/>
            </a:pPr>
            <a:r>
              <a:rPr lang="cs-CZ" dirty="0"/>
              <a:t>§ 5 Poradna</a:t>
            </a:r>
          </a:p>
          <a:p>
            <a:pPr marL="0" indent="0">
              <a:buNone/>
            </a:pPr>
            <a:r>
              <a:rPr lang="cs-CZ" dirty="0"/>
              <a:t>§ 6 Centrum</a:t>
            </a:r>
          </a:p>
          <a:p>
            <a:pPr marL="0" indent="0">
              <a:buNone/>
            </a:pPr>
            <a:r>
              <a:rPr lang="cs-CZ" dirty="0"/>
              <a:t>§ 7 Škola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Právní postavení škol a školských zařízení §8</a:t>
            </a:r>
          </a:p>
          <a:p>
            <a:r>
              <a:rPr lang="cs-CZ" dirty="0" smtClean="0"/>
              <a:t>Název právnické osoby a organizační složky státu §8a</a:t>
            </a:r>
          </a:p>
          <a:p>
            <a:r>
              <a:rPr lang="cs-CZ" dirty="0" smtClean="0"/>
              <a:t>Dlouhodobé záměry §9</a:t>
            </a:r>
          </a:p>
          <a:p>
            <a:r>
              <a:rPr lang="cs-CZ" dirty="0" smtClean="0"/>
              <a:t>Výroční zprávy §10</a:t>
            </a:r>
          </a:p>
          <a:p>
            <a:r>
              <a:rPr lang="cs-CZ" dirty="0"/>
              <a:t>H</a:t>
            </a:r>
            <a:r>
              <a:rPr lang="cs-CZ" dirty="0" smtClean="0"/>
              <a:t>odnocení škol, školských zařízení a vzdělávací soustavy §12</a:t>
            </a:r>
          </a:p>
          <a:p>
            <a:r>
              <a:rPr lang="cs-CZ" dirty="0" smtClean="0"/>
              <a:t>Vyučovací jazyk §13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3300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 o sociálních službách (č.108/2006 Sb.)</a:t>
            </a:r>
          </a:p>
          <a:p>
            <a:r>
              <a:rPr lang="cs-CZ" dirty="0" smtClean="0"/>
              <a:t>Zákon o zaměstnanosti (č. 435/2004 Sb.)</a:t>
            </a:r>
          </a:p>
          <a:p>
            <a:r>
              <a:rPr lang="cs-CZ" dirty="0" smtClean="0"/>
              <a:t>Občanský zákoník (č. 89/2012 Sb.)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Nižší právní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</a:t>
            </a:r>
            <a:r>
              <a:rPr lang="cs-CZ" dirty="0" smtClean="0"/>
              <a:t>zákon §16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Podpora vzdělávání dětí, žáků a studentů se speciálními vzdělávacími </a:t>
            </a:r>
            <a:r>
              <a:rPr lang="cs-CZ" dirty="0" smtClean="0"/>
              <a:t>potřebami (SVP) §16 </a:t>
            </a:r>
          </a:p>
          <a:p>
            <a:r>
              <a:rPr lang="cs-CZ" dirty="0" smtClean="0"/>
              <a:t>Odst.1) Dítětem, žákem a studentem se SVP se rozumí osoba, která k naplnění svých vzdělávacích možností nebo k uplatnění nebo užívání svých práv na rovnoprávném základě s ostatními se rozumí nezbytné úpravy ve vzdělávání a školských službách odpovídající zdravotnímu stavu, kulturnímu prostředí nebo jiným životním podmínkám dítěte, žáka nebo studenta. Děti, žáci a studenti se SVP mají právo na bezplatné poskytování podpůrných opatření školou a školským zařízením.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612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1600" dirty="0" smtClean="0"/>
              <a:t>Odst. 2)Podpůrná opatření spočívají v </a:t>
            </a:r>
          </a:p>
          <a:p>
            <a:r>
              <a:rPr lang="cs-CZ" sz="1600" dirty="0"/>
              <a:t>a</a:t>
            </a:r>
            <a:r>
              <a:rPr lang="cs-CZ" sz="1600" dirty="0" smtClean="0"/>
              <a:t>) poradenské pomoci školy a školského poradenského zařízení, </a:t>
            </a:r>
          </a:p>
          <a:p>
            <a:r>
              <a:rPr lang="cs-CZ" sz="1600" dirty="0"/>
              <a:t>b</a:t>
            </a:r>
            <a:r>
              <a:rPr lang="cs-CZ" sz="1600" dirty="0" smtClean="0"/>
              <a:t>) úpravě organizace, obsahu, hodnocení, forem a metod vzdělávání a školských služeb, včetně zabezpečení výuky předmětů speciálně pedagogické péče a včetně prodloužení délky středního nebo vyššího odborného vzdělávání až o dva roky,</a:t>
            </a:r>
          </a:p>
          <a:p>
            <a:r>
              <a:rPr lang="cs-CZ" sz="1600" dirty="0"/>
              <a:t>c</a:t>
            </a:r>
            <a:r>
              <a:rPr lang="cs-CZ" sz="1600" dirty="0" smtClean="0"/>
              <a:t>) úpravě podmínek přijímání ke vzdělávání a ukončování vzdělávání, </a:t>
            </a:r>
          </a:p>
          <a:p>
            <a:r>
              <a:rPr lang="cs-CZ" sz="1600" dirty="0"/>
              <a:t>d</a:t>
            </a:r>
            <a:r>
              <a:rPr lang="cs-CZ" sz="1600" dirty="0" smtClean="0"/>
              <a:t>) použití kompenzačních pomůcek, speciálních učebnic a speciálních učebních pomůcek, podpůrných nebo náhradních komunikačních systémů</a:t>
            </a:r>
          </a:p>
          <a:p>
            <a:r>
              <a:rPr lang="cs-CZ" sz="1600" dirty="0"/>
              <a:t>e</a:t>
            </a:r>
            <a:r>
              <a:rPr lang="cs-CZ" sz="1600" dirty="0" smtClean="0"/>
              <a:t>) úpravě očekávaných výstupů vzdělávání, </a:t>
            </a:r>
          </a:p>
          <a:p>
            <a:r>
              <a:rPr lang="cs-CZ" sz="1600" dirty="0"/>
              <a:t>f</a:t>
            </a:r>
            <a:r>
              <a:rPr lang="cs-CZ" sz="1600" dirty="0" smtClean="0"/>
              <a:t>) vzdělávání podle individuálního vzdělávacího plánu, </a:t>
            </a:r>
          </a:p>
          <a:p>
            <a:r>
              <a:rPr lang="cs-CZ" sz="1600" dirty="0"/>
              <a:t>g</a:t>
            </a:r>
            <a:r>
              <a:rPr lang="cs-CZ" sz="1600" dirty="0" smtClean="0"/>
              <a:t>) využití asistenta pedagoga, </a:t>
            </a:r>
          </a:p>
          <a:p>
            <a:r>
              <a:rPr lang="cs-CZ" sz="1600" dirty="0"/>
              <a:t>h</a:t>
            </a:r>
            <a:r>
              <a:rPr lang="cs-CZ" sz="1600" dirty="0" smtClean="0"/>
              <a:t>) využití dalšího pedagogického pracovníka</a:t>
            </a:r>
          </a:p>
          <a:p>
            <a:r>
              <a:rPr lang="cs-CZ" sz="1600" dirty="0" smtClean="0"/>
              <a:t>i) poskytování vzdělávání nebo školských služeb v prostorách stavebně nebo technicky upravených.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80018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Odst. 3) Podpůrná opatření podle odst. 2 se člení  </a:t>
            </a:r>
            <a:r>
              <a:rPr lang="cs-CZ" dirty="0"/>
              <a:t>do pěti stupňů podle organizační, pedagogické a finanční náročnosti.</a:t>
            </a:r>
          </a:p>
          <a:p>
            <a:r>
              <a:rPr lang="cs-CZ" dirty="0" smtClean="0"/>
              <a:t>Odst. 4) Podpůrná </a:t>
            </a:r>
            <a:r>
              <a:rPr lang="cs-CZ" dirty="0"/>
              <a:t>opatření prvního stupně uplatňuje škola </a:t>
            </a:r>
            <a:r>
              <a:rPr lang="cs-CZ" dirty="0" smtClean="0"/>
              <a:t>nebo </a:t>
            </a:r>
            <a:r>
              <a:rPr lang="cs-CZ" dirty="0"/>
              <a:t>školské zařízení i bez doporučení školského poradenského </a:t>
            </a:r>
            <a:r>
              <a:rPr lang="cs-CZ" dirty="0" smtClean="0"/>
              <a:t>zařízení. Podpůrná </a:t>
            </a:r>
            <a:r>
              <a:rPr lang="cs-CZ" dirty="0"/>
              <a:t>opatření druhého až pátého stupně lze uplatnit pouze s doporučením školského poradenského zařízení. </a:t>
            </a:r>
            <a:endParaRPr lang="cs-CZ" dirty="0" smtClean="0"/>
          </a:p>
          <a:p>
            <a:r>
              <a:rPr lang="cs-CZ" dirty="0" smtClean="0"/>
              <a:t>Odst. 5) Podmínkou </a:t>
            </a:r>
            <a:r>
              <a:rPr lang="cs-CZ" dirty="0"/>
              <a:t>poskytování podpůrného opatření druhého až pátého stupně </a:t>
            </a:r>
            <a:r>
              <a:rPr lang="cs-CZ" dirty="0" smtClean="0"/>
              <a:t>školou nebo školským zařízením </a:t>
            </a:r>
            <a:r>
              <a:rPr lang="cs-CZ" dirty="0"/>
              <a:t>je vždy předchozí písemný informovaný souhlas zletilého žáka, studenta nebo zákonného zástupce dítěte nebo žáka.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515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Odst. 8) Podpůrná opatření při vzdělávání dítěte, žáka nebo studenta, který při komunikaci využívá prostředků alternativní nebo augmentativní komunikace, se volí tak, aby bylo zajištěno vzdělávání v komunikačním systému, který odpovídá potřebám dítěte, žáka nebo studenta.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7586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Odst. 9) Pro děti, žáky a studenty s mentálním, tělesným, zrakovým nebo sluchovým postižením, závažnými vadami řeči, závažnými vývojovými poruchami učení, závažnými vývojovými poruchami chování, souběžným postižením více vadami nebo autismem lze zřizovat školy nebo ve školách třídy, oddělení a studijní skupiny.</a:t>
            </a:r>
          </a:p>
          <a:p>
            <a:r>
              <a:rPr lang="cs-CZ" sz="2800" dirty="0"/>
              <a:t>Podmínkou pro zařazení je písemná žádost zletilého žáka nebo studenta nebo zákonného zástupce dítěte nebo žáka, doporučení školského poradenského </a:t>
            </a:r>
            <a:r>
              <a:rPr lang="cs-CZ" sz="2800" dirty="0" smtClean="0"/>
              <a:t>zařízení a soulad tohoto postupu se zájmem dítěte, žáka nebo studenta.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05654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§ 16a Poradenská pomoc školského poradenského zařízení </a:t>
            </a:r>
          </a:p>
          <a:p>
            <a:r>
              <a:rPr lang="cs-CZ" dirty="0" smtClean="0"/>
              <a:t>§ 18 Individuální vzdělávací plán</a:t>
            </a:r>
          </a:p>
          <a:p>
            <a:r>
              <a:rPr lang="cs-CZ" dirty="0"/>
              <a:t>§ 19: Ministerstvo stanoví vyhláškou:</a:t>
            </a:r>
          </a:p>
          <a:p>
            <a:pPr marL="0" indent="0">
              <a:buNone/>
            </a:pPr>
            <a:r>
              <a:rPr lang="cs-CZ" dirty="0"/>
              <a:t>a/ konkrétní výčet a účel podpůrných opatření a jejich členění do stupňů,</a:t>
            </a:r>
          </a:p>
          <a:p>
            <a:pPr marL="0" indent="0">
              <a:buNone/>
            </a:pPr>
            <a:r>
              <a:rPr lang="cs-CZ" dirty="0"/>
              <a:t>b/ u podpůrných opatření druhého až pátého stupně pravidla pro jejich použití školou a školským zařízením a normovanou finanční náročnost pro účely poskytování </a:t>
            </a:r>
            <a:r>
              <a:rPr lang="cs-CZ" dirty="0" err="1"/>
              <a:t>fin</a:t>
            </a:r>
            <a:r>
              <a:rPr lang="cs-CZ" dirty="0"/>
              <a:t>. prostředků ze státního rozpočtu,</a:t>
            </a:r>
          </a:p>
          <a:p>
            <a:pPr marL="0" indent="0">
              <a:buNone/>
            </a:pPr>
            <a:r>
              <a:rPr lang="cs-CZ" dirty="0"/>
              <a:t>c/ postup školy nebo školského zařízení před přiznáním podpůrného opatření dítěti, žákovi nebo studentovi ……….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1343</TotalTime>
  <Words>2224</Words>
  <Application>Microsoft Office PowerPoint</Application>
  <PresentationFormat>Předvádění na obrazovce (4:3)</PresentationFormat>
  <Paragraphs>176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Century Schoolbook</vt:lpstr>
      <vt:lpstr>Wingdings</vt:lpstr>
      <vt:lpstr>Wingdings 2</vt:lpstr>
      <vt:lpstr>Arkýř</vt:lpstr>
      <vt:lpstr>Legislativní podmínky vzdělávání dětí a žáků s mentálním postižením</vt:lpstr>
      <vt:lpstr>Školský zákon</vt:lpstr>
      <vt:lpstr>Školský zákon</vt:lpstr>
      <vt:lpstr>Školský zákon §16</vt:lpstr>
      <vt:lpstr>Školský zákon</vt:lpstr>
      <vt:lpstr>Školský zákon</vt:lpstr>
      <vt:lpstr>Školský zákon</vt:lpstr>
      <vt:lpstr>Školský zákon</vt:lpstr>
      <vt:lpstr>Školský zákon</vt:lpstr>
      <vt:lpstr>Školský zákon</vt:lpstr>
      <vt:lpstr>Školský zákon</vt:lpstr>
      <vt:lpstr>Školský zákon</vt:lpstr>
      <vt:lpstr>Školský zákon</vt:lpstr>
      <vt:lpstr>Školský zákon</vt:lpstr>
      <vt:lpstr>Školský zákon</vt:lpstr>
      <vt:lpstr>Školský zákon</vt:lpstr>
      <vt:lpstr>Školský zákon</vt:lpstr>
      <vt:lpstr>Školský zákon</vt:lpstr>
      <vt:lpstr>Školský zákon</vt:lpstr>
      <vt:lpstr>Školský zákon</vt:lpstr>
      <vt:lpstr>Vyhlášky</vt:lpstr>
      <vt:lpstr>          Vyhláška č. 14/2005 Sb. o předškolním vzdělávání </vt:lpstr>
      <vt:lpstr>          </vt:lpstr>
      <vt:lpstr>Přehled kategorií dosaženého vzdělání</vt:lpstr>
      <vt:lpstr>Vyhláška č. 27/2016 Sb. O vzdělávání žáků se speciálními vzdělávacími potřebami a žáků nadaných</vt:lpstr>
      <vt:lpstr>Vyhláška č. 27/2016 Sb. O vzdělávání žáků se speciálními vzdělávacími potřebami a žáků nadaných</vt:lpstr>
      <vt:lpstr>Vyhláška č.27/2016 Sb.</vt:lpstr>
      <vt:lpstr>Vyhláška č. 27/2016 Sb. ve znění účinném od 1. 9. 2017</vt:lpstr>
      <vt:lpstr>Vyhláška č. 72/2005 Sb. O poskytování poradenských služeb ve školách a školských poradenských zařízeních ve znění pozdějších předpisů (197/2016)</vt:lpstr>
      <vt:lpstr>Zákony</vt:lpstr>
      <vt:lpstr>Prezentace aplikace PowerPoint</vt:lpstr>
      <vt:lpstr>Nižší právní normy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Legislativní podmínky vzdělávání dětí a žáků s mentálním postižením</dc:title>
  <dc:creator>Pipekovi</dc:creator>
  <cp:lastModifiedBy>Pipeková</cp:lastModifiedBy>
  <cp:revision>100</cp:revision>
  <dcterms:created xsi:type="dcterms:W3CDTF">2009-03-26T16:31:42Z</dcterms:created>
  <dcterms:modified xsi:type="dcterms:W3CDTF">2017-12-09T06:39:43Z</dcterms:modified>
</cp:coreProperties>
</file>