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notesMasterIdLst>
    <p:notesMasterId r:id="rId37"/>
  </p:notesMasterIdLst>
  <p:handoutMasterIdLst>
    <p:handoutMasterId r:id="rId38"/>
  </p:handoutMasterIdLst>
  <p:sldIdLst>
    <p:sldId id="256" r:id="rId2"/>
    <p:sldId id="259" r:id="rId3"/>
    <p:sldId id="407" r:id="rId4"/>
    <p:sldId id="262" r:id="rId5"/>
    <p:sldId id="265" r:id="rId6"/>
    <p:sldId id="267" r:id="rId7"/>
    <p:sldId id="409" r:id="rId8"/>
    <p:sldId id="410" r:id="rId9"/>
    <p:sldId id="529" r:id="rId10"/>
    <p:sldId id="530" r:id="rId11"/>
    <p:sldId id="531" r:id="rId12"/>
    <p:sldId id="532" r:id="rId13"/>
    <p:sldId id="423" r:id="rId14"/>
    <p:sldId id="358" r:id="rId15"/>
    <p:sldId id="411" r:id="rId16"/>
    <p:sldId id="359" r:id="rId17"/>
    <p:sldId id="305" r:id="rId18"/>
    <p:sldId id="306" r:id="rId19"/>
    <p:sldId id="442" r:id="rId20"/>
    <p:sldId id="443" r:id="rId21"/>
    <p:sldId id="444" r:id="rId22"/>
    <p:sldId id="446" r:id="rId23"/>
    <p:sldId id="447" r:id="rId24"/>
    <p:sldId id="448" r:id="rId25"/>
    <p:sldId id="449" r:id="rId26"/>
    <p:sldId id="434" r:id="rId27"/>
    <p:sldId id="437" r:id="rId28"/>
    <p:sldId id="491" r:id="rId29"/>
    <p:sldId id="492" r:id="rId30"/>
    <p:sldId id="337" r:id="rId31"/>
    <p:sldId id="338" r:id="rId32"/>
    <p:sldId id="341" r:id="rId33"/>
    <p:sldId id="342" r:id="rId34"/>
    <p:sldId id="343" r:id="rId35"/>
    <p:sldId id="354" r:id="rId3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>
        <p:scale>
          <a:sx n="81" d="100"/>
          <a:sy n="81" d="100"/>
        </p:scale>
        <p:origin x="-17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973A4E-A088-4C36-A438-AF541F8B5FB3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2F0637F-ED46-477D-8E82-B1456A8F703F}">
      <dgm:prSet phldrT="[Text]"/>
      <dgm:spPr/>
      <dgm:t>
        <a:bodyPr/>
        <a:lstStyle/>
        <a:p>
          <a:r>
            <a:rPr lang="cs-CZ" dirty="0" smtClean="0"/>
            <a:t>DŮSLEDKY V.D.  </a:t>
          </a:r>
          <a:endParaRPr lang="cs-CZ" dirty="0"/>
        </a:p>
      </dgm:t>
    </dgm:pt>
    <dgm:pt modelId="{CF24FC2F-7026-42F9-B2D8-3294B1709A6C}" type="parTrans" cxnId="{4C84E0FF-E195-4EFC-996A-BE564211A094}">
      <dgm:prSet/>
      <dgm:spPr/>
      <dgm:t>
        <a:bodyPr/>
        <a:lstStyle/>
        <a:p>
          <a:endParaRPr lang="cs-CZ"/>
        </a:p>
      </dgm:t>
    </dgm:pt>
    <dgm:pt modelId="{B29ADC5E-C6A5-4214-A5B5-6965CF19F674}" type="sibTrans" cxnId="{4C84E0FF-E195-4EFC-996A-BE564211A094}">
      <dgm:prSet/>
      <dgm:spPr/>
      <dgm:t>
        <a:bodyPr/>
        <a:lstStyle/>
        <a:p>
          <a:endParaRPr lang="cs-CZ"/>
        </a:p>
      </dgm:t>
    </dgm:pt>
    <dgm:pt modelId="{90CE6CE0-ACE6-4DA8-BF38-6D5FC95AB5A8}">
      <dgm:prSet phldrT="[Text]"/>
      <dgm:spPr/>
      <dgm:t>
        <a:bodyPr/>
        <a:lstStyle/>
        <a:p>
          <a:r>
            <a:rPr lang="cs-CZ" dirty="0" smtClean="0"/>
            <a:t>RODIČE</a:t>
          </a:r>
          <a:endParaRPr lang="cs-CZ" dirty="0"/>
        </a:p>
      </dgm:t>
    </dgm:pt>
    <dgm:pt modelId="{857FCCB6-F53B-4911-877C-9E53A4F9654F}" type="parTrans" cxnId="{B613D7A4-9C09-4CAE-AE8A-9080FB8C38A6}">
      <dgm:prSet/>
      <dgm:spPr/>
      <dgm:t>
        <a:bodyPr/>
        <a:lstStyle/>
        <a:p>
          <a:endParaRPr lang="cs-CZ"/>
        </a:p>
      </dgm:t>
    </dgm:pt>
    <dgm:pt modelId="{7B283593-3E52-45A5-8DA2-5B4882CE4997}" type="sibTrans" cxnId="{B613D7A4-9C09-4CAE-AE8A-9080FB8C38A6}">
      <dgm:prSet/>
      <dgm:spPr/>
      <dgm:t>
        <a:bodyPr/>
        <a:lstStyle/>
        <a:p>
          <a:endParaRPr lang="cs-CZ"/>
        </a:p>
      </dgm:t>
    </dgm:pt>
    <dgm:pt modelId="{3F4387E4-F106-46BC-AEDA-6B363FB310F4}">
      <dgm:prSet phldrT="[Text]"/>
      <dgm:spPr/>
      <dgm:t>
        <a:bodyPr/>
        <a:lstStyle/>
        <a:p>
          <a:r>
            <a:rPr lang="cs-CZ" dirty="0" smtClean="0"/>
            <a:t>ŠKOLA </a:t>
          </a:r>
          <a:endParaRPr lang="cs-CZ" dirty="0"/>
        </a:p>
      </dgm:t>
    </dgm:pt>
    <dgm:pt modelId="{0D76EF92-5883-468D-99CF-B5F06B4E3574}" type="parTrans" cxnId="{5886B443-2F9C-49F5-926A-C96D4D4ED287}">
      <dgm:prSet/>
      <dgm:spPr/>
      <dgm:t>
        <a:bodyPr/>
        <a:lstStyle/>
        <a:p>
          <a:endParaRPr lang="cs-CZ"/>
        </a:p>
      </dgm:t>
    </dgm:pt>
    <dgm:pt modelId="{932C8793-1AEA-4500-BEEB-7D7E45A96C02}" type="sibTrans" cxnId="{5886B443-2F9C-49F5-926A-C96D4D4ED287}">
      <dgm:prSet/>
      <dgm:spPr/>
      <dgm:t>
        <a:bodyPr/>
        <a:lstStyle/>
        <a:p>
          <a:endParaRPr lang="cs-CZ"/>
        </a:p>
      </dgm:t>
    </dgm:pt>
    <dgm:pt modelId="{44F49EA5-B54F-4D33-ADBF-F7E47D98BF3E}">
      <dgm:prSet phldrT="[Text]"/>
      <dgm:spPr/>
      <dgm:t>
        <a:bodyPr/>
        <a:lstStyle/>
        <a:p>
          <a:r>
            <a:rPr lang="cs-CZ" dirty="0" smtClean="0"/>
            <a:t>VZTAHY</a:t>
          </a:r>
          <a:endParaRPr lang="cs-CZ" dirty="0"/>
        </a:p>
      </dgm:t>
    </dgm:pt>
    <dgm:pt modelId="{17DA98B4-6910-4E77-8884-2165098989CC}" type="parTrans" cxnId="{FD46F566-D854-4F5A-B24F-0B62599E368D}">
      <dgm:prSet/>
      <dgm:spPr/>
      <dgm:t>
        <a:bodyPr/>
        <a:lstStyle/>
        <a:p>
          <a:endParaRPr lang="cs-CZ"/>
        </a:p>
      </dgm:t>
    </dgm:pt>
    <dgm:pt modelId="{EF91301C-0F9F-4845-AF2E-846E0AB25C91}" type="sibTrans" cxnId="{FD46F566-D854-4F5A-B24F-0B62599E368D}">
      <dgm:prSet/>
      <dgm:spPr/>
      <dgm:t>
        <a:bodyPr/>
        <a:lstStyle/>
        <a:p>
          <a:endParaRPr lang="cs-CZ"/>
        </a:p>
      </dgm:t>
    </dgm:pt>
    <dgm:pt modelId="{CD6C2A8A-419D-4477-8931-09BD0DA3CA82}">
      <dgm:prSet phldrT="[Text]"/>
      <dgm:spPr/>
      <dgm:t>
        <a:bodyPr/>
        <a:lstStyle/>
        <a:p>
          <a:r>
            <a:rPr lang="cs-CZ" dirty="0" smtClean="0"/>
            <a:t>DÍTĚ </a:t>
          </a:r>
          <a:endParaRPr lang="cs-CZ" dirty="0"/>
        </a:p>
      </dgm:t>
    </dgm:pt>
    <dgm:pt modelId="{F34ED269-16A7-42FA-8172-A88BB903CA52}" type="sibTrans" cxnId="{DA9FBA01-51BE-46D3-81D0-A839319BB123}">
      <dgm:prSet/>
      <dgm:spPr/>
      <dgm:t>
        <a:bodyPr/>
        <a:lstStyle/>
        <a:p>
          <a:endParaRPr lang="cs-CZ"/>
        </a:p>
      </dgm:t>
    </dgm:pt>
    <dgm:pt modelId="{F60876A0-2009-4109-BB14-0D91FBA3AD64}" type="parTrans" cxnId="{DA9FBA01-51BE-46D3-81D0-A839319BB123}">
      <dgm:prSet/>
      <dgm:spPr/>
      <dgm:t>
        <a:bodyPr/>
        <a:lstStyle/>
        <a:p>
          <a:endParaRPr lang="cs-CZ"/>
        </a:p>
      </dgm:t>
    </dgm:pt>
    <dgm:pt modelId="{F895889C-1EB0-496A-B8FC-33FD0D6FAFD1}" type="pres">
      <dgm:prSet presAssocID="{3A973A4E-A088-4C36-A438-AF541F8B5FB3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98DE479-10BF-4511-B4BB-B2A31C575039}" type="pres">
      <dgm:prSet presAssocID="{92F0637F-ED46-477D-8E82-B1456A8F703F}" presName="centerShape" presStyleLbl="node0" presStyleIdx="0" presStyleCnt="1"/>
      <dgm:spPr/>
      <dgm:t>
        <a:bodyPr/>
        <a:lstStyle/>
        <a:p>
          <a:endParaRPr lang="cs-CZ"/>
        </a:p>
      </dgm:t>
    </dgm:pt>
    <dgm:pt modelId="{D494298C-5DC5-463F-B26C-B7158F4659AA}" type="pres">
      <dgm:prSet presAssocID="{CD6C2A8A-419D-4477-8931-09BD0DA3CA82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9031B08-84C5-4230-8073-E8D440DA3195}" type="pres">
      <dgm:prSet presAssocID="{CD6C2A8A-419D-4477-8931-09BD0DA3CA82}" presName="dummy" presStyleCnt="0"/>
      <dgm:spPr/>
    </dgm:pt>
    <dgm:pt modelId="{ED97C1C3-D3ED-4D93-8F9E-A894F935A408}" type="pres">
      <dgm:prSet presAssocID="{F34ED269-16A7-42FA-8172-A88BB903CA52}" presName="sibTrans" presStyleLbl="sibTrans2D1" presStyleIdx="0" presStyleCnt="4"/>
      <dgm:spPr/>
      <dgm:t>
        <a:bodyPr/>
        <a:lstStyle/>
        <a:p>
          <a:endParaRPr lang="cs-CZ"/>
        </a:p>
      </dgm:t>
    </dgm:pt>
    <dgm:pt modelId="{6160B9D7-5FC8-402F-9EFC-0502F42C45DB}" type="pres">
      <dgm:prSet presAssocID="{90CE6CE0-ACE6-4DA8-BF38-6D5FC95AB5A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006A760-A076-42E6-816F-A4CBCC9FAE86}" type="pres">
      <dgm:prSet presAssocID="{90CE6CE0-ACE6-4DA8-BF38-6D5FC95AB5A8}" presName="dummy" presStyleCnt="0"/>
      <dgm:spPr/>
    </dgm:pt>
    <dgm:pt modelId="{F5CF6138-F2DD-43F9-8274-2B112967BDCF}" type="pres">
      <dgm:prSet presAssocID="{7B283593-3E52-45A5-8DA2-5B4882CE4997}" presName="sibTrans" presStyleLbl="sibTrans2D1" presStyleIdx="1" presStyleCnt="4"/>
      <dgm:spPr/>
      <dgm:t>
        <a:bodyPr/>
        <a:lstStyle/>
        <a:p>
          <a:endParaRPr lang="cs-CZ"/>
        </a:p>
      </dgm:t>
    </dgm:pt>
    <dgm:pt modelId="{AEC7A7B4-8221-4785-A5DC-5B4F21A03817}" type="pres">
      <dgm:prSet presAssocID="{3F4387E4-F106-46BC-AEDA-6B363FB310F4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9C646BC-6A2A-4C3E-8C32-48769E89FA7A}" type="pres">
      <dgm:prSet presAssocID="{3F4387E4-F106-46BC-AEDA-6B363FB310F4}" presName="dummy" presStyleCnt="0"/>
      <dgm:spPr/>
    </dgm:pt>
    <dgm:pt modelId="{C5AE4E2D-5C5A-445D-8CD9-AE90EF61AFE5}" type="pres">
      <dgm:prSet presAssocID="{932C8793-1AEA-4500-BEEB-7D7E45A96C02}" presName="sibTrans" presStyleLbl="sibTrans2D1" presStyleIdx="2" presStyleCnt="4"/>
      <dgm:spPr/>
      <dgm:t>
        <a:bodyPr/>
        <a:lstStyle/>
        <a:p>
          <a:endParaRPr lang="cs-CZ"/>
        </a:p>
      </dgm:t>
    </dgm:pt>
    <dgm:pt modelId="{9BFEF6EA-3599-43D7-A478-53702526F33E}" type="pres">
      <dgm:prSet presAssocID="{44F49EA5-B54F-4D33-ADBF-F7E47D98BF3E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53D4BA9-CC46-4E26-827B-894D69CFE3F7}" type="pres">
      <dgm:prSet presAssocID="{44F49EA5-B54F-4D33-ADBF-F7E47D98BF3E}" presName="dummy" presStyleCnt="0"/>
      <dgm:spPr/>
    </dgm:pt>
    <dgm:pt modelId="{C5AD0F0F-3666-4AE6-932B-F57C989F4A94}" type="pres">
      <dgm:prSet presAssocID="{EF91301C-0F9F-4845-AF2E-846E0AB25C91}" presName="sibTrans" presStyleLbl="sibTrans2D1" presStyleIdx="3" presStyleCnt="4"/>
      <dgm:spPr/>
      <dgm:t>
        <a:bodyPr/>
        <a:lstStyle/>
        <a:p>
          <a:endParaRPr lang="cs-CZ"/>
        </a:p>
      </dgm:t>
    </dgm:pt>
  </dgm:ptLst>
  <dgm:cxnLst>
    <dgm:cxn modelId="{5886B443-2F9C-49F5-926A-C96D4D4ED287}" srcId="{92F0637F-ED46-477D-8E82-B1456A8F703F}" destId="{3F4387E4-F106-46BC-AEDA-6B363FB310F4}" srcOrd="2" destOrd="0" parTransId="{0D76EF92-5883-468D-99CF-B5F06B4E3574}" sibTransId="{932C8793-1AEA-4500-BEEB-7D7E45A96C02}"/>
    <dgm:cxn modelId="{8DF0A064-A4AD-4D07-A751-15914E85D97D}" type="presOf" srcId="{44F49EA5-B54F-4D33-ADBF-F7E47D98BF3E}" destId="{9BFEF6EA-3599-43D7-A478-53702526F33E}" srcOrd="0" destOrd="0" presId="urn:microsoft.com/office/officeart/2005/8/layout/radial6"/>
    <dgm:cxn modelId="{4C84E0FF-E195-4EFC-996A-BE564211A094}" srcId="{3A973A4E-A088-4C36-A438-AF541F8B5FB3}" destId="{92F0637F-ED46-477D-8E82-B1456A8F703F}" srcOrd="0" destOrd="0" parTransId="{CF24FC2F-7026-42F9-B2D8-3294B1709A6C}" sibTransId="{B29ADC5E-C6A5-4214-A5B5-6965CF19F674}"/>
    <dgm:cxn modelId="{B613D7A4-9C09-4CAE-AE8A-9080FB8C38A6}" srcId="{92F0637F-ED46-477D-8E82-B1456A8F703F}" destId="{90CE6CE0-ACE6-4DA8-BF38-6D5FC95AB5A8}" srcOrd="1" destOrd="0" parTransId="{857FCCB6-F53B-4911-877C-9E53A4F9654F}" sibTransId="{7B283593-3E52-45A5-8DA2-5B4882CE4997}"/>
    <dgm:cxn modelId="{FD46F566-D854-4F5A-B24F-0B62599E368D}" srcId="{92F0637F-ED46-477D-8E82-B1456A8F703F}" destId="{44F49EA5-B54F-4D33-ADBF-F7E47D98BF3E}" srcOrd="3" destOrd="0" parTransId="{17DA98B4-6910-4E77-8884-2165098989CC}" sibTransId="{EF91301C-0F9F-4845-AF2E-846E0AB25C91}"/>
    <dgm:cxn modelId="{48B064D5-D531-4CAA-811C-B209BD6F2B50}" type="presOf" srcId="{7B283593-3E52-45A5-8DA2-5B4882CE4997}" destId="{F5CF6138-F2DD-43F9-8274-2B112967BDCF}" srcOrd="0" destOrd="0" presId="urn:microsoft.com/office/officeart/2005/8/layout/radial6"/>
    <dgm:cxn modelId="{45EBF225-CB5F-4B91-857D-12518742A51F}" type="presOf" srcId="{90CE6CE0-ACE6-4DA8-BF38-6D5FC95AB5A8}" destId="{6160B9D7-5FC8-402F-9EFC-0502F42C45DB}" srcOrd="0" destOrd="0" presId="urn:microsoft.com/office/officeart/2005/8/layout/radial6"/>
    <dgm:cxn modelId="{A6160CEA-A3C8-46B5-B76A-E73EE365BC19}" type="presOf" srcId="{EF91301C-0F9F-4845-AF2E-846E0AB25C91}" destId="{C5AD0F0F-3666-4AE6-932B-F57C989F4A94}" srcOrd="0" destOrd="0" presId="urn:microsoft.com/office/officeart/2005/8/layout/radial6"/>
    <dgm:cxn modelId="{E76A2F6D-E250-4180-8D7F-B7205A653E63}" type="presOf" srcId="{3A973A4E-A088-4C36-A438-AF541F8B5FB3}" destId="{F895889C-1EB0-496A-B8FC-33FD0D6FAFD1}" srcOrd="0" destOrd="0" presId="urn:microsoft.com/office/officeart/2005/8/layout/radial6"/>
    <dgm:cxn modelId="{43555108-96DD-426E-BE0F-9DD9DA29F1DF}" type="presOf" srcId="{932C8793-1AEA-4500-BEEB-7D7E45A96C02}" destId="{C5AE4E2D-5C5A-445D-8CD9-AE90EF61AFE5}" srcOrd="0" destOrd="0" presId="urn:microsoft.com/office/officeart/2005/8/layout/radial6"/>
    <dgm:cxn modelId="{3E2BD850-5340-402A-920F-5AB9C485E03E}" type="presOf" srcId="{92F0637F-ED46-477D-8E82-B1456A8F703F}" destId="{598DE479-10BF-4511-B4BB-B2A31C575039}" srcOrd="0" destOrd="0" presId="urn:microsoft.com/office/officeart/2005/8/layout/radial6"/>
    <dgm:cxn modelId="{F014219B-43A4-4ADD-A39E-18AAE227F646}" type="presOf" srcId="{CD6C2A8A-419D-4477-8931-09BD0DA3CA82}" destId="{D494298C-5DC5-463F-B26C-B7158F4659AA}" srcOrd="0" destOrd="0" presId="urn:microsoft.com/office/officeart/2005/8/layout/radial6"/>
    <dgm:cxn modelId="{608CDD64-176C-4992-9C20-4194CD5C4B57}" type="presOf" srcId="{3F4387E4-F106-46BC-AEDA-6B363FB310F4}" destId="{AEC7A7B4-8221-4785-A5DC-5B4F21A03817}" srcOrd="0" destOrd="0" presId="urn:microsoft.com/office/officeart/2005/8/layout/radial6"/>
    <dgm:cxn modelId="{5F07BC5F-E1C3-4F45-9601-DA63FA585E7B}" type="presOf" srcId="{F34ED269-16A7-42FA-8172-A88BB903CA52}" destId="{ED97C1C3-D3ED-4D93-8F9E-A894F935A408}" srcOrd="0" destOrd="0" presId="urn:microsoft.com/office/officeart/2005/8/layout/radial6"/>
    <dgm:cxn modelId="{DA9FBA01-51BE-46D3-81D0-A839319BB123}" srcId="{92F0637F-ED46-477D-8E82-B1456A8F703F}" destId="{CD6C2A8A-419D-4477-8931-09BD0DA3CA82}" srcOrd="0" destOrd="0" parTransId="{F60876A0-2009-4109-BB14-0D91FBA3AD64}" sibTransId="{F34ED269-16A7-42FA-8172-A88BB903CA52}"/>
    <dgm:cxn modelId="{6B78F202-6125-4F2E-942D-D294EB4C0CF6}" type="presParOf" srcId="{F895889C-1EB0-496A-B8FC-33FD0D6FAFD1}" destId="{598DE479-10BF-4511-B4BB-B2A31C575039}" srcOrd="0" destOrd="0" presId="urn:microsoft.com/office/officeart/2005/8/layout/radial6"/>
    <dgm:cxn modelId="{6425BBAE-C202-41D4-8E6F-4AC58F750FEE}" type="presParOf" srcId="{F895889C-1EB0-496A-B8FC-33FD0D6FAFD1}" destId="{D494298C-5DC5-463F-B26C-B7158F4659AA}" srcOrd="1" destOrd="0" presId="urn:microsoft.com/office/officeart/2005/8/layout/radial6"/>
    <dgm:cxn modelId="{D1B3599B-BA78-4016-A517-ED20BABEC55B}" type="presParOf" srcId="{F895889C-1EB0-496A-B8FC-33FD0D6FAFD1}" destId="{B9031B08-84C5-4230-8073-E8D440DA3195}" srcOrd="2" destOrd="0" presId="urn:microsoft.com/office/officeart/2005/8/layout/radial6"/>
    <dgm:cxn modelId="{6CF8AE61-D876-4748-8C5F-188C33F339F2}" type="presParOf" srcId="{F895889C-1EB0-496A-B8FC-33FD0D6FAFD1}" destId="{ED97C1C3-D3ED-4D93-8F9E-A894F935A408}" srcOrd="3" destOrd="0" presId="urn:microsoft.com/office/officeart/2005/8/layout/radial6"/>
    <dgm:cxn modelId="{BC9E33E7-4B39-4C9C-A40D-411F1EA504D5}" type="presParOf" srcId="{F895889C-1EB0-496A-B8FC-33FD0D6FAFD1}" destId="{6160B9D7-5FC8-402F-9EFC-0502F42C45DB}" srcOrd="4" destOrd="0" presId="urn:microsoft.com/office/officeart/2005/8/layout/radial6"/>
    <dgm:cxn modelId="{3F508066-855D-49DF-8D23-C2395F2F6B0D}" type="presParOf" srcId="{F895889C-1EB0-496A-B8FC-33FD0D6FAFD1}" destId="{4006A760-A076-42E6-816F-A4CBCC9FAE86}" srcOrd="5" destOrd="0" presId="urn:microsoft.com/office/officeart/2005/8/layout/radial6"/>
    <dgm:cxn modelId="{0EED5EC5-990E-49F1-A843-6CDAD5E99D8A}" type="presParOf" srcId="{F895889C-1EB0-496A-B8FC-33FD0D6FAFD1}" destId="{F5CF6138-F2DD-43F9-8274-2B112967BDCF}" srcOrd="6" destOrd="0" presId="urn:microsoft.com/office/officeart/2005/8/layout/radial6"/>
    <dgm:cxn modelId="{5EB42987-A557-4CC8-BD7D-5CC3906BC9A8}" type="presParOf" srcId="{F895889C-1EB0-496A-B8FC-33FD0D6FAFD1}" destId="{AEC7A7B4-8221-4785-A5DC-5B4F21A03817}" srcOrd="7" destOrd="0" presId="urn:microsoft.com/office/officeart/2005/8/layout/radial6"/>
    <dgm:cxn modelId="{3BDCEBA9-CAF6-495C-B06C-673F479A2037}" type="presParOf" srcId="{F895889C-1EB0-496A-B8FC-33FD0D6FAFD1}" destId="{39C646BC-6A2A-4C3E-8C32-48769E89FA7A}" srcOrd="8" destOrd="0" presId="urn:microsoft.com/office/officeart/2005/8/layout/radial6"/>
    <dgm:cxn modelId="{3AE1BA4E-A56F-4AF8-808F-69EC24DD50D0}" type="presParOf" srcId="{F895889C-1EB0-496A-B8FC-33FD0D6FAFD1}" destId="{C5AE4E2D-5C5A-445D-8CD9-AE90EF61AFE5}" srcOrd="9" destOrd="0" presId="urn:microsoft.com/office/officeart/2005/8/layout/radial6"/>
    <dgm:cxn modelId="{3B251F1C-05A1-4839-BDA7-BAE54EBFD345}" type="presParOf" srcId="{F895889C-1EB0-496A-B8FC-33FD0D6FAFD1}" destId="{9BFEF6EA-3599-43D7-A478-53702526F33E}" srcOrd="10" destOrd="0" presId="urn:microsoft.com/office/officeart/2005/8/layout/radial6"/>
    <dgm:cxn modelId="{A7571C37-D8D5-44BD-BCFF-5213C37BFF1E}" type="presParOf" srcId="{F895889C-1EB0-496A-B8FC-33FD0D6FAFD1}" destId="{953D4BA9-CC46-4E26-827B-894D69CFE3F7}" srcOrd="11" destOrd="0" presId="urn:microsoft.com/office/officeart/2005/8/layout/radial6"/>
    <dgm:cxn modelId="{5E313C77-BBA9-44FC-8B25-0CA60BBB0B24}" type="presParOf" srcId="{F895889C-1EB0-496A-B8FC-33FD0D6FAFD1}" destId="{C5AD0F0F-3666-4AE6-932B-F57C989F4A94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6802E2D-F107-4E4D-885C-816AA08AD9F4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0A145E4-D851-47FD-AD63-8FCB30B20855}">
      <dgm:prSet phldrT="[Text]" custT="1"/>
      <dgm:spPr>
        <a:solidFill>
          <a:srgbClr val="00B050"/>
        </a:solidFill>
      </dgm:spPr>
      <dgm:t>
        <a:bodyPr/>
        <a:lstStyle/>
        <a:p>
          <a:r>
            <a:rPr lang="cs-CZ" sz="2800" dirty="0" smtClean="0">
              <a:solidFill>
                <a:schemeClr val="bg1"/>
              </a:solidFill>
            </a:rPr>
            <a:t>rozvoj celé osobnosti</a:t>
          </a:r>
          <a:endParaRPr lang="cs-CZ" sz="2800" dirty="0">
            <a:solidFill>
              <a:schemeClr val="bg1"/>
            </a:solidFill>
          </a:endParaRPr>
        </a:p>
      </dgm:t>
    </dgm:pt>
    <dgm:pt modelId="{00765011-A330-467A-A0D5-24C531932389}" type="parTrans" cxnId="{5B971162-501D-4D74-BAD3-163857F66E71}">
      <dgm:prSet/>
      <dgm:spPr/>
      <dgm:t>
        <a:bodyPr/>
        <a:lstStyle/>
        <a:p>
          <a:endParaRPr lang="cs-CZ"/>
        </a:p>
      </dgm:t>
    </dgm:pt>
    <dgm:pt modelId="{44B21A02-1211-4027-93FA-0DCE851E8368}" type="sibTrans" cxnId="{5B971162-501D-4D74-BAD3-163857F66E71}">
      <dgm:prSet/>
      <dgm:spPr/>
      <dgm:t>
        <a:bodyPr/>
        <a:lstStyle/>
        <a:p>
          <a:endParaRPr lang="cs-CZ"/>
        </a:p>
      </dgm:t>
    </dgm:pt>
    <dgm:pt modelId="{E45DCD86-57B1-444F-862D-AB73CAF4534B}">
      <dgm:prSet phldrT="[Text]" custT="1"/>
      <dgm:spPr>
        <a:solidFill>
          <a:srgbClr val="FF0000"/>
        </a:solidFill>
      </dgm:spPr>
      <dgm:t>
        <a:bodyPr/>
        <a:lstStyle/>
        <a:p>
          <a:r>
            <a:rPr lang="cs-CZ" sz="2800" dirty="0" smtClean="0">
              <a:solidFill>
                <a:schemeClr val="bg1"/>
              </a:solidFill>
            </a:rPr>
            <a:t>Řečová složka</a:t>
          </a:r>
          <a:endParaRPr lang="cs-CZ" sz="2800" dirty="0">
            <a:solidFill>
              <a:schemeClr val="bg1"/>
            </a:solidFill>
          </a:endParaRPr>
        </a:p>
      </dgm:t>
    </dgm:pt>
    <dgm:pt modelId="{38D9D912-8D79-4DAB-B3DD-7D60D416B9C6}" type="parTrans" cxnId="{4637C150-E471-4762-8645-B4B1DFDE6D38}">
      <dgm:prSet/>
      <dgm:spPr/>
      <dgm:t>
        <a:bodyPr/>
        <a:lstStyle/>
        <a:p>
          <a:endParaRPr lang="cs-CZ"/>
        </a:p>
      </dgm:t>
    </dgm:pt>
    <dgm:pt modelId="{6863C38D-2ED4-4E5D-A1F1-AB97FAB3C85E}" type="sibTrans" cxnId="{4637C150-E471-4762-8645-B4B1DFDE6D38}">
      <dgm:prSet/>
      <dgm:spPr/>
      <dgm:t>
        <a:bodyPr/>
        <a:lstStyle/>
        <a:p>
          <a:endParaRPr lang="cs-CZ"/>
        </a:p>
      </dgm:t>
    </dgm:pt>
    <dgm:pt modelId="{44C3D178-B6DA-422A-9A7C-4352860990DF}">
      <dgm:prSet phldrT="[Text]" custT="1"/>
      <dgm:spPr>
        <a:solidFill>
          <a:srgbClr val="00B0F0"/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cs-CZ" sz="2400" dirty="0" smtClean="0">
              <a:solidFill>
                <a:schemeClr val="bg1"/>
              </a:solidFill>
            </a:rPr>
            <a:t>1. hloubková</a:t>
          </a:r>
        </a:p>
      </dgm:t>
    </dgm:pt>
    <dgm:pt modelId="{D48A1FA1-8441-4CF2-A445-F372D08085B8}" type="parTrans" cxnId="{536F3AF3-6117-405F-A95D-B55C0ECE5789}">
      <dgm:prSet/>
      <dgm:spPr/>
      <dgm:t>
        <a:bodyPr/>
        <a:lstStyle/>
        <a:p>
          <a:endParaRPr lang="cs-CZ"/>
        </a:p>
      </dgm:t>
    </dgm:pt>
    <dgm:pt modelId="{5D065DC3-FD29-45A9-A07E-0AAA4FC74D47}" type="sibTrans" cxnId="{536F3AF3-6117-405F-A95D-B55C0ECE5789}">
      <dgm:prSet/>
      <dgm:spPr/>
      <dgm:t>
        <a:bodyPr/>
        <a:lstStyle/>
        <a:p>
          <a:endParaRPr lang="cs-CZ"/>
        </a:p>
      </dgm:t>
    </dgm:pt>
    <dgm:pt modelId="{4772208D-D46F-4582-85EE-A3F27F35C5E8}">
      <dgm:prSet phldrT="[Text]" custT="1"/>
      <dgm:spPr>
        <a:solidFill>
          <a:srgbClr val="00B0F0"/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cs-CZ" sz="2400" dirty="0" smtClean="0">
              <a:solidFill>
                <a:schemeClr val="bg1"/>
              </a:solidFill>
            </a:rPr>
            <a:t>2. povrchová</a:t>
          </a:r>
        </a:p>
        <a:p>
          <a:endParaRPr lang="cs-CZ" sz="2400" dirty="0">
            <a:solidFill>
              <a:schemeClr val="bg1"/>
            </a:solidFill>
          </a:endParaRPr>
        </a:p>
      </dgm:t>
    </dgm:pt>
    <dgm:pt modelId="{AB4CC9DA-BB06-40CE-ACA4-722E36B7C6A9}" type="parTrans" cxnId="{9E147E13-516B-43E5-812E-742C7744FA93}">
      <dgm:prSet/>
      <dgm:spPr/>
      <dgm:t>
        <a:bodyPr/>
        <a:lstStyle/>
        <a:p>
          <a:endParaRPr lang="cs-CZ"/>
        </a:p>
      </dgm:t>
    </dgm:pt>
    <dgm:pt modelId="{CDB61730-D649-4985-A5A2-C078D5931B3C}" type="sibTrans" cxnId="{9E147E13-516B-43E5-812E-742C7744FA93}">
      <dgm:prSet/>
      <dgm:spPr/>
      <dgm:t>
        <a:bodyPr/>
        <a:lstStyle/>
        <a:p>
          <a:endParaRPr lang="cs-CZ"/>
        </a:p>
      </dgm:t>
    </dgm:pt>
    <dgm:pt modelId="{C0DF20A4-03ED-4A2E-966E-B04F4E8BB6A3}">
      <dgm:prSet phldrT="[Text]" custT="1"/>
      <dgm:spPr>
        <a:solidFill>
          <a:srgbClr val="FFC000"/>
        </a:solidFill>
      </dgm:spPr>
      <dgm:t>
        <a:bodyPr/>
        <a:lstStyle/>
        <a:p>
          <a:r>
            <a:rPr lang="cs-CZ" sz="2400" dirty="0" smtClean="0">
              <a:solidFill>
                <a:schemeClr val="bg1"/>
              </a:solidFill>
            </a:rPr>
            <a:t>Dílčí složky osobnosti</a:t>
          </a:r>
          <a:endParaRPr lang="cs-CZ" sz="2400" dirty="0">
            <a:solidFill>
              <a:schemeClr val="bg1"/>
            </a:solidFill>
          </a:endParaRPr>
        </a:p>
      </dgm:t>
    </dgm:pt>
    <dgm:pt modelId="{FC2EEE16-CCA9-48C8-A530-BCAF4DB69408}" type="parTrans" cxnId="{1C8A612B-EE7E-4E3A-8E1B-5893F63ACBEB}">
      <dgm:prSet/>
      <dgm:spPr/>
      <dgm:t>
        <a:bodyPr/>
        <a:lstStyle/>
        <a:p>
          <a:endParaRPr lang="cs-CZ"/>
        </a:p>
      </dgm:t>
    </dgm:pt>
    <dgm:pt modelId="{F232C881-FD09-4EC2-BB23-9ADA23FB0DC8}" type="sibTrans" cxnId="{1C8A612B-EE7E-4E3A-8E1B-5893F63ACBEB}">
      <dgm:prSet/>
      <dgm:spPr/>
      <dgm:t>
        <a:bodyPr/>
        <a:lstStyle/>
        <a:p>
          <a:endParaRPr lang="cs-CZ"/>
        </a:p>
      </dgm:t>
    </dgm:pt>
    <dgm:pt modelId="{DDFFDD5F-5A71-4F77-98CB-C8684025BC6F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cs-CZ" sz="2000" dirty="0" smtClean="0">
              <a:solidFill>
                <a:schemeClr val="bg1"/>
              </a:solidFill>
            </a:rPr>
            <a:t>percepce</a:t>
          </a:r>
        </a:p>
        <a:p>
          <a:r>
            <a:rPr lang="cs-CZ" sz="2000" dirty="0" smtClean="0">
              <a:solidFill>
                <a:schemeClr val="bg1"/>
              </a:solidFill>
            </a:rPr>
            <a:t>motorika</a:t>
          </a:r>
        </a:p>
        <a:p>
          <a:r>
            <a:rPr lang="cs-CZ" sz="2000" dirty="0" smtClean="0">
              <a:solidFill>
                <a:schemeClr val="bg1"/>
              </a:solidFill>
            </a:rPr>
            <a:t>orientace</a:t>
          </a:r>
        </a:p>
        <a:p>
          <a:r>
            <a:rPr lang="cs-CZ" sz="2000" dirty="0" smtClean="0">
              <a:solidFill>
                <a:schemeClr val="bg1"/>
              </a:solidFill>
            </a:rPr>
            <a:t>apod. </a:t>
          </a:r>
          <a:endParaRPr lang="cs-CZ" sz="2000" dirty="0">
            <a:solidFill>
              <a:schemeClr val="bg1"/>
            </a:solidFill>
          </a:endParaRPr>
        </a:p>
      </dgm:t>
    </dgm:pt>
    <dgm:pt modelId="{0A8C324B-7E67-4685-883C-5C7018745F9E}" type="parTrans" cxnId="{D3652466-D40C-46A8-8FC4-A0311B50F895}">
      <dgm:prSet/>
      <dgm:spPr/>
      <dgm:t>
        <a:bodyPr/>
        <a:lstStyle/>
        <a:p>
          <a:endParaRPr lang="cs-CZ"/>
        </a:p>
      </dgm:t>
    </dgm:pt>
    <dgm:pt modelId="{123974F6-0BC4-44D6-B31C-54E4076D3A55}" type="sibTrans" cxnId="{D3652466-D40C-46A8-8FC4-A0311B50F895}">
      <dgm:prSet/>
      <dgm:spPr/>
      <dgm:t>
        <a:bodyPr/>
        <a:lstStyle/>
        <a:p>
          <a:endParaRPr lang="cs-CZ"/>
        </a:p>
      </dgm:t>
    </dgm:pt>
    <dgm:pt modelId="{C4A765FF-2B46-4A91-97E8-DBC2D68041B5}" type="pres">
      <dgm:prSet presAssocID="{96802E2D-F107-4E4D-885C-816AA08AD9F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19984E6-30FC-4F66-A3F5-05E01059AAF7}" type="pres">
      <dgm:prSet presAssocID="{F0A145E4-D851-47FD-AD63-8FCB30B20855}" presName="root1" presStyleCnt="0"/>
      <dgm:spPr/>
    </dgm:pt>
    <dgm:pt modelId="{5E5BC947-C32C-4E86-AF30-6610144CC6EF}" type="pres">
      <dgm:prSet presAssocID="{F0A145E4-D851-47FD-AD63-8FCB30B20855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25C3B8C-20CA-4FD8-9DDF-7AC7565F5987}" type="pres">
      <dgm:prSet presAssocID="{F0A145E4-D851-47FD-AD63-8FCB30B20855}" presName="level2hierChild" presStyleCnt="0"/>
      <dgm:spPr/>
    </dgm:pt>
    <dgm:pt modelId="{533B885F-BD07-4CE6-B694-1D016E7A6213}" type="pres">
      <dgm:prSet presAssocID="{38D9D912-8D79-4DAB-B3DD-7D60D416B9C6}" presName="conn2-1" presStyleLbl="parChTrans1D2" presStyleIdx="0" presStyleCnt="2"/>
      <dgm:spPr/>
      <dgm:t>
        <a:bodyPr/>
        <a:lstStyle/>
        <a:p>
          <a:endParaRPr lang="cs-CZ"/>
        </a:p>
      </dgm:t>
    </dgm:pt>
    <dgm:pt modelId="{74C28513-487E-4C49-A200-C1473F4FB2CA}" type="pres">
      <dgm:prSet presAssocID="{38D9D912-8D79-4DAB-B3DD-7D60D416B9C6}" presName="connTx" presStyleLbl="parChTrans1D2" presStyleIdx="0" presStyleCnt="2"/>
      <dgm:spPr/>
      <dgm:t>
        <a:bodyPr/>
        <a:lstStyle/>
        <a:p>
          <a:endParaRPr lang="cs-CZ"/>
        </a:p>
      </dgm:t>
    </dgm:pt>
    <dgm:pt modelId="{B964C70B-D502-461C-83EB-CB9FA2C832E8}" type="pres">
      <dgm:prSet presAssocID="{E45DCD86-57B1-444F-862D-AB73CAF4534B}" presName="root2" presStyleCnt="0"/>
      <dgm:spPr/>
    </dgm:pt>
    <dgm:pt modelId="{E4D4FF99-2812-48A8-B742-ADE3E44BE9A3}" type="pres">
      <dgm:prSet presAssocID="{E45DCD86-57B1-444F-862D-AB73CAF4534B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5551DB9-23C4-4237-B09F-940596B4D3C8}" type="pres">
      <dgm:prSet presAssocID="{E45DCD86-57B1-444F-862D-AB73CAF4534B}" presName="level3hierChild" presStyleCnt="0"/>
      <dgm:spPr/>
    </dgm:pt>
    <dgm:pt modelId="{AA47E5B1-5568-4E9B-B728-7AAAA0292B1B}" type="pres">
      <dgm:prSet presAssocID="{D48A1FA1-8441-4CF2-A445-F372D08085B8}" presName="conn2-1" presStyleLbl="parChTrans1D3" presStyleIdx="0" presStyleCnt="3"/>
      <dgm:spPr/>
      <dgm:t>
        <a:bodyPr/>
        <a:lstStyle/>
        <a:p>
          <a:endParaRPr lang="cs-CZ"/>
        </a:p>
      </dgm:t>
    </dgm:pt>
    <dgm:pt modelId="{37678CB6-27FF-4F6E-B746-FE7E83E96B20}" type="pres">
      <dgm:prSet presAssocID="{D48A1FA1-8441-4CF2-A445-F372D08085B8}" presName="connTx" presStyleLbl="parChTrans1D3" presStyleIdx="0" presStyleCnt="3"/>
      <dgm:spPr/>
      <dgm:t>
        <a:bodyPr/>
        <a:lstStyle/>
        <a:p>
          <a:endParaRPr lang="cs-CZ"/>
        </a:p>
      </dgm:t>
    </dgm:pt>
    <dgm:pt modelId="{ADADAF22-6F8E-4052-9639-1061A943D6C8}" type="pres">
      <dgm:prSet presAssocID="{44C3D178-B6DA-422A-9A7C-4352860990DF}" presName="root2" presStyleCnt="0"/>
      <dgm:spPr/>
    </dgm:pt>
    <dgm:pt modelId="{F4C9041C-D6DA-4FF5-812A-1F02D47F7636}" type="pres">
      <dgm:prSet presAssocID="{44C3D178-B6DA-422A-9A7C-4352860990DF}" presName="LevelTwoTextNode" presStyleLbl="node3" presStyleIdx="0" presStyleCnt="3" custLinFactNeighborX="-3430" custLinFactNeighborY="-242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FDC9174-DAC9-42E8-8642-DFD1F28950F5}" type="pres">
      <dgm:prSet presAssocID="{44C3D178-B6DA-422A-9A7C-4352860990DF}" presName="level3hierChild" presStyleCnt="0"/>
      <dgm:spPr/>
    </dgm:pt>
    <dgm:pt modelId="{A92026E6-E08C-465A-AF2B-E1666E0DE459}" type="pres">
      <dgm:prSet presAssocID="{AB4CC9DA-BB06-40CE-ACA4-722E36B7C6A9}" presName="conn2-1" presStyleLbl="parChTrans1D3" presStyleIdx="1" presStyleCnt="3"/>
      <dgm:spPr/>
      <dgm:t>
        <a:bodyPr/>
        <a:lstStyle/>
        <a:p>
          <a:endParaRPr lang="cs-CZ"/>
        </a:p>
      </dgm:t>
    </dgm:pt>
    <dgm:pt modelId="{9057370A-D592-43C3-8DFD-557401363442}" type="pres">
      <dgm:prSet presAssocID="{AB4CC9DA-BB06-40CE-ACA4-722E36B7C6A9}" presName="connTx" presStyleLbl="parChTrans1D3" presStyleIdx="1" presStyleCnt="3"/>
      <dgm:spPr/>
      <dgm:t>
        <a:bodyPr/>
        <a:lstStyle/>
        <a:p>
          <a:endParaRPr lang="cs-CZ"/>
        </a:p>
      </dgm:t>
    </dgm:pt>
    <dgm:pt modelId="{53A16CFD-F8D3-4884-BF65-7CCA31FA6540}" type="pres">
      <dgm:prSet presAssocID="{4772208D-D46F-4582-85EE-A3F27F35C5E8}" presName="root2" presStyleCnt="0"/>
      <dgm:spPr/>
    </dgm:pt>
    <dgm:pt modelId="{0026A857-BE52-4389-A56B-1AF1385A95BE}" type="pres">
      <dgm:prSet presAssocID="{4772208D-D46F-4582-85EE-A3F27F35C5E8}" presName="LevelTwoTextNod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80462A0-E146-4413-A8FF-A3171015EBFE}" type="pres">
      <dgm:prSet presAssocID="{4772208D-D46F-4582-85EE-A3F27F35C5E8}" presName="level3hierChild" presStyleCnt="0"/>
      <dgm:spPr/>
    </dgm:pt>
    <dgm:pt modelId="{2509EF41-0D36-4E92-9CC9-A1B56DF2E5C2}" type="pres">
      <dgm:prSet presAssocID="{FC2EEE16-CCA9-48C8-A530-BCAF4DB69408}" presName="conn2-1" presStyleLbl="parChTrans1D2" presStyleIdx="1" presStyleCnt="2"/>
      <dgm:spPr/>
      <dgm:t>
        <a:bodyPr/>
        <a:lstStyle/>
        <a:p>
          <a:endParaRPr lang="cs-CZ"/>
        </a:p>
      </dgm:t>
    </dgm:pt>
    <dgm:pt modelId="{5608B67B-4CA5-4FCE-8341-56E951BFB807}" type="pres">
      <dgm:prSet presAssocID="{FC2EEE16-CCA9-48C8-A530-BCAF4DB69408}" presName="connTx" presStyleLbl="parChTrans1D2" presStyleIdx="1" presStyleCnt="2"/>
      <dgm:spPr/>
      <dgm:t>
        <a:bodyPr/>
        <a:lstStyle/>
        <a:p>
          <a:endParaRPr lang="cs-CZ"/>
        </a:p>
      </dgm:t>
    </dgm:pt>
    <dgm:pt modelId="{AA3EC406-E63D-47AA-9085-BECBFACA6BD6}" type="pres">
      <dgm:prSet presAssocID="{C0DF20A4-03ED-4A2E-966E-B04F4E8BB6A3}" presName="root2" presStyleCnt="0"/>
      <dgm:spPr/>
    </dgm:pt>
    <dgm:pt modelId="{E6A175FA-4850-4CBB-9C75-B063F7A70A40}" type="pres">
      <dgm:prSet presAssocID="{C0DF20A4-03ED-4A2E-966E-B04F4E8BB6A3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3199594-8185-4FB8-92FA-7B72E12568D8}" type="pres">
      <dgm:prSet presAssocID="{C0DF20A4-03ED-4A2E-966E-B04F4E8BB6A3}" presName="level3hierChild" presStyleCnt="0"/>
      <dgm:spPr/>
    </dgm:pt>
    <dgm:pt modelId="{E435C65F-0C19-40A7-8C99-3840D746449A}" type="pres">
      <dgm:prSet presAssocID="{0A8C324B-7E67-4685-883C-5C7018745F9E}" presName="conn2-1" presStyleLbl="parChTrans1D3" presStyleIdx="2" presStyleCnt="3"/>
      <dgm:spPr/>
      <dgm:t>
        <a:bodyPr/>
        <a:lstStyle/>
        <a:p>
          <a:endParaRPr lang="cs-CZ"/>
        </a:p>
      </dgm:t>
    </dgm:pt>
    <dgm:pt modelId="{7A93908B-FD27-454F-9A5E-7B67503B2543}" type="pres">
      <dgm:prSet presAssocID="{0A8C324B-7E67-4685-883C-5C7018745F9E}" presName="connTx" presStyleLbl="parChTrans1D3" presStyleIdx="2" presStyleCnt="3"/>
      <dgm:spPr/>
      <dgm:t>
        <a:bodyPr/>
        <a:lstStyle/>
        <a:p>
          <a:endParaRPr lang="cs-CZ"/>
        </a:p>
      </dgm:t>
    </dgm:pt>
    <dgm:pt modelId="{971BB8D7-3E40-45FE-B9B8-8BBE389DE2E9}" type="pres">
      <dgm:prSet presAssocID="{DDFFDD5F-5A71-4F77-98CB-C8684025BC6F}" presName="root2" presStyleCnt="0"/>
      <dgm:spPr/>
    </dgm:pt>
    <dgm:pt modelId="{27392D64-070C-4B35-ABFD-9F4FB44F4C6E}" type="pres">
      <dgm:prSet presAssocID="{DDFFDD5F-5A71-4F77-98CB-C8684025BC6F}" presName="LevelTwoTextNode" presStyleLbl="node3" presStyleIdx="2" presStyleCnt="3" custScaleY="135603" custLinFactNeighborX="-55" custLinFactNeighborY="298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1ADA774-9EC4-44F1-82F1-98B2219A98FC}" type="pres">
      <dgm:prSet presAssocID="{DDFFDD5F-5A71-4F77-98CB-C8684025BC6F}" presName="level3hierChild" presStyleCnt="0"/>
      <dgm:spPr/>
    </dgm:pt>
  </dgm:ptLst>
  <dgm:cxnLst>
    <dgm:cxn modelId="{F8354756-0308-436C-B6BA-6E262A97CC33}" type="presOf" srcId="{96802E2D-F107-4E4D-885C-816AA08AD9F4}" destId="{C4A765FF-2B46-4A91-97E8-DBC2D68041B5}" srcOrd="0" destOrd="0" presId="urn:microsoft.com/office/officeart/2005/8/layout/hierarchy2"/>
    <dgm:cxn modelId="{536F3AF3-6117-405F-A95D-B55C0ECE5789}" srcId="{E45DCD86-57B1-444F-862D-AB73CAF4534B}" destId="{44C3D178-B6DA-422A-9A7C-4352860990DF}" srcOrd="0" destOrd="0" parTransId="{D48A1FA1-8441-4CF2-A445-F372D08085B8}" sibTransId="{5D065DC3-FD29-45A9-A07E-0AAA4FC74D47}"/>
    <dgm:cxn modelId="{1C8A612B-EE7E-4E3A-8E1B-5893F63ACBEB}" srcId="{F0A145E4-D851-47FD-AD63-8FCB30B20855}" destId="{C0DF20A4-03ED-4A2E-966E-B04F4E8BB6A3}" srcOrd="1" destOrd="0" parTransId="{FC2EEE16-CCA9-48C8-A530-BCAF4DB69408}" sibTransId="{F232C881-FD09-4EC2-BB23-9ADA23FB0DC8}"/>
    <dgm:cxn modelId="{CA5E8F68-F841-4DD7-9ACD-183EA65F6AD7}" type="presOf" srcId="{FC2EEE16-CCA9-48C8-A530-BCAF4DB69408}" destId="{5608B67B-4CA5-4FCE-8341-56E951BFB807}" srcOrd="1" destOrd="0" presId="urn:microsoft.com/office/officeart/2005/8/layout/hierarchy2"/>
    <dgm:cxn modelId="{98F752CB-4C53-4BCE-88ED-A237C4A0874C}" type="presOf" srcId="{0A8C324B-7E67-4685-883C-5C7018745F9E}" destId="{E435C65F-0C19-40A7-8C99-3840D746449A}" srcOrd="0" destOrd="0" presId="urn:microsoft.com/office/officeart/2005/8/layout/hierarchy2"/>
    <dgm:cxn modelId="{802CAA35-C570-4C74-9DBA-DC15D3693EE2}" type="presOf" srcId="{4772208D-D46F-4582-85EE-A3F27F35C5E8}" destId="{0026A857-BE52-4389-A56B-1AF1385A95BE}" srcOrd="0" destOrd="0" presId="urn:microsoft.com/office/officeart/2005/8/layout/hierarchy2"/>
    <dgm:cxn modelId="{54251821-9156-49B2-903F-096EAFF4FA20}" type="presOf" srcId="{C0DF20A4-03ED-4A2E-966E-B04F4E8BB6A3}" destId="{E6A175FA-4850-4CBB-9C75-B063F7A70A40}" srcOrd="0" destOrd="0" presId="urn:microsoft.com/office/officeart/2005/8/layout/hierarchy2"/>
    <dgm:cxn modelId="{1CE583A9-1398-48C5-9620-0B567AA4299B}" type="presOf" srcId="{44C3D178-B6DA-422A-9A7C-4352860990DF}" destId="{F4C9041C-D6DA-4FF5-812A-1F02D47F7636}" srcOrd="0" destOrd="0" presId="urn:microsoft.com/office/officeart/2005/8/layout/hierarchy2"/>
    <dgm:cxn modelId="{367ABB39-1449-46A1-BC7F-62D7C220BE4C}" type="presOf" srcId="{AB4CC9DA-BB06-40CE-ACA4-722E36B7C6A9}" destId="{9057370A-D592-43C3-8DFD-557401363442}" srcOrd="1" destOrd="0" presId="urn:microsoft.com/office/officeart/2005/8/layout/hierarchy2"/>
    <dgm:cxn modelId="{5B971162-501D-4D74-BAD3-163857F66E71}" srcId="{96802E2D-F107-4E4D-885C-816AA08AD9F4}" destId="{F0A145E4-D851-47FD-AD63-8FCB30B20855}" srcOrd="0" destOrd="0" parTransId="{00765011-A330-467A-A0D5-24C531932389}" sibTransId="{44B21A02-1211-4027-93FA-0DCE851E8368}"/>
    <dgm:cxn modelId="{B2205CD2-0663-4456-B072-C1BCAC0AC17C}" type="presOf" srcId="{38D9D912-8D79-4DAB-B3DD-7D60D416B9C6}" destId="{533B885F-BD07-4CE6-B694-1D016E7A6213}" srcOrd="0" destOrd="0" presId="urn:microsoft.com/office/officeart/2005/8/layout/hierarchy2"/>
    <dgm:cxn modelId="{9E147E13-516B-43E5-812E-742C7744FA93}" srcId="{E45DCD86-57B1-444F-862D-AB73CAF4534B}" destId="{4772208D-D46F-4582-85EE-A3F27F35C5E8}" srcOrd="1" destOrd="0" parTransId="{AB4CC9DA-BB06-40CE-ACA4-722E36B7C6A9}" sibTransId="{CDB61730-D649-4985-A5A2-C078D5931B3C}"/>
    <dgm:cxn modelId="{4637C150-E471-4762-8645-B4B1DFDE6D38}" srcId="{F0A145E4-D851-47FD-AD63-8FCB30B20855}" destId="{E45DCD86-57B1-444F-862D-AB73CAF4534B}" srcOrd="0" destOrd="0" parTransId="{38D9D912-8D79-4DAB-B3DD-7D60D416B9C6}" sibTransId="{6863C38D-2ED4-4E5D-A1F1-AB97FAB3C85E}"/>
    <dgm:cxn modelId="{F1054037-1D5F-48AB-ADE0-CF123D9953D2}" type="presOf" srcId="{FC2EEE16-CCA9-48C8-A530-BCAF4DB69408}" destId="{2509EF41-0D36-4E92-9CC9-A1B56DF2E5C2}" srcOrd="0" destOrd="0" presId="urn:microsoft.com/office/officeart/2005/8/layout/hierarchy2"/>
    <dgm:cxn modelId="{9073066E-246B-42E6-8FCB-432E74D1E769}" type="presOf" srcId="{F0A145E4-D851-47FD-AD63-8FCB30B20855}" destId="{5E5BC947-C32C-4E86-AF30-6610144CC6EF}" srcOrd="0" destOrd="0" presId="urn:microsoft.com/office/officeart/2005/8/layout/hierarchy2"/>
    <dgm:cxn modelId="{F9D1FB1F-3893-4C52-BBED-5764FA0C0175}" type="presOf" srcId="{D48A1FA1-8441-4CF2-A445-F372D08085B8}" destId="{AA47E5B1-5568-4E9B-B728-7AAAA0292B1B}" srcOrd="0" destOrd="0" presId="urn:microsoft.com/office/officeart/2005/8/layout/hierarchy2"/>
    <dgm:cxn modelId="{0C548C2B-6937-453D-ABE5-E334FB576FCA}" type="presOf" srcId="{E45DCD86-57B1-444F-862D-AB73CAF4534B}" destId="{E4D4FF99-2812-48A8-B742-ADE3E44BE9A3}" srcOrd="0" destOrd="0" presId="urn:microsoft.com/office/officeart/2005/8/layout/hierarchy2"/>
    <dgm:cxn modelId="{B5B07F27-33AB-492A-96AC-BBFD9846379B}" type="presOf" srcId="{38D9D912-8D79-4DAB-B3DD-7D60D416B9C6}" destId="{74C28513-487E-4C49-A200-C1473F4FB2CA}" srcOrd="1" destOrd="0" presId="urn:microsoft.com/office/officeart/2005/8/layout/hierarchy2"/>
    <dgm:cxn modelId="{017F5245-D3F9-491D-AAC6-F8DC3ACC4627}" type="presOf" srcId="{D48A1FA1-8441-4CF2-A445-F372D08085B8}" destId="{37678CB6-27FF-4F6E-B746-FE7E83E96B20}" srcOrd="1" destOrd="0" presId="urn:microsoft.com/office/officeart/2005/8/layout/hierarchy2"/>
    <dgm:cxn modelId="{D3652466-D40C-46A8-8FC4-A0311B50F895}" srcId="{C0DF20A4-03ED-4A2E-966E-B04F4E8BB6A3}" destId="{DDFFDD5F-5A71-4F77-98CB-C8684025BC6F}" srcOrd="0" destOrd="0" parTransId="{0A8C324B-7E67-4685-883C-5C7018745F9E}" sibTransId="{123974F6-0BC4-44D6-B31C-54E4076D3A55}"/>
    <dgm:cxn modelId="{14C54F62-E20E-4039-9AB2-E3015338279A}" type="presOf" srcId="{0A8C324B-7E67-4685-883C-5C7018745F9E}" destId="{7A93908B-FD27-454F-9A5E-7B67503B2543}" srcOrd="1" destOrd="0" presId="urn:microsoft.com/office/officeart/2005/8/layout/hierarchy2"/>
    <dgm:cxn modelId="{FCDA0803-2564-45D3-9FA1-ECDF25DB9B53}" type="presOf" srcId="{DDFFDD5F-5A71-4F77-98CB-C8684025BC6F}" destId="{27392D64-070C-4B35-ABFD-9F4FB44F4C6E}" srcOrd="0" destOrd="0" presId="urn:microsoft.com/office/officeart/2005/8/layout/hierarchy2"/>
    <dgm:cxn modelId="{B7C2043E-82FA-4A12-BE0D-B88DB21FD98B}" type="presOf" srcId="{AB4CC9DA-BB06-40CE-ACA4-722E36B7C6A9}" destId="{A92026E6-E08C-465A-AF2B-E1666E0DE459}" srcOrd="0" destOrd="0" presId="urn:microsoft.com/office/officeart/2005/8/layout/hierarchy2"/>
    <dgm:cxn modelId="{BAB7EC79-DC6E-45EE-A0D5-66E791F725B0}" type="presParOf" srcId="{C4A765FF-2B46-4A91-97E8-DBC2D68041B5}" destId="{919984E6-30FC-4F66-A3F5-05E01059AAF7}" srcOrd="0" destOrd="0" presId="urn:microsoft.com/office/officeart/2005/8/layout/hierarchy2"/>
    <dgm:cxn modelId="{339C5095-084D-48E0-8647-14D7B71E0370}" type="presParOf" srcId="{919984E6-30FC-4F66-A3F5-05E01059AAF7}" destId="{5E5BC947-C32C-4E86-AF30-6610144CC6EF}" srcOrd="0" destOrd="0" presId="urn:microsoft.com/office/officeart/2005/8/layout/hierarchy2"/>
    <dgm:cxn modelId="{A8168B02-C46D-4930-ABCB-0BA5487533CA}" type="presParOf" srcId="{919984E6-30FC-4F66-A3F5-05E01059AAF7}" destId="{B25C3B8C-20CA-4FD8-9DDF-7AC7565F5987}" srcOrd="1" destOrd="0" presId="urn:microsoft.com/office/officeart/2005/8/layout/hierarchy2"/>
    <dgm:cxn modelId="{8F37BF3D-DF91-49EE-B9DC-CD98A513F17C}" type="presParOf" srcId="{B25C3B8C-20CA-4FD8-9DDF-7AC7565F5987}" destId="{533B885F-BD07-4CE6-B694-1D016E7A6213}" srcOrd="0" destOrd="0" presId="urn:microsoft.com/office/officeart/2005/8/layout/hierarchy2"/>
    <dgm:cxn modelId="{BFD38CDB-47AE-4560-ADEF-B0B3B069D173}" type="presParOf" srcId="{533B885F-BD07-4CE6-B694-1D016E7A6213}" destId="{74C28513-487E-4C49-A200-C1473F4FB2CA}" srcOrd="0" destOrd="0" presId="urn:microsoft.com/office/officeart/2005/8/layout/hierarchy2"/>
    <dgm:cxn modelId="{0D7F97E4-8077-4DBA-B1F1-F740DC0AB066}" type="presParOf" srcId="{B25C3B8C-20CA-4FD8-9DDF-7AC7565F5987}" destId="{B964C70B-D502-461C-83EB-CB9FA2C832E8}" srcOrd="1" destOrd="0" presId="urn:microsoft.com/office/officeart/2005/8/layout/hierarchy2"/>
    <dgm:cxn modelId="{CC43FE05-1617-47AD-9186-A1FA81D5EE61}" type="presParOf" srcId="{B964C70B-D502-461C-83EB-CB9FA2C832E8}" destId="{E4D4FF99-2812-48A8-B742-ADE3E44BE9A3}" srcOrd="0" destOrd="0" presId="urn:microsoft.com/office/officeart/2005/8/layout/hierarchy2"/>
    <dgm:cxn modelId="{5A433421-FBA6-4504-B11F-1EAE10B8C521}" type="presParOf" srcId="{B964C70B-D502-461C-83EB-CB9FA2C832E8}" destId="{15551DB9-23C4-4237-B09F-940596B4D3C8}" srcOrd="1" destOrd="0" presId="urn:microsoft.com/office/officeart/2005/8/layout/hierarchy2"/>
    <dgm:cxn modelId="{74D5439A-26AD-40D4-AFFE-174FBAC52AA6}" type="presParOf" srcId="{15551DB9-23C4-4237-B09F-940596B4D3C8}" destId="{AA47E5B1-5568-4E9B-B728-7AAAA0292B1B}" srcOrd="0" destOrd="0" presId="urn:microsoft.com/office/officeart/2005/8/layout/hierarchy2"/>
    <dgm:cxn modelId="{5A7F5222-4D4E-4518-B596-0C286B311F6F}" type="presParOf" srcId="{AA47E5B1-5568-4E9B-B728-7AAAA0292B1B}" destId="{37678CB6-27FF-4F6E-B746-FE7E83E96B20}" srcOrd="0" destOrd="0" presId="urn:microsoft.com/office/officeart/2005/8/layout/hierarchy2"/>
    <dgm:cxn modelId="{B92F7F68-FBF7-4E1E-8479-C3E6BAA96B63}" type="presParOf" srcId="{15551DB9-23C4-4237-B09F-940596B4D3C8}" destId="{ADADAF22-6F8E-4052-9639-1061A943D6C8}" srcOrd="1" destOrd="0" presId="urn:microsoft.com/office/officeart/2005/8/layout/hierarchy2"/>
    <dgm:cxn modelId="{DB8ACF02-18CF-4359-8A0B-8A031D1BD0BC}" type="presParOf" srcId="{ADADAF22-6F8E-4052-9639-1061A943D6C8}" destId="{F4C9041C-D6DA-4FF5-812A-1F02D47F7636}" srcOrd="0" destOrd="0" presId="urn:microsoft.com/office/officeart/2005/8/layout/hierarchy2"/>
    <dgm:cxn modelId="{6B078831-54C3-4F90-ACD7-31812F7752E2}" type="presParOf" srcId="{ADADAF22-6F8E-4052-9639-1061A943D6C8}" destId="{6FDC9174-DAC9-42E8-8642-DFD1F28950F5}" srcOrd="1" destOrd="0" presId="urn:microsoft.com/office/officeart/2005/8/layout/hierarchy2"/>
    <dgm:cxn modelId="{34DEC539-1AD9-4E8B-966B-8DEC4820735B}" type="presParOf" srcId="{15551DB9-23C4-4237-B09F-940596B4D3C8}" destId="{A92026E6-E08C-465A-AF2B-E1666E0DE459}" srcOrd="2" destOrd="0" presId="urn:microsoft.com/office/officeart/2005/8/layout/hierarchy2"/>
    <dgm:cxn modelId="{523436B0-B021-4D98-8070-3C2E32E01E22}" type="presParOf" srcId="{A92026E6-E08C-465A-AF2B-E1666E0DE459}" destId="{9057370A-D592-43C3-8DFD-557401363442}" srcOrd="0" destOrd="0" presId="urn:microsoft.com/office/officeart/2005/8/layout/hierarchy2"/>
    <dgm:cxn modelId="{C8B80D4F-9755-4659-BD5D-A5BE23BC5518}" type="presParOf" srcId="{15551DB9-23C4-4237-B09F-940596B4D3C8}" destId="{53A16CFD-F8D3-4884-BF65-7CCA31FA6540}" srcOrd="3" destOrd="0" presId="urn:microsoft.com/office/officeart/2005/8/layout/hierarchy2"/>
    <dgm:cxn modelId="{73B7D637-5AB5-47E9-9633-AF5978B5C652}" type="presParOf" srcId="{53A16CFD-F8D3-4884-BF65-7CCA31FA6540}" destId="{0026A857-BE52-4389-A56B-1AF1385A95BE}" srcOrd="0" destOrd="0" presId="urn:microsoft.com/office/officeart/2005/8/layout/hierarchy2"/>
    <dgm:cxn modelId="{90B4B913-E5F0-49A0-9C9C-9A642457A22D}" type="presParOf" srcId="{53A16CFD-F8D3-4884-BF65-7CCA31FA6540}" destId="{D80462A0-E146-4413-A8FF-A3171015EBFE}" srcOrd="1" destOrd="0" presId="urn:microsoft.com/office/officeart/2005/8/layout/hierarchy2"/>
    <dgm:cxn modelId="{FCEE7127-BE37-41D4-BB8C-53A2D37F5DE9}" type="presParOf" srcId="{B25C3B8C-20CA-4FD8-9DDF-7AC7565F5987}" destId="{2509EF41-0D36-4E92-9CC9-A1B56DF2E5C2}" srcOrd="2" destOrd="0" presId="urn:microsoft.com/office/officeart/2005/8/layout/hierarchy2"/>
    <dgm:cxn modelId="{AEE727CB-2EC8-4507-B527-40922AE0271B}" type="presParOf" srcId="{2509EF41-0D36-4E92-9CC9-A1B56DF2E5C2}" destId="{5608B67B-4CA5-4FCE-8341-56E951BFB807}" srcOrd="0" destOrd="0" presId="urn:microsoft.com/office/officeart/2005/8/layout/hierarchy2"/>
    <dgm:cxn modelId="{A1E133E0-705B-49BD-A74F-B2DBA01F71CF}" type="presParOf" srcId="{B25C3B8C-20CA-4FD8-9DDF-7AC7565F5987}" destId="{AA3EC406-E63D-47AA-9085-BECBFACA6BD6}" srcOrd="3" destOrd="0" presId="urn:microsoft.com/office/officeart/2005/8/layout/hierarchy2"/>
    <dgm:cxn modelId="{1621CF5F-EED6-4ED3-AD4E-47BDCD15972C}" type="presParOf" srcId="{AA3EC406-E63D-47AA-9085-BECBFACA6BD6}" destId="{E6A175FA-4850-4CBB-9C75-B063F7A70A40}" srcOrd="0" destOrd="0" presId="urn:microsoft.com/office/officeart/2005/8/layout/hierarchy2"/>
    <dgm:cxn modelId="{5374CFEA-6F7F-4E0A-86F1-C7CF24C63AB7}" type="presParOf" srcId="{AA3EC406-E63D-47AA-9085-BECBFACA6BD6}" destId="{13199594-8185-4FB8-92FA-7B72E12568D8}" srcOrd="1" destOrd="0" presId="urn:microsoft.com/office/officeart/2005/8/layout/hierarchy2"/>
    <dgm:cxn modelId="{17FCA497-C8AF-45C1-851C-E39774D2592E}" type="presParOf" srcId="{13199594-8185-4FB8-92FA-7B72E12568D8}" destId="{E435C65F-0C19-40A7-8C99-3840D746449A}" srcOrd="0" destOrd="0" presId="urn:microsoft.com/office/officeart/2005/8/layout/hierarchy2"/>
    <dgm:cxn modelId="{B1284697-36DE-4A59-ADD9-62983F58BF7C}" type="presParOf" srcId="{E435C65F-0C19-40A7-8C99-3840D746449A}" destId="{7A93908B-FD27-454F-9A5E-7B67503B2543}" srcOrd="0" destOrd="0" presId="urn:microsoft.com/office/officeart/2005/8/layout/hierarchy2"/>
    <dgm:cxn modelId="{292E67C4-EADC-417C-971C-1E68A79059EA}" type="presParOf" srcId="{13199594-8185-4FB8-92FA-7B72E12568D8}" destId="{971BB8D7-3E40-45FE-B9B8-8BBE389DE2E9}" srcOrd="1" destOrd="0" presId="urn:microsoft.com/office/officeart/2005/8/layout/hierarchy2"/>
    <dgm:cxn modelId="{F3FA2354-8A52-4290-87AD-0C3ECB41DA8D}" type="presParOf" srcId="{971BB8D7-3E40-45FE-B9B8-8BBE389DE2E9}" destId="{27392D64-070C-4B35-ABFD-9F4FB44F4C6E}" srcOrd="0" destOrd="0" presId="urn:microsoft.com/office/officeart/2005/8/layout/hierarchy2"/>
    <dgm:cxn modelId="{70FCA1DA-0580-47D2-80C0-CA090EFDD0E8}" type="presParOf" srcId="{971BB8D7-3E40-45FE-B9B8-8BBE389DE2E9}" destId="{D1ADA774-9EC4-44F1-82F1-98B2219A98FC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FE1B515-360F-40C6-A5BF-4C30EE6B8097}" type="doc">
      <dgm:prSet loTypeId="urn:microsoft.com/office/officeart/2008/layout/RadialCluster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6C8B162-63AC-40C9-BD15-6C80FE553F39}">
      <dgm:prSet phldrT="[Text]"/>
      <dgm:spPr>
        <a:solidFill>
          <a:srgbClr val="900E65"/>
        </a:solidFill>
      </dgm:spPr>
      <dgm:t>
        <a:bodyPr/>
        <a:lstStyle/>
        <a:p>
          <a:r>
            <a:rPr lang="cs-CZ" dirty="0" smtClean="0"/>
            <a:t>3 osy terapie</a:t>
          </a:r>
          <a:endParaRPr lang="cs-CZ" dirty="0"/>
        </a:p>
      </dgm:t>
    </dgm:pt>
    <dgm:pt modelId="{68A18B8E-2162-489F-BC4E-AD0CD562BC3D}" type="parTrans" cxnId="{57E1C832-EE04-4DE1-8ADB-249A67684185}">
      <dgm:prSet/>
      <dgm:spPr/>
      <dgm:t>
        <a:bodyPr/>
        <a:lstStyle/>
        <a:p>
          <a:endParaRPr lang="cs-CZ"/>
        </a:p>
      </dgm:t>
    </dgm:pt>
    <dgm:pt modelId="{D6C8B351-C3ED-45DA-A891-D4AE0AF39E50}" type="sibTrans" cxnId="{57E1C832-EE04-4DE1-8ADB-249A67684185}">
      <dgm:prSet/>
      <dgm:spPr/>
      <dgm:t>
        <a:bodyPr/>
        <a:lstStyle/>
        <a:p>
          <a:endParaRPr lang="cs-CZ"/>
        </a:p>
      </dgm:t>
    </dgm:pt>
    <dgm:pt modelId="{61993DAA-9251-4D01-BD88-054F1F8B8512}">
      <dgm:prSet phldrT="[Text]"/>
      <dgm:spPr>
        <a:solidFill>
          <a:srgbClr val="900E65"/>
        </a:solidFill>
      </dgm:spPr>
      <dgm:t>
        <a:bodyPr/>
        <a:lstStyle/>
        <a:p>
          <a:r>
            <a:rPr lang="cs-CZ" dirty="0" smtClean="0"/>
            <a:t>klient</a:t>
          </a:r>
          <a:endParaRPr lang="cs-CZ" dirty="0"/>
        </a:p>
      </dgm:t>
    </dgm:pt>
    <dgm:pt modelId="{0970DF19-53A9-4042-A739-AA64928D08AC}" type="parTrans" cxnId="{F96D53A7-1188-46F6-A65E-2D8194D05558}">
      <dgm:prSet/>
      <dgm:spPr/>
      <dgm:t>
        <a:bodyPr/>
        <a:lstStyle/>
        <a:p>
          <a:endParaRPr lang="cs-CZ"/>
        </a:p>
      </dgm:t>
    </dgm:pt>
    <dgm:pt modelId="{55AD3BD2-ACFA-4917-B33E-2A0F1EC3E1B9}" type="sibTrans" cxnId="{F96D53A7-1188-46F6-A65E-2D8194D05558}">
      <dgm:prSet/>
      <dgm:spPr/>
      <dgm:t>
        <a:bodyPr/>
        <a:lstStyle/>
        <a:p>
          <a:endParaRPr lang="cs-CZ"/>
        </a:p>
      </dgm:t>
    </dgm:pt>
    <dgm:pt modelId="{E3B6A176-37D8-411B-A3D9-E300CC0960D5}">
      <dgm:prSet phldrT="[Text]"/>
      <dgm:spPr>
        <a:solidFill>
          <a:srgbClr val="900E65"/>
        </a:solidFill>
      </dgm:spPr>
      <dgm:t>
        <a:bodyPr/>
        <a:lstStyle/>
        <a:p>
          <a:r>
            <a:rPr lang="cs-CZ" dirty="0" smtClean="0"/>
            <a:t>učitel</a:t>
          </a:r>
          <a:endParaRPr lang="cs-CZ" dirty="0"/>
        </a:p>
      </dgm:t>
    </dgm:pt>
    <dgm:pt modelId="{E1C85CC0-56DD-476B-A10D-C52AEFA92E93}" type="parTrans" cxnId="{D0ADBB1B-46CC-4228-AF98-3BFCE76967AF}">
      <dgm:prSet/>
      <dgm:spPr/>
      <dgm:t>
        <a:bodyPr/>
        <a:lstStyle/>
        <a:p>
          <a:endParaRPr lang="cs-CZ"/>
        </a:p>
      </dgm:t>
    </dgm:pt>
    <dgm:pt modelId="{587BC40B-13A0-4F4C-9AB2-72D31985DF2D}" type="sibTrans" cxnId="{D0ADBB1B-46CC-4228-AF98-3BFCE76967AF}">
      <dgm:prSet/>
      <dgm:spPr/>
      <dgm:t>
        <a:bodyPr/>
        <a:lstStyle/>
        <a:p>
          <a:endParaRPr lang="cs-CZ"/>
        </a:p>
      </dgm:t>
    </dgm:pt>
    <dgm:pt modelId="{FF51A878-B968-41DF-9E2F-B65DF26E2BF9}">
      <dgm:prSet phldrT="[Text]"/>
      <dgm:spPr>
        <a:solidFill>
          <a:srgbClr val="900E65"/>
        </a:solidFill>
      </dgm:spPr>
      <dgm:t>
        <a:bodyPr/>
        <a:lstStyle/>
        <a:p>
          <a:r>
            <a:rPr lang="cs-CZ" dirty="0" smtClean="0"/>
            <a:t>rodič</a:t>
          </a:r>
          <a:endParaRPr lang="cs-CZ" dirty="0"/>
        </a:p>
      </dgm:t>
    </dgm:pt>
    <dgm:pt modelId="{DCE3B63A-0D19-4273-9565-5A3EFDA9353D}" type="parTrans" cxnId="{96727BD7-4551-448D-BAD0-5AFA5590D895}">
      <dgm:prSet/>
      <dgm:spPr/>
      <dgm:t>
        <a:bodyPr/>
        <a:lstStyle/>
        <a:p>
          <a:endParaRPr lang="cs-CZ"/>
        </a:p>
      </dgm:t>
    </dgm:pt>
    <dgm:pt modelId="{339A0C82-FACD-4042-B7E1-468C87002561}" type="sibTrans" cxnId="{96727BD7-4551-448D-BAD0-5AFA5590D895}">
      <dgm:prSet/>
      <dgm:spPr/>
      <dgm:t>
        <a:bodyPr/>
        <a:lstStyle/>
        <a:p>
          <a:endParaRPr lang="cs-CZ"/>
        </a:p>
      </dgm:t>
    </dgm:pt>
    <dgm:pt modelId="{49E8CEEB-D089-4670-8BDC-85A1C338B5C1}">
      <dgm:prSet/>
      <dgm:spPr/>
      <dgm:t>
        <a:bodyPr/>
        <a:lstStyle/>
        <a:p>
          <a:endParaRPr lang="cs-CZ"/>
        </a:p>
      </dgm:t>
    </dgm:pt>
    <dgm:pt modelId="{B3998299-8AA9-4E78-9B7C-9FD197DFE62F}" type="parTrans" cxnId="{FB65A7AB-B5C7-477A-A816-45A3C7FAAEF2}">
      <dgm:prSet/>
      <dgm:spPr/>
      <dgm:t>
        <a:bodyPr/>
        <a:lstStyle/>
        <a:p>
          <a:endParaRPr lang="cs-CZ"/>
        </a:p>
      </dgm:t>
    </dgm:pt>
    <dgm:pt modelId="{52E7B31D-7E3F-4269-BA35-4B0A67AF1B16}" type="sibTrans" cxnId="{FB65A7AB-B5C7-477A-A816-45A3C7FAAEF2}">
      <dgm:prSet/>
      <dgm:spPr/>
      <dgm:t>
        <a:bodyPr/>
        <a:lstStyle/>
        <a:p>
          <a:endParaRPr lang="cs-CZ"/>
        </a:p>
      </dgm:t>
    </dgm:pt>
    <dgm:pt modelId="{E6B60518-4E8F-4F9F-B32F-F3CAB59A9A46}">
      <dgm:prSet/>
      <dgm:spPr/>
      <dgm:t>
        <a:bodyPr/>
        <a:lstStyle/>
        <a:p>
          <a:endParaRPr lang="cs-CZ"/>
        </a:p>
      </dgm:t>
    </dgm:pt>
    <dgm:pt modelId="{12BD5B68-8BFB-4F37-84C2-D0B5DF838C83}" type="parTrans" cxnId="{6C417B0E-69F3-4898-A14E-5DD3BE454664}">
      <dgm:prSet/>
      <dgm:spPr/>
      <dgm:t>
        <a:bodyPr/>
        <a:lstStyle/>
        <a:p>
          <a:endParaRPr lang="cs-CZ"/>
        </a:p>
      </dgm:t>
    </dgm:pt>
    <dgm:pt modelId="{723C7054-21C3-4E91-B034-DAC2F797799C}" type="sibTrans" cxnId="{6C417B0E-69F3-4898-A14E-5DD3BE454664}">
      <dgm:prSet/>
      <dgm:spPr/>
      <dgm:t>
        <a:bodyPr/>
        <a:lstStyle/>
        <a:p>
          <a:endParaRPr lang="cs-CZ"/>
        </a:p>
      </dgm:t>
    </dgm:pt>
    <dgm:pt modelId="{F333592D-8450-4920-A036-A19625A6DB08}" type="pres">
      <dgm:prSet presAssocID="{1FE1B515-360F-40C6-A5BF-4C30EE6B8097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cs-CZ"/>
        </a:p>
      </dgm:t>
    </dgm:pt>
    <dgm:pt modelId="{6ADF7F72-3726-4B38-8F2D-B18EDD02DFD0}" type="pres">
      <dgm:prSet presAssocID="{46C8B162-63AC-40C9-BD15-6C80FE553F39}" presName="singleCycle" presStyleCnt="0"/>
      <dgm:spPr/>
    </dgm:pt>
    <dgm:pt modelId="{46145D39-0424-4292-B423-5F2C6F5485FB}" type="pres">
      <dgm:prSet presAssocID="{46C8B162-63AC-40C9-BD15-6C80FE553F39}" presName="singleCenter" presStyleLbl="node1" presStyleIdx="0" presStyleCnt="4">
        <dgm:presLayoutVars>
          <dgm:chMax val="7"/>
          <dgm:chPref val="7"/>
        </dgm:presLayoutVars>
      </dgm:prSet>
      <dgm:spPr/>
      <dgm:t>
        <a:bodyPr/>
        <a:lstStyle/>
        <a:p>
          <a:endParaRPr lang="cs-CZ"/>
        </a:p>
      </dgm:t>
    </dgm:pt>
    <dgm:pt modelId="{17411025-47ED-4BF5-835C-CA72D9886118}" type="pres">
      <dgm:prSet presAssocID="{0970DF19-53A9-4042-A739-AA64928D08AC}" presName="Name56" presStyleLbl="parChTrans1D2" presStyleIdx="0" presStyleCnt="3"/>
      <dgm:spPr/>
      <dgm:t>
        <a:bodyPr/>
        <a:lstStyle/>
        <a:p>
          <a:endParaRPr lang="cs-CZ"/>
        </a:p>
      </dgm:t>
    </dgm:pt>
    <dgm:pt modelId="{783C4DF3-1DA6-4581-A32D-80DD57FCA069}" type="pres">
      <dgm:prSet presAssocID="{61993DAA-9251-4D01-BD88-054F1F8B8512}" presName="text0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0369D3B-CF09-44D3-91D2-BB2F8F6A0086}" type="pres">
      <dgm:prSet presAssocID="{E1C85CC0-56DD-476B-A10D-C52AEFA92E93}" presName="Name56" presStyleLbl="parChTrans1D2" presStyleIdx="1" presStyleCnt="3"/>
      <dgm:spPr/>
      <dgm:t>
        <a:bodyPr/>
        <a:lstStyle/>
        <a:p>
          <a:endParaRPr lang="cs-CZ"/>
        </a:p>
      </dgm:t>
    </dgm:pt>
    <dgm:pt modelId="{4080B02D-F363-4A71-B8EA-16ACF20A1036}" type="pres">
      <dgm:prSet presAssocID="{E3B6A176-37D8-411B-A3D9-E300CC0960D5}" presName="text0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7B6C907-8AB1-4863-9BCA-7CE62070A7A3}" type="pres">
      <dgm:prSet presAssocID="{DCE3B63A-0D19-4273-9565-5A3EFDA9353D}" presName="Name56" presStyleLbl="parChTrans1D2" presStyleIdx="2" presStyleCnt="3"/>
      <dgm:spPr/>
      <dgm:t>
        <a:bodyPr/>
        <a:lstStyle/>
        <a:p>
          <a:endParaRPr lang="cs-CZ"/>
        </a:p>
      </dgm:t>
    </dgm:pt>
    <dgm:pt modelId="{C7EF839E-27AF-4266-BCE6-3860D3720568}" type="pres">
      <dgm:prSet presAssocID="{FF51A878-B968-41DF-9E2F-B65DF26E2BF9}" presName="text0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96D53A7-1188-46F6-A65E-2D8194D05558}" srcId="{46C8B162-63AC-40C9-BD15-6C80FE553F39}" destId="{61993DAA-9251-4D01-BD88-054F1F8B8512}" srcOrd="0" destOrd="0" parTransId="{0970DF19-53A9-4042-A739-AA64928D08AC}" sibTransId="{55AD3BD2-ACFA-4917-B33E-2A0F1EC3E1B9}"/>
    <dgm:cxn modelId="{57E1C832-EE04-4DE1-8ADB-249A67684185}" srcId="{1FE1B515-360F-40C6-A5BF-4C30EE6B8097}" destId="{46C8B162-63AC-40C9-BD15-6C80FE553F39}" srcOrd="0" destOrd="0" parTransId="{68A18B8E-2162-489F-BC4E-AD0CD562BC3D}" sibTransId="{D6C8B351-C3ED-45DA-A891-D4AE0AF39E50}"/>
    <dgm:cxn modelId="{422B4CC5-776C-43F0-8F61-E535CEE304BD}" type="presOf" srcId="{1FE1B515-360F-40C6-A5BF-4C30EE6B8097}" destId="{F333592D-8450-4920-A036-A19625A6DB08}" srcOrd="0" destOrd="0" presId="urn:microsoft.com/office/officeart/2008/layout/RadialCluster"/>
    <dgm:cxn modelId="{D0ADBB1B-46CC-4228-AF98-3BFCE76967AF}" srcId="{46C8B162-63AC-40C9-BD15-6C80FE553F39}" destId="{E3B6A176-37D8-411B-A3D9-E300CC0960D5}" srcOrd="1" destOrd="0" parTransId="{E1C85CC0-56DD-476B-A10D-C52AEFA92E93}" sibTransId="{587BC40B-13A0-4F4C-9AB2-72D31985DF2D}"/>
    <dgm:cxn modelId="{FB65A7AB-B5C7-477A-A816-45A3C7FAAEF2}" srcId="{1FE1B515-360F-40C6-A5BF-4C30EE6B8097}" destId="{49E8CEEB-D089-4670-8BDC-85A1C338B5C1}" srcOrd="2" destOrd="0" parTransId="{B3998299-8AA9-4E78-9B7C-9FD197DFE62F}" sibTransId="{52E7B31D-7E3F-4269-BA35-4B0A67AF1B16}"/>
    <dgm:cxn modelId="{379712B6-9E37-4D41-A9DB-DE9BBF434DAA}" type="presOf" srcId="{E3B6A176-37D8-411B-A3D9-E300CC0960D5}" destId="{4080B02D-F363-4A71-B8EA-16ACF20A1036}" srcOrd="0" destOrd="0" presId="urn:microsoft.com/office/officeart/2008/layout/RadialCluster"/>
    <dgm:cxn modelId="{ACF394C6-9CB5-4EB3-B302-647FE2292C27}" type="presOf" srcId="{61993DAA-9251-4D01-BD88-054F1F8B8512}" destId="{783C4DF3-1DA6-4581-A32D-80DD57FCA069}" srcOrd="0" destOrd="0" presId="urn:microsoft.com/office/officeart/2008/layout/RadialCluster"/>
    <dgm:cxn modelId="{BC0D37EA-505C-48F6-BD3A-D55CDAECBA45}" type="presOf" srcId="{FF51A878-B968-41DF-9E2F-B65DF26E2BF9}" destId="{C7EF839E-27AF-4266-BCE6-3860D3720568}" srcOrd="0" destOrd="0" presId="urn:microsoft.com/office/officeart/2008/layout/RadialCluster"/>
    <dgm:cxn modelId="{BE21DA67-938D-4868-A55A-55FFDEC78CE9}" type="presOf" srcId="{0970DF19-53A9-4042-A739-AA64928D08AC}" destId="{17411025-47ED-4BF5-835C-CA72D9886118}" srcOrd="0" destOrd="0" presId="urn:microsoft.com/office/officeart/2008/layout/RadialCluster"/>
    <dgm:cxn modelId="{C947C5FA-6DBA-4D99-B8A8-CC2538F22CC2}" type="presOf" srcId="{DCE3B63A-0D19-4273-9565-5A3EFDA9353D}" destId="{37B6C907-8AB1-4863-9BCA-7CE62070A7A3}" srcOrd="0" destOrd="0" presId="urn:microsoft.com/office/officeart/2008/layout/RadialCluster"/>
    <dgm:cxn modelId="{C80AEE5B-3137-4639-911C-2D4EED751B22}" type="presOf" srcId="{46C8B162-63AC-40C9-BD15-6C80FE553F39}" destId="{46145D39-0424-4292-B423-5F2C6F5485FB}" srcOrd="0" destOrd="0" presId="urn:microsoft.com/office/officeart/2008/layout/RadialCluster"/>
    <dgm:cxn modelId="{6C417B0E-69F3-4898-A14E-5DD3BE454664}" srcId="{1FE1B515-360F-40C6-A5BF-4C30EE6B8097}" destId="{E6B60518-4E8F-4F9F-B32F-F3CAB59A9A46}" srcOrd="1" destOrd="0" parTransId="{12BD5B68-8BFB-4F37-84C2-D0B5DF838C83}" sibTransId="{723C7054-21C3-4E91-B034-DAC2F797799C}"/>
    <dgm:cxn modelId="{D515E31D-0347-46D5-B05A-B879DE3D811F}" type="presOf" srcId="{E1C85CC0-56DD-476B-A10D-C52AEFA92E93}" destId="{50369D3B-CF09-44D3-91D2-BB2F8F6A0086}" srcOrd="0" destOrd="0" presId="urn:microsoft.com/office/officeart/2008/layout/RadialCluster"/>
    <dgm:cxn modelId="{96727BD7-4551-448D-BAD0-5AFA5590D895}" srcId="{46C8B162-63AC-40C9-BD15-6C80FE553F39}" destId="{FF51A878-B968-41DF-9E2F-B65DF26E2BF9}" srcOrd="2" destOrd="0" parTransId="{DCE3B63A-0D19-4273-9565-5A3EFDA9353D}" sibTransId="{339A0C82-FACD-4042-B7E1-468C87002561}"/>
    <dgm:cxn modelId="{819A9043-6134-4794-9DBA-BB24DA6A5D8E}" type="presParOf" srcId="{F333592D-8450-4920-A036-A19625A6DB08}" destId="{6ADF7F72-3726-4B38-8F2D-B18EDD02DFD0}" srcOrd="0" destOrd="0" presId="urn:microsoft.com/office/officeart/2008/layout/RadialCluster"/>
    <dgm:cxn modelId="{F40CCF3A-6729-4ADA-9494-6FC6FE22718F}" type="presParOf" srcId="{6ADF7F72-3726-4B38-8F2D-B18EDD02DFD0}" destId="{46145D39-0424-4292-B423-5F2C6F5485FB}" srcOrd="0" destOrd="0" presId="urn:microsoft.com/office/officeart/2008/layout/RadialCluster"/>
    <dgm:cxn modelId="{2950D70F-D284-44A6-A569-09FC54C0A3E3}" type="presParOf" srcId="{6ADF7F72-3726-4B38-8F2D-B18EDD02DFD0}" destId="{17411025-47ED-4BF5-835C-CA72D9886118}" srcOrd="1" destOrd="0" presId="urn:microsoft.com/office/officeart/2008/layout/RadialCluster"/>
    <dgm:cxn modelId="{C96F4465-DA1A-4F8B-A2BF-798A9D199057}" type="presParOf" srcId="{6ADF7F72-3726-4B38-8F2D-B18EDD02DFD0}" destId="{783C4DF3-1DA6-4581-A32D-80DD57FCA069}" srcOrd="2" destOrd="0" presId="urn:microsoft.com/office/officeart/2008/layout/RadialCluster"/>
    <dgm:cxn modelId="{E6C2EF37-6AC9-47CB-9C1F-2131FEE38D6F}" type="presParOf" srcId="{6ADF7F72-3726-4B38-8F2D-B18EDD02DFD0}" destId="{50369D3B-CF09-44D3-91D2-BB2F8F6A0086}" srcOrd="3" destOrd="0" presId="urn:microsoft.com/office/officeart/2008/layout/RadialCluster"/>
    <dgm:cxn modelId="{C5EB0396-A01E-428A-A217-F785A0BD2B76}" type="presParOf" srcId="{6ADF7F72-3726-4B38-8F2D-B18EDD02DFD0}" destId="{4080B02D-F363-4A71-B8EA-16ACF20A1036}" srcOrd="4" destOrd="0" presId="urn:microsoft.com/office/officeart/2008/layout/RadialCluster"/>
    <dgm:cxn modelId="{9E1C496A-EAB6-4B28-BEB1-87E592F59BCA}" type="presParOf" srcId="{6ADF7F72-3726-4B38-8F2D-B18EDD02DFD0}" destId="{37B6C907-8AB1-4863-9BCA-7CE62070A7A3}" srcOrd="5" destOrd="0" presId="urn:microsoft.com/office/officeart/2008/layout/RadialCluster"/>
    <dgm:cxn modelId="{32CB2F54-B21A-4984-855D-307D7C311325}" type="presParOf" srcId="{6ADF7F72-3726-4B38-8F2D-B18EDD02DFD0}" destId="{C7EF839E-27AF-4266-BCE6-3860D3720568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AD0F0F-3666-4AE6-932B-F57C989F4A94}">
      <dsp:nvSpPr>
        <dsp:cNvPr id="0" name=""/>
        <dsp:cNvSpPr/>
      </dsp:nvSpPr>
      <dsp:spPr>
        <a:xfrm>
          <a:off x="3174206" y="706258"/>
          <a:ext cx="4717693" cy="4717693"/>
        </a:xfrm>
        <a:prstGeom prst="blockArc">
          <a:avLst>
            <a:gd name="adj1" fmla="val 10800000"/>
            <a:gd name="adj2" fmla="val 1620000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AE4E2D-5C5A-445D-8CD9-AE90EF61AFE5}">
      <dsp:nvSpPr>
        <dsp:cNvPr id="0" name=""/>
        <dsp:cNvSpPr/>
      </dsp:nvSpPr>
      <dsp:spPr>
        <a:xfrm>
          <a:off x="3174206" y="706258"/>
          <a:ext cx="4717693" cy="4717693"/>
        </a:xfrm>
        <a:prstGeom prst="blockArc">
          <a:avLst>
            <a:gd name="adj1" fmla="val 5400000"/>
            <a:gd name="adj2" fmla="val 1080000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CF6138-F2DD-43F9-8274-2B112967BDCF}">
      <dsp:nvSpPr>
        <dsp:cNvPr id="0" name=""/>
        <dsp:cNvSpPr/>
      </dsp:nvSpPr>
      <dsp:spPr>
        <a:xfrm>
          <a:off x="3174206" y="706258"/>
          <a:ext cx="4717693" cy="4717693"/>
        </a:xfrm>
        <a:prstGeom prst="blockArc">
          <a:avLst>
            <a:gd name="adj1" fmla="val 0"/>
            <a:gd name="adj2" fmla="val 540000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97C1C3-D3ED-4D93-8F9E-A894F935A408}">
      <dsp:nvSpPr>
        <dsp:cNvPr id="0" name=""/>
        <dsp:cNvSpPr/>
      </dsp:nvSpPr>
      <dsp:spPr>
        <a:xfrm>
          <a:off x="3174206" y="706258"/>
          <a:ext cx="4717693" cy="4717693"/>
        </a:xfrm>
        <a:prstGeom prst="blockArc">
          <a:avLst>
            <a:gd name="adj1" fmla="val 16200000"/>
            <a:gd name="adj2" fmla="val 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8DE479-10BF-4511-B4BB-B2A31C575039}">
      <dsp:nvSpPr>
        <dsp:cNvPr id="0" name=""/>
        <dsp:cNvSpPr/>
      </dsp:nvSpPr>
      <dsp:spPr>
        <a:xfrm>
          <a:off x="4446975" y="1979027"/>
          <a:ext cx="2172155" cy="217215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/>
            <a:t>DŮSLEDKY V.D.  </a:t>
          </a:r>
          <a:endParaRPr lang="cs-CZ" sz="2300" kern="1200" dirty="0"/>
        </a:p>
      </dsp:txBody>
      <dsp:txXfrm>
        <a:off x="4765080" y="2297132"/>
        <a:ext cx="1535945" cy="1535945"/>
      </dsp:txXfrm>
    </dsp:sp>
    <dsp:sp modelId="{D494298C-5DC5-463F-B26C-B7158F4659AA}">
      <dsp:nvSpPr>
        <dsp:cNvPr id="0" name=""/>
        <dsp:cNvSpPr/>
      </dsp:nvSpPr>
      <dsp:spPr>
        <a:xfrm>
          <a:off x="4772798" y="742"/>
          <a:ext cx="1520508" cy="152050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DÍTĚ </a:t>
          </a:r>
          <a:endParaRPr lang="cs-CZ" sz="2100" kern="1200" dirty="0"/>
        </a:p>
      </dsp:txBody>
      <dsp:txXfrm>
        <a:off x="4995471" y="223415"/>
        <a:ext cx="1075162" cy="1075162"/>
      </dsp:txXfrm>
    </dsp:sp>
    <dsp:sp modelId="{6160B9D7-5FC8-402F-9EFC-0502F42C45DB}">
      <dsp:nvSpPr>
        <dsp:cNvPr id="0" name=""/>
        <dsp:cNvSpPr/>
      </dsp:nvSpPr>
      <dsp:spPr>
        <a:xfrm>
          <a:off x="7076906" y="2304851"/>
          <a:ext cx="1520508" cy="152050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RODIČE</a:t>
          </a:r>
          <a:endParaRPr lang="cs-CZ" sz="2100" kern="1200" dirty="0"/>
        </a:p>
      </dsp:txBody>
      <dsp:txXfrm>
        <a:off x="7299579" y="2527524"/>
        <a:ext cx="1075162" cy="1075162"/>
      </dsp:txXfrm>
    </dsp:sp>
    <dsp:sp modelId="{AEC7A7B4-8221-4785-A5DC-5B4F21A03817}">
      <dsp:nvSpPr>
        <dsp:cNvPr id="0" name=""/>
        <dsp:cNvSpPr/>
      </dsp:nvSpPr>
      <dsp:spPr>
        <a:xfrm>
          <a:off x="4772798" y="4608959"/>
          <a:ext cx="1520508" cy="152050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ŠKOLA </a:t>
          </a:r>
          <a:endParaRPr lang="cs-CZ" sz="2100" kern="1200" dirty="0"/>
        </a:p>
      </dsp:txBody>
      <dsp:txXfrm>
        <a:off x="4995471" y="4831632"/>
        <a:ext cx="1075162" cy="1075162"/>
      </dsp:txXfrm>
    </dsp:sp>
    <dsp:sp modelId="{9BFEF6EA-3599-43D7-A478-53702526F33E}">
      <dsp:nvSpPr>
        <dsp:cNvPr id="0" name=""/>
        <dsp:cNvSpPr/>
      </dsp:nvSpPr>
      <dsp:spPr>
        <a:xfrm>
          <a:off x="2468690" y="2304851"/>
          <a:ext cx="1520508" cy="152050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VZTAHY</a:t>
          </a:r>
          <a:endParaRPr lang="cs-CZ" sz="2100" kern="1200" dirty="0"/>
        </a:p>
      </dsp:txBody>
      <dsp:txXfrm>
        <a:off x="2691363" y="2527524"/>
        <a:ext cx="1075162" cy="10751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5BC947-C32C-4E86-AF30-6610144CC6EF}">
      <dsp:nvSpPr>
        <dsp:cNvPr id="0" name=""/>
        <dsp:cNvSpPr/>
      </dsp:nvSpPr>
      <dsp:spPr>
        <a:xfrm>
          <a:off x="11392" y="1743910"/>
          <a:ext cx="2079477" cy="1039738"/>
        </a:xfrm>
        <a:prstGeom prst="roundRect">
          <a:avLst>
            <a:gd name="adj" fmla="val 10000"/>
          </a:avLst>
        </a:prstGeom>
        <a:solidFill>
          <a:srgbClr val="00B050"/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>
              <a:solidFill>
                <a:schemeClr val="bg1"/>
              </a:solidFill>
            </a:rPr>
            <a:t>rozvoj celé osobnosti</a:t>
          </a:r>
          <a:endParaRPr lang="cs-CZ" sz="2800" kern="1200" dirty="0">
            <a:solidFill>
              <a:schemeClr val="bg1"/>
            </a:solidFill>
          </a:endParaRPr>
        </a:p>
      </dsp:txBody>
      <dsp:txXfrm>
        <a:off x="41845" y="1774363"/>
        <a:ext cx="2018571" cy="978832"/>
      </dsp:txXfrm>
    </dsp:sp>
    <dsp:sp modelId="{533B885F-BD07-4CE6-B694-1D016E7A6213}">
      <dsp:nvSpPr>
        <dsp:cNvPr id="0" name=""/>
        <dsp:cNvSpPr/>
      </dsp:nvSpPr>
      <dsp:spPr>
        <a:xfrm rot="18603369">
          <a:off x="1860501" y="1746379"/>
          <a:ext cx="1292528" cy="45482"/>
        </a:xfrm>
        <a:custGeom>
          <a:avLst/>
          <a:gdLst/>
          <a:ahLst/>
          <a:cxnLst/>
          <a:rect l="0" t="0" r="0" b="0"/>
          <a:pathLst>
            <a:path>
              <a:moveTo>
                <a:pt x="0" y="22741"/>
              </a:moveTo>
              <a:lnTo>
                <a:pt x="1292528" y="22741"/>
              </a:lnTo>
            </a:path>
          </a:pathLst>
        </a:custGeom>
        <a:noFill/>
        <a:ln w="222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2474452" y="1736807"/>
        <a:ext cx="64626" cy="64626"/>
      </dsp:txXfrm>
    </dsp:sp>
    <dsp:sp modelId="{E4D4FF99-2812-48A8-B742-ADE3E44BE9A3}">
      <dsp:nvSpPr>
        <dsp:cNvPr id="0" name=""/>
        <dsp:cNvSpPr/>
      </dsp:nvSpPr>
      <dsp:spPr>
        <a:xfrm>
          <a:off x="2922661" y="754591"/>
          <a:ext cx="2079477" cy="1039738"/>
        </a:xfrm>
        <a:prstGeom prst="roundRect">
          <a:avLst>
            <a:gd name="adj" fmla="val 10000"/>
          </a:avLst>
        </a:prstGeom>
        <a:solidFill>
          <a:srgbClr val="FF0000"/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>
              <a:solidFill>
                <a:schemeClr val="bg1"/>
              </a:solidFill>
            </a:rPr>
            <a:t>Řečová složka</a:t>
          </a:r>
          <a:endParaRPr lang="cs-CZ" sz="2800" kern="1200" dirty="0">
            <a:solidFill>
              <a:schemeClr val="bg1"/>
            </a:solidFill>
          </a:endParaRPr>
        </a:p>
      </dsp:txBody>
      <dsp:txXfrm>
        <a:off x="2953114" y="785044"/>
        <a:ext cx="2018571" cy="978832"/>
      </dsp:txXfrm>
    </dsp:sp>
    <dsp:sp modelId="{AA47E5B1-5568-4E9B-B728-7AAAA0292B1B}">
      <dsp:nvSpPr>
        <dsp:cNvPr id="0" name=""/>
        <dsp:cNvSpPr/>
      </dsp:nvSpPr>
      <dsp:spPr>
        <a:xfrm rot="19240323">
          <a:off x="4890817" y="940193"/>
          <a:ext cx="983108" cy="45482"/>
        </a:xfrm>
        <a:custGeom>
          <a:avLst/>
          <a:gdLst/>
          <a:ahLst/>
          <a:cxnLst/>
          <a:rect l="0" t="0" r="0" b="0"/>
          <a:pathLst>
            <a:path>
              <a:moveTo>
                <a:pt x="0" y="22741"/>
              </a:moveTo>
              <a:lnTo>
                <a:pt x="983108" y="22741"/>
              </a:lnTo>
            </a:path>
          </a:pathLst>
        </a:custGeom>
        <a:noFill/>
        <a:ln w="2222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5357793" y="938356"/>
        <a:ext cx="49155" cy="49155"/>
      </dsp:txXfrm>
    </dsp:sp>
    <dsp:sp modelId="{F4C9041C-D6DA-4FF5-812A-1F02D47F7636}">
      <dsp:nvSpPr>
        <dsp:cNvPr id="0" name=""/>
        <dsp:cNvSpPr/>
      </dsp:nvSpPr>
      <dsp:spPr>
        <a:xfrm>
          <a:off x="5762603" y="131538"/>
          <a:ext cx="2079477" cy="1039738"/>
        </a:xfrm>
        <a:prstGeom prst="roundRect">
          <a:avLst>
            <a:gd name="adj" fmla="val 10000"/>
          </a:avLst>
        </a:prstGeom>
        <a:solidFill>
          <a:srgbClr val="00B0F0"/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cs-CZ" sz="2400" kern="1200" dirty="0" smtClean="0">
              <a:solidFill>
                <a:schemeClr val="bg1"/>
              </a:solidFill>
            </a:rPr>
            <a:t>1. hloubková</a:t>
          </a:r>
        </a:p>
      </dsp:txBody>
      <dsp:txXfrm>
        <a:off x="5793056" y="161991"/>
        <a:ext cx="2018571" cy="978832"/>
      </dsp:txXfrm>
    </dsp:sp>
    <dsp:sp modelId="{A92026E6-E08C-465A-AF2B-E1666E0DE459}">
      <dsp:nvSpPr>
        <dsp:cNvPr id="0" name=""/>
        <dsp:cNvSpPr/>
      </dsp:nvSpPr>
      <dsp:spPr>
        <a:xfrm rot="2142401">
          <a:off x="4905857" y="1550644"/>
          <a:ext cx="1024353" cy="45482"/>
        </a:xfrm>
        <a:custGeom>
          <a:avLst/>
          <a:gdLst/>
          <a:ahLst/>
          <a:cxnLst/>
          <a:rect l="0" t="0" r="0" b="0"/>
          <a:pathLst>
            <a:path>
              <a:moveTo>
                <a:pt x="0" y="22741"/>
              </a:moveTo>
              <a:lnTo>
                <a:pt x="1024353" y="22741"/>
              </a:lnTo>
            </a:path>
          </a:pathLst>
        </a:custGeom>
        <a:noFill/>
        <a:ln w="2222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5392425" y="1547777"/>
        <a:ext cx="51217" cy="51217"/>
      </dsp:txXfrm>
    </dsp:sp>
    <dsp:sp modelId="{0026A857-BE52-4389-A56B-1AF1385A95BE}">
      <dsp:nvSpPr>
        <dsp:cNvPr id="0" name=""/>
        <dsp:cNvSpPr/>
      </dsp:nvSpPr>
      <dsp:spPr>
        <a:xfrm>
          <a:off x="5833929" y="1352441"/>
          <a:ext cx="2079477" cy="1039738"/>
        </a:xfrm>
        <a:prstGeom prst="roundRect">
          <a:avLst>
            <a:gd name="adj" fmla="val 10000"/>
          </a:avLst>
        </a:prstGeom>
        <a:solidFill>
          <a:srgbClr val="00B0F0"/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cs-CZ" sz="2400" kern="1200" dirty="0" smtClean="0">
              <a:solidFill>
                <a:schemeClr val="bg1"/>
              </a:solidFill>
            </a:rPr>
            <a:t>2. povrchová</a:t>
          </a:r>
        </a:p>
        <a:p>
          <a:pPr lvl="0" algn="ctr">
            <a:spcBef>
              <a:spcPct val="0"/>
            </a:spcBef>
          </a:pPr>
          <a:endParaRPr lang="cs-CZ" sz="2400" kern="1200" dirty="0">
            <a:solidFill>
              <a:schemeClr val="bg1"/>
            </a:solidFill>
          </a:endParaRPr>
        </a:p>
      </dsp:txBody>
      <dsp:txXfrm>
        <a:off x="5864382" y="1382894"/>
        <a:ext cx="2018571" cy="978832"/>
      </dsp:txXfrm>
    </dsp:sp>
    <dsp:sp modelId="{2509EF41-0D36-4E92-9CC9-A1B56DF2E5C2}">
      <dsp:nvSpPr>
        <dsp:cNvPr id="0" name=""/>
        <dsp:cNvSpPr/>
      </dsp:nvSpPr>
      <dsp:spPr>
        <a:xfrm rot="2996631">
          <a:off x="1860501" y="2735698"/>
          <a:ext cx="1292528" cy="45482"/>
        </a:xfrm>
        <a:custGeom>
          <a:avLst/>
          <a:gdLst/>
          <a:ahLst/>
          <a:cxnLst/>
          <a:rect l="0" t="0" r="0" b="0"/>
          <a:pathLst>
            <a:path>
              <a:moveTo>
                <a:pt x="0" y="22741"/>
              </a:moveTo>
              <a:lnTo>
                <a:pt x="1292528" y="22741"/>
              </a:lnTo>
            </a:path>
          </a:pathLst>
        </a:custGeom>
        <a:noFill/>
        <a:ln w="222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2474452" y="2726126"/>
        <a:ext cx="64626" cy="64626"/>
      </dsp:txXfrm>
    </dsp:sp>
    <dsp:sp modelId="{E6A175FA-4850-4CBB-9C75-B063F7A70A40}">
      <dsp:nvSpPr>
        <dsp:cNvPr id="0" name=""/>
        <dsp:cNvSpPr/>
      </dsp:nvSpPr>
      <dsp:spPr>
        <a:xfrm>
          <a:off x="2922661" y="2733230"/>
          <a:ext cx="2079477" cy="1039738"/>
        </a:xfrm>
        <a:prstGeom prst="roundRect">
          <a:avLst>
            <a:gd name="adj" fmla="val 10000"/>
          </a:avLst>
        </a:prstGeom>
        <a:solidFill>
          <a:srgbClr val="FFC000"/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>
              <a:solidFill>
                <a:schemeClr val="bg1"/>
              </a:solidFill>
            </a:rPr>
            <a:t>Dílčí složky osobnosti</a:t>
          </a:r>
          <a:endParaRPr lang="cs-CZ" sz="2400" kern="1200" dirty="0">
            <a:solidFill>
              <a:schemeClr val="bg1"/>
            </a:solidFill>
          </a:endParaRPr>
        </a:p>
      </dsp:txBody>
      <dsp:txXfrm>
        <a:off x="2953114" y="2763683"/>
        <a:ext cx="2018571" cy="978832"/>
      </dsp:txXfrm>
    </dsp:sp>
    <dsp:sp modelId="{E435C65F-0C19-40A7-8C99-3840D746449A}">
      <dsp:nvSpPr>
        <dsp:cNvPr id="0" name=""/>
        <dsp:cNvSpPr/>
      </dsp:nvSpPr>
      <dsp:spPr>
        <a:xfrm rot="128173">
          <a:off x="5001849" y="3245850"/>
          <a:ext cx="831224" cy="45482"/>
        </a:xfrm>
        <a:custGeom>
          <a:avLst/>
          <a:gdLst/>
          <a:ahLst/>
          <a:cxnLst/>
          <a:rect l="0" t="0" r="0" b="0"/>
          <a:pathLst>
            <a:path>
              <a:moveTo>
                <a:pt x="0" y="22741"/>
              </a:moveTo>
              <a:lnTo>
                <a:pt x="831224" y="22741"/>
              </a:lnTo>
            </a:path>
          </a:pathLst>
        </a:custGeom>
        <a:noFill/>
        <a:ln w="2222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5396681" y="3247811"/>
        <a:ext cx="41561" cy="41561"/>
      </dsp:txXfrm>
    </dsp:sp>
    <dsp:sp modelId="{27392D64-070C-4B35-ABFD-9F4FB44F4C6E}">
      <dsp:nvSpPr>
        <dsp:cNvPr id="0" name=""/>
        <dsp:cNvSpPr/>
      </dsp:nvSpPr>
      <dsp:spPr>
        <a:xfrm>
          <a:off x="5832785" y="2579125"/>
          <a:ext cx="2079477" cy="1409916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solidFill>
                <a:schemeClr val="bg1"/>
              </a:solidFill>
            </a:rPr>
            <a:t>percepce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solidFill>
                <a:schemeClr val="bg1"/>
              </a:solidFill>
            </a:rPr>
            <a:t>motorika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solidFill>
                <a:schemeClr val="bg1"/>
              </a:solidFill>
            </a:rPr>
            <a:t>orientace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solidFill>
                <a:schemeClr val="bg1"/>
              </a:solidFill>
            </a:rPr>
            <a:t>apod. </a:t>
          </a:r>
          <a:endParaRPr lang="cs-CZ" sz="2000" kern="1200" dirty="0">
            <a:solidFill>
              <a:schemeClr val="bg1"/>
            </a:solidFill>
          </a:endParaRPr>
        </a:p>
      </dsp:txBody>
      <dsp:txXfrm>
        <a:off x="5874080" y="2620420"/>
        <a:ext cx="1996887" cy="132732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145D39-0424-4292-B423-5F2C6F5485FB}">
      <dsp:nvSpPr>
        <dsp:cNvPr id="0" name=""/>
        <dsp:cNvSpPr/>
      </dsp:nvSpPr>
      <dsp:spPr>
        <a:xfrm>
          <a:off x="3448100" y="2590408"/>
          <a:ext cx="1670389" cy="1670389"/>
        </a:xfrm>
        <a:prstGeom prst="roundRect">
          <a:avLst/>
        </a:prstGeom>
        <a:solidFill>
          <a:srgbClr val="900E65"/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kern="1200" dirty="0" smtClean="0"/>
            <a:t>3 osy terapie</a:t>
          </a:r>
          <a:endParaRPr lang="cs-CZ" sz="3600" kern="1200" dirty="0"/>
        </a:p>
      </dsp:txBody>
      <dsp:txXfrm>
        <a:off x="3529642" y="2671950"/>
        <a:ext cx="1507305" cy="1507305"/>
      </dsp:txXfrm>
    </dsp:sp>
    <dsp:sp modelId="{17411025-47ED-4BF5-835C-CA72D9886118}">
      <dsp:nvSpPr>
        <dsp:cNvPr id="0" name=""/>
        <dsp:cNvSpPr/>
      </dsp:nvSpPr>
      <dsp:spPr>
        <a:xfrm rot="16200000">
          <a:off x="3697440" y="2004554"/>
          <a:ext cx="117170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71708" y="0"/>
              </a:lnTo>
            </a:path>
          </a:pathLst>
        </a:custGeom>
        <a:noFill/>
        <a:ln w="222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3C4DF3-1DA6-4581-A32D-80DD57FCA069}">
      <dsp:nvSpPr>
        <dsp:cNvPr id="0" name=""/>
        <dsp:cNvSpPr/>
      </dsp:nvSpPr>
      <dsp:spPr>
        <a:xfrm>
          <a:off x="3723714" y="299539"/>
          <a:ext cx="1119160" cy="1119160"/>
        </a:xfrm>
        <a:prstGeom prst="roundRect">
          <a:avLst/>
        </a:prstGeom>
        <a:solidFill>
          <a:srgbClr val="900E65"/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 smtClean="0"/>
            <a:t>klient</a:t>
          </a:r>
          <a:endParaRPr lang="cs-CZ" sz="3000" kern="1200" dirty="0"/>
        </a:p>
      </dsp:txBody>
      <dsp:txXfrm>
        <a:off x="3778347" y="354172"/>
        <a:ext cx="1009894" cy="1009894"/>
      </dsp:txXfrm>
    </dsp:sp>
    <dsp:sp modelId="{50369D3B-CF09-44D3-91D2-BB2F8F6A0086}">
      <dsp:nvSpPr>
        <dsp:cNvPr id="0" name=""/>
        <dsp:cNvSpPr/>
      </dsp:nvSpPr>
      <dsp:spPr>
        <a:xfrm rot="1800000">
          <a:off x="5054454" y="4146787"/>
          <a:ext cx="95593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55936" y="0"/>
              </a:lnTo>
            </a:path>
          </a:pathLst>
        </a:custGeom>
        <a:noFill/>
        <a:ln w="222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80B02D-F363-4A71-B8EA-16ACF20A1036}">
      <dsp:nvSpPr>
        <dsp:cNvPr id="0" name=""/>
        <dsp:cNvSpPr/>
      </dsp:nvSpPr>
      <dsp:spPr>
        <a:xfrm>
          <a:off x="5946354" y="4149264"/>
          <a:ext cx="1119160" cy="1119160"/>
        </a:xfrm>
        <a:prstGeom prst="roundRect">
          <a:avLst/>
        </a:prstGeom>
        <a:solidFill>
          <a:srgbClr val="900E65"/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 smtClean="0"/>
            <a:t>učitel</a:t>
          </a:r>
          <a:endParaRPr lang="cs-CZ" sz="3000" kern="1200" dirty="0"/>
        </a:p>
      </dsp:txBody>
      <dsp:txXfrm>
        <a:off x="6000987" y="4203897"/>
        <a:ext cx="1009894" cy="1009894"/>
      </dsp:txXfrm>
    </dsp:sp>
    <dsp:sp modelId="{37B6C907-8AB1-4863-9BCA-7CE62070A7A3}">
      <dsp:nvSpPr>
        <dsp:cNvPr id="0" name=""/>
        <dsp:cNvSpPr/>
      </dsp:nvSpPr>
      <dsp:spPr>
        <a:xfrm rot="9000000">
          <a:off x="2556199" y="4146787"/>
          <a:ext cx="95593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55936" y="0"/>
              </a:lnTo>
            </a:path>
          </a:pathLst>
        </a:custGeom>
        <a:noFill/>
        <a:ln w="222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EF839E-27AF-4266-BCE6-3860D3720568}">
      <dsp:nvSpPr>
        <dsp:cNvPr id="0" name=""/>
        <dsp:cNvSpPr/>
      </dsp:nvSpPr>
      <dsp:spPr>
        <a:xfrm>
          <a:off x="1501074" y="4149264"/>
          <a:ext cx="1119160" cy="1119160"/>
        </a:xfrm>
        <a:prstGeom prst="roundRect">
          <a:avLst/>
        </a:prstGeom>
        <a:solidFill>
          <a:srgbClr val="900E65"/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740" tIns="78740" rIns="78740" bIns="7874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100" kern="1200" dirty="0" smtClean="0"/>
            <a:t>rodič</a:t>
          </a:r>
          <a:endParaRPr lang="cs-CZ" sz="3100" kern="1200" dirty="0"/>
        </a:p>
      </dsp:txBody>
      <dsp:txXfrm>
        <a:off x="1555707" y="4203897"/>
        <a:ext cx="1009894" cy="10098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34295A-B6DF-45E0-848D-379669B56155}" type="datetimeFigureOut">
              <a:rPr lang="cs-CZ" smtClean="0"/>
              <a:t>5.11.2017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14A9AA-D847-4FE5-A0E5-915095FD48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09310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F0567C-C4A1-4D2D-8A77-8B9BBB9C83E9}" type="datetimeFigureOut">
              <a:rPr lang="cs-CZ" smtClean="0"/>
              <a:t>5.11.2017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20F320-B133-4F44-AE23-6F85F4C522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88039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97455" y="3085765"/>
            <a:ext cx="10986811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4923" y="990600"/>
            <a:ext cx="10653003" cy="1504844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4923" y="2495445"/>
            <a:ext cx="10653003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endParaRPr lang="cs-CZ">
              <a:solidFill>
                <a:srgbClr val="4D1434">
                  <a:lumMod val="75000"/>
                  <a:lumOff val="2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endParaRPr lang="cs-CZ">
              <a:solidFill>
                <a:srgbClr val="4D1434">
                  <a:lumMod val="75000"/>
                  <a:lumOff val="2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0F0B256-E728-4912-8DB9-3AB87D3A5234}" type="slidenum">
              <a:rPr lang="cs-CZ" altLang="cs-CZ" smtClean="0">
                <a:solidFill>
                  <a:srgbClr val="4D1434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cs-CZ" altLang="cs-CZ">
              <a:solidFill>
                <a:srgbClr val="4D1434">
                  <a:lumMod val="75000"/>
                  <a:lumOff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8598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597457" y="599726"/>
            <a:ext cx="10984943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rgbClr val="903163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rgbClr val="903163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BD1F2-B08A-4E69-B133-EF6388DB26C2}" type="slidenum">
              <a:rPr lang="cs-CZ" altLang="cs-CZ" smtClean="0">
                <a:solidFill>
                  <a:srgbClr val="903163"/>
                </a:solidFill>
              </a:rPr>
              <a:pPr/>
              <a:t>‹#›</a:t>
            </a:fld>
            <a:endParaRPr lang="cs-CZ" altLang="cs-CZ">
              <a:solidFill>
                <a:srgbClr val="90316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9175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743199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263563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endParaRPr lang="cs-CZ">
              <a:solidFill>
                <a:srgbClr val="4D1434">
                  <a:lumMod val="75000"/>
                  <a:lumOff val="2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pPr>
              <a:defRPr/>
            </a:pPr>
            <a:endParaRPr lang="cs-CZ">
              <a:solidFill>
                <a:srgbClr val="903163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66B9B1A-CA91-4A27-BA31-BB32DA5D8DC2}" type="slidenum">
              <a:rPr lang="cs-CZ" altLang="cs-CZ" smtClean="0">
                <a:solidFill>
                  <a:srgbClr val="4D1434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cs-CZ" altLang="cs-CZ">
              <a:solidFill>
                <a:srgbClr val="4D1434">
                  <a:lumMod val="75000"/>
                  <a:lumOff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7632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597457" y="599726"/>
            <a:ext cx="10984943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4923" y="2228004"/>
            <a:ext cx="10653003" cy="363079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rgbClr val="903163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rgbClr val="903163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1581D-FD15-42CD-9B22-214ED8834F8F}" type="slidenum">
              <a:rPr lang="cs-CZ" altLang="cs-CZ" smtClean="0">
                <a:solidFill>
                  <a:srgbClr val="903163"/>
                </a:solidFill>
              </a:rPr>
              <a:pPr/>
              <a:t>‹#›</a:t>
            </a:fld>
            <a:endParaRPr lang="cs-CZ" altLang="cs-CZ">
              <a:solidFill>
                <a:srgbClr val="90316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7849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603529" y="5141974"/>
            <a:ext cx="10984943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925" y="3036573"/>
            <a:ext cx="10653001" cy="1504844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4925" y="4541417"/>
            <a:ext cx="10653001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endParaRPr lang="cs-CZ">
              <a:solidFill>
                <a:srgbClr val="4D1434">
                  <a:lumMod val="75000"/>
                  <a:lumOff val="2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endParaRPr lang="cs-CZ">
              <a:solidFill>
                <a:srgbClr val="4D1434">
                  <a:lumMod val="75000"/>
                  <a:lumOff val="2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C3B18F1-0D4F-4E6F-8590-4C1F4D16FF6F}" type="slidenum">
              <a:rPr lang="cs-CZ" altLang="cs-CZ" smtClean="0">
                <a:solidFill>
                  <a:srgbClr val="4D1434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cs-CZ" altLang="cs-CZ">
              <a:solidFill>
                <a:srgbClr val="4D1434">
                  <a:lumMod val="75000"/>
                  <a:lumOff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294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597457" y="599726"/>
            <a:ext cx="10984943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4924" y="2228003"/>
            <a:ext cx="5199369" cy="363304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709" y="2228004"/>
            <a:ext cx="5210216" cy="363304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rgbClr val="903163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rgbClr val="903163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6252A-C81D-4152-AA10-1437031669A8}" type="slidenum">
              <a:rPr lang="cs-CZ" altLang="cs-CZ" smtClean="0">
                <a:solidFill>
                  <a:srgbClr val="903163"/>
                </a:solidFill>
              </a:rPr>
              <a:pPr/>
              <a:t>‹#›</a:t>
            </a:fld>
            <a:endParaRPr lang="cs-CZ" altLang="cs-CZ">
              <a:solidFill>
                <a:srgbClr val="90316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5825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/>
        </p:nvSpPr>
        <p:spPr>
          <a:xfrm>
            <a:off x="597457" y="599726"/>
            <a:ext cx="10984943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82959" y="2228003"/>
            <a:ext cx="4791333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4924" y="2926052"/>
            <a:ext cx="5199369" cy="2934999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25745" y="2228003"/>
            <a:ext cx="4802180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210216" cy="2934999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rgbClr val="903163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rgbClr val="903163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15BB2-52F8-4FA4-887A-5BE1F894A338}" type="slidenum">
              <a:rPr lang="cs-CZ" altLang="cs-CZ" smtClean="0">
                <a:solidFill>
                  <a:srgbClr val="903163"/>
                </a:solidFill>
              </a:rPr>
              <a:pPr/>
              <a:t>‹#›</a:t>
            </a:fld>
            <a:endParaRPr lang="cs-CZ" altLang="cs-CZ">
              <a:solidFill>
                <a:srgbClr val="90316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1562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spect="1"/>
          </p:cNvSpPr>
          <p:nvPr/>
        </p:nvSpPr>
        <p:spPr>
          <a:xfrm>
            <a:off x="597457" y="599726"/>
            <a:ext cx="10984943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rgbClr val="903163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rgbClr val="903163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351AB-4315-4693-84DC-530792ADF7AE}" type="slidenum">
              <a:rPr lang="cs-CZ" altLang="cs-CZ" smtClean="0">
                <a:solidFill>
                  <a:srgbClr val="903163"/>
                </a:solidFill>
              </a:rPr>
              <a:pPr/>
              <a:t>‹#›</a:t>
            </a:fld>
            <a:endParaRPr lang="cs-CZ" altLang="cs-CZ">
              <a:solidFill>
                <a:srgbClr val="90316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9353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rgbClr val="903163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rgbClr val="903163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24313-6E09-49E5-B9EA-BCB3E62EA151}" type="slidenum">
              <a:rPr lang="cs-CZ" altLang="cs-CZ" smtClean="0">
                <a:solidFill>
                  <a:srgbClr val="903163"/>
                </a:solidFill>
              </a:rPr>
              <a:pPr/>
              <a:t>‹#›</a:t>
            </a:fld>
            <a:endParaRPr lang="cs-CZ" altLang="cs-CZ">
              <a:solidFill>
                <a:srgbClr val="90316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1969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603529" y="5141973"/>
            <a:ext cx="10984943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5137" y="5262296"/>
            <a:ext cx="4715500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5199" y="601200"/>
            <a:ext cx="1098720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687103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endParaRPr lang="cs-CZ">
              <a:solidFill>
                <a:srgbClr val="4D1434">
                  <a:lumMod val="75000"/>
                  <a:lumOff val="2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endParaRPr lang="cs-CZ">
              <a:solidFill>
                <a:srgbClr val="4D1434">
                  <a:lumMod val="75000"/>
                  <a:lumOff val="2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A960E48-0CD8-4E80-80C3-E4B448A09567}" type="slidenum">
              <a:rPr lang="cs-CZ" altLang="cs-CZ" smtClean="0">
                <a:solidFill>
                  <a:srgbClr val="4D1434">
                    <a:lumMod val="75000"/>
                    <a:lumOff val="25000"/>
                  </a:srgbClr>
                </a:solidFill>
              </a:rPr>
              <a:pPr/>
              <a:t>‹#›</a:t>
            </a:fld>
            <a:endParaRPr lang="cs-CZ" altLang="cs-CZ">
              <a:solidFill>
                <a:srgbClr val="4D1434">
                  <a:lumMod val="75000"/>
                  <a:lumOff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2557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923" y="4693389"/>
            <a:ext cx="10653003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97458" y="599725"/>
            <a:ext cx="10984941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4923" y="5260127"/>
            <a:ext cx="10653003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rgbClr val="903163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rgbClr val="903163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B24DF-E42E-4942-9A7C-B9FA55507720}" type="slidenum">
              <a:rPr lang="cs-CZ" altLang="cs-CZ" smtClean="0">
                <a:solidFill>
                  <a:srgbClr val="903163"/>
                </a:solidFill>
              </a:rPr>
              <a:pPr/>
              <a:t>‹#›</a:t>
            </a:fld>
            <a:endParaRPr lang="cs-CZ" altLang="cs-CZ">
              <a:solidFill>
                <a:srgbClr val="90316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4183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4923" y="687475"/>
            <a:ext cx="10653003" cy="10833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4923" y="2228003"/>
            <a:ext cx="10653003" cy="3630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12436" y="595613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kumimoji="1" lang="cs-CZ">
              <a:solidFill>
                <a:srgbClr val="903163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74924" y="5951811"/>
            <a:ext cx="64941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kumimoji="1" lang="cs-CZ">
              <a:solidFill>
                <a:srgbClr val="903163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00635" y="5956137"/>
            <a:ext cx="10272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fld id="{A661581D-FD15-42CD-9B22-214ED8834F8F}" type="slidenum">
              <a:rPr kumimoji="1" lang="cs-CZ" altLang="cs-CZ" smtClean="0">
                <a:solidFill>
                  <a:srgbClr val="903163"/>
                </a:solidFill>
                <a:latin typeface="Times New Roman" pitchFamily="18" charset="0"/>
                <a:cs typeface="Arial" charset="0"/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kumimoji="1" lang="cs-CZ" altLang="cs-CZ">
              <a:solidFill>
                <a:srgbClr val="903163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7456" y="441325"/>
            <a:ext cx="3626545" cy="10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7968001" y="441325"/>
            <a:ext cx="3614400" cy="10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88801" y="441325"/>
            <a:ext cx="3614400" cy="10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42923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zis.cz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SPECIFICKY NARUŠENÝ VÝVOJ ŘEČI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Výběr ze snímků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7743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Specifika ve vývoji dítěte s vývojovou dysfázií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Vlastní vývoj řeči </a:t>
            </a:r>
          </a:p>
          <a:p>
            <a:pPr marL="0" indent="0">
              <a:buNone/>
            </a:pPr>
            <a:r>
              <a:rPr lang="cs-CZ" b="1" dirty="0" smtClean="0"/>
              <a:t>12.-18. měsíc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s</a:t>
            </a:r>
            <a:r>
              <a:rPr lang="cs-CZ" dirty="0" smtClean="0"/>
              <a:t>poradická zvuková produkce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o</a:t>
            </a:r>
            <a:r>
              <a:rPr lang="cs-CZ" dirty="0" smtClean="0"/>
              <a:t>btíže ve vývoji porozumění řeči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n</a:t>
            </a:r>
            <a:r>
              <a:rPr lang="cs-CZ" dirty="0" smtClean="0"/>
              <a:t>eporozumění vlastnímu jménu – nereaguje na jeho vyslovení</a:t>
            </a:r>
          </a:p>
          <a:p>
            <a:pPr marL="0" indent="0">
              <a:buNone/>
            </a:pPr>
            <a:r>
              <a:rPr lang="cs-CZ" b="1" dirty="0" smtClean="0"/>
              <a:t>18.-24. měsíc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m</a:t>
            </a:r>
            <a:r>
              <a:rPr lang="cs-CZ" dirty="0" smtClean="0"/>
              <a:t>arkantní oslabení slovní zásoby – obtíže v pojmové výbavnosti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</a:t>
            </a:r>
            <a:r>
              <a:rPr lang="cs-CZ" dirty="0" smtClean="0"/>
              <a:t>orozumění 1 slovu ve sdělení, instrukci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s</a:t>
            </a:r>
            <a:r>
              <a:rPr lang="cs-CZ" dirty="0" smtClean="0"/>
              <a:t>nazší porozumění se zrakovou oporou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2784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Specifika ve vývoji dítěte s vývojovou dysfázií 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 smtClean="0"/>
              <a:t>2. – 3. rok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l</a:t>
            </a:r>
            <a:r>
              <a:rPr lang="cs-CZ" dirty="0" smtClean="0"/>
              <a:t>imity v motivaci učit se nová slova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d</a:t>
            </a:r>
            <a:r>
              <a:rPr lang="cs-CZ" dirty="0" smtClean="0"/>
              <a:t>eficity ve srozumitelnosti projevu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</a:t>
            </a:r>
            <a:r>
              <a:rPr lang="cs-CZ" dirty="0" smtClean="0"/>
              <a:t>reference využití neverbálních prvků při komunikaci – gesta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o</a:t>
            </a:r>
            <a:r>
              <a:rPr lang="cs-CZ" dirty="0" smtClean="0"/>
              <a:t>btíže v porozumění jednoduchým příkazům</a:t>
            </a:r>
          </a:p>
          <a:p>
            <a:pPr marL="0" indent="0">
              <a:buNone/>
            </a:pPr>
            <a:r>
              <a:rPr lang="cs-CZ" b="1" dirty="0" smtClean="0"/>
              <a:t>3. – 4. rok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s</a:t>
            </a:r>
            <a:r>
              <a:rPr lang="cs-CZ" dirty="0" smtClean="0"/>
              <a:t>poradická iniciace rozhovoru, komunikační situace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„echolalické“ opakování otázek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t</a:t>
            </a:r>
            <a:r>
              <a:rPr lang="cs-CZ" dirty="0" smtClean="0"/>
              <a:t>elegrafický charakter řeči, snížená srozumitelnost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t</a:t>
            </a:r>
            <a:r>
              <a:rPr lang="cs-CZ" dirty="0" smtClean="0"/>
              <a:t>endence zapomínat nově osvojená slova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3684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Specifika ve vývoji dítěte s vývojovou dysfázií 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 smtClean="0"/>
              <a:t>4. – 5. rok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o</a:t>
            </a:r>
            <a:r>
              <a:rPr lang="cs-CZ" dirty="0" smtClean="0"/>
              <a:t>btíže s chápáním abstraktních výrazů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o</a:t>
            </a:r>
            <a:r>
              <a:rPr lang="cs-CZ" dirty="0" smtClean="0"/>
              <a:t>btíže v konverzaci – pozornost věnovaná komunikačnímu partnerovi, porozumění otázkám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r</a:t>
            </a:r>
            <a:r>
              <a:rPr lang="cs-CZ" dirty="0" smtClean="0"/>
              <a:t>edukovaná sdělení, odpovědi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</a:t>
            </a:r>
            <a:r>
              <a:rPr lang="cs-CZ" dirty="0" smtClean="0"/>
              <a:t>omalé tempo učení, interference obtíží v procesu zapamatování, vybavování </a:t>
            </a:r>
          </a:p>
          <a:p>
            <a:pPr marL="0" indent="0">
              <a:buNone/>
            </a:pPr>
            <a:r>
              <a:rPr lang="cs-CZ" b="1" dirty="0" smtClean="0"/>
              <a:t>5. – 6. rok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o</a:t>
            </a:r>
            <a:r>
              <a:rPr lang="cs-CZ" dirty="0" smtClean="0"/>
              <a:t>btíže v definování pojmů – „přístup“ ke slovní zásobě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z</a:t>
            </a:r>
            <a:r>
              <a:rPr lang="cs-CZ" dirty="0" smtClean="0"/>
              <a:t>áměna zvukově a smyslově blízkých slov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o</a:t>
            </a:r>
            <a:r>
              <a:rPr lang="cs-CZ" dirty="0" smtClean="0"/>
              <a:t>btíže s porozuměním příběhům, vtipům, hádankám a abstraktnímu jazyku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298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Možnosti vzdělávání dětí/žáků s vývojovou dysfázií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Běžná škola  v režimu inkluzivního vzdělávání/ambulantní logopedická péče</a:t>
            </a:r>
          </a:p>
          <a:p>
            <a:r>
              <a:rPr lang="cs-CZ" sz="2400" dirty="0" smtClean="0"/>
              <a:t>Běžná škola v režimu inkluzivního vzdělávání s podporou v PO/ambulantní logopedická péče</a:t>
            </a:r>
          </a:p>
          <a:p>
            <a:r>
              <a:rPr lang="cs-CZ" sz="2400" dirty="0" smtClean="0"/>
              <a:t>Třída zřízená dle § 16 odst. 9</a:t>
            </a:r>
          </a:p>
          <a:p>
            <a:r>
              <a:rPr lang="cs-CZ" sz="2400" dirty="0" smtClean="0"/>
              <a:t>Škola zřízená dle § 16 odst. </a:t>
            </a:r>
            <a:r>
              <a:rPr lang="cs-CZ" sz="2400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37260940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961422864"/>
              </p:ext>
            </p:extLst>
          </p:nvPr>
        </p:nvGraphicFramePr>
        <p:xfrm>
          <a:off x="625151" y="251927"/>
          <a:ext cx="11066106" cy="61302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265453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…ve vzdělávacím procesu…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obtíže </a:t>
            </a:r>
            <a:r>
              <a:rPr lang="cs-CZ" dirty="0"/>
              <a:t>s vyjadřováním, s přesným porozuměním zadání i s orientací a porozumění sdělení směřovanému k celé </a:t>
            </a:r>
            <a:r>
              <a:rPr lang="cs-CZ" dirty="0" smtClean="0"/>
              <a:t>třídě</a:t>
            </a:r>
          </a:p>
          <a:p>
            <a:r>
              <a:rPr lang="cs-CZ" dirty="0"/>
              <a:t>o</a:t>
            </a:r>
            <a:r>
              <a:rPr lang="cs-CZ" dirty="0" smtClean="0"/>
              <a:t>btíže </a:t>
            </a:r>
            <a:r>
              <a:rPr lang="cs-CZ" dirty="0"/>
              <a:t>ve zvládání mateřského jazyka se mohou interferovat v rámci vzdělávání v jazyce českém, cizích jazycích i naukových předmětech (i v souvislosti s obtížemi v porozumění abstraktním pojmům, zapamatování a </a:t>
            </a:r>
            <a:r>
              <a:rPr lang="cs-CZ" dirty="0" err="1"/>
              <a:t>znovuvybavení</a:t>
            </a:r>
            <a:r>
              <a:rPr lang="cs-CZ" dirty="0"/>
              <a:t> slov a kategorizaci</a:t>
            </a:r>
            <a:r>
              <a:rPr lang="cs-CZ" dirty="0" smtClean="0"/>
              <a:t>)</a:t>
            </a:r>
          </a:p>
          <a:p>
            <a:r>
              <a:rPr lang="cs-CZ" dirty="0" smtClean="0"/>
              <a:t>negativně </a:t>
            </a:r>
            <a:r>
              <a:rPr lang="cs-CZ" dirty="0"/>
              <a:t>ovlivněna může být i dovednost práce s textem, např. i v případě slovních </a:t>
            </a:r>
            <a:r>
              <a:rPr lang="cs-CZ" dirty="0" smtClean="0"/>
              <a:t>úloh</a:t>
            </a:r>
          </a:p>
          <a:p>
            <a:r>
              <a:rPr lang="cs-CZ" dirty="0"/>
              <a:t>v</a:t>
            </a:r>
            <a:r>
              <a:rPr lang="cs-CZ" dirty="0" smtClean="0"/>
              <a:t>e </a:t>
            </a:r>
            <a:r>
              <a:rPr lang="cs-CZ" dirty="0"/>
              <a:t>výkonu žáka se mohou projeviti komplikace ve využití naučených pravidel a flexibilního výběru pravidla pro daný </a:t>
            </a:r>
            <a:r>
              <a:rPr lang="cs-CZ" dirty="0" smtClean="0"/>
              <a:t>úkol</a:t>
            </a:r>
          </a:p>
          <a:p>
            <a:r>
              <a:rPr lang="cs-CZ" b="1" dirty="0" smtClean="0"/>
              <a:t>dyslexie </a:t>
            </a:r>
            <a:r>
              <a:rPr lang="cs-CZ" b="1" dirty="0"/>
              <a:t>vyskytuje u 40-50 % </a:t>
            </a:r>
            <a:r>
              <a:rPr lang="cs-CZ" b="1" dirty="0" err="1" smtClean="0"/>
              <a:t>dysfatiků</a:t>
            </a:r>
            <a:endParaRPr lang="cs-CZ" b="1" dirty="0" smtClean="0"/>
          </a:p>
          <a:p>
            <a:r>
              <a:rPr lang="cs-CZ" b="1" dirty="0" smtClean="0"/>
              <a:t>obtíže </a:t>
            </a:r>
            <a:r>
              <a:rPr lang="cs-CZ" b="1" dirty="0"/>
              <a:t>charakteru dysortografie se vyskytují častěji, až v 70 % </a:t>
            </a:r>
            <a:r>
              <a:rPr lang="cs-CZ" b="1" dirty="0" smtClean="0"/>
              <a:t>případů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0884791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smtClean="0"/>
              <a:t>RIZIKOVÉ FAKTORY VÝVOJOVÉ DYSFÁZIE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51" y="1254369"/>
            <a:ext cx="10647362" cy="5009271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400" dirty="0" smtClean="0"/>
              <a:t>Obtíže se zvládáním řízené komunikační situace </a:t>
            </a:r>
            <a:endParaRPr lang="cs-CZ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400" dirty="0"/>
              <a:t>S</a:t>
            </a:r>
            <a:r>
              <a:rPr 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nížená verbální spontaneita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400" dirty="0"/>
              <a:t>O</a:t>
            </a:r>
            <a:r>
              <a:rPr 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btíže s </a:t>
            </a:r>
            <a:r>
              <a:rPr lang="cs-CZ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informativitou</a:t>
            </a:r>
            <a:endParaRPr lang="cs-CZ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400" dirty="0"/>
              <a:t>O</a:t>
            </a:r>
            <a:r>
              <a:rPr 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btíže s vybavováním pojmů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400" dirty="0" smtClean="0"/>
              <a:t>Obtíže v syntaktickém kódování </a:t>
            </a:r>
            <a:endParaRPr lang="cs-CZ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400" dirty="0" smtClean="0"/>
              <a:t>P</a:t>
            </a:r>
            <a:r>
              <a:rPr 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oruchy porozumění </a:t>
            </a:r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endParaRPr lang="cs-CZ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58219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Principy terapie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2133600" y="1600200"/>
          <a:ext cx="79248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08529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cs-CZ" altLang="cs-CZ" b="1" smtClean="0"/>
              <a:t>Cíle intervence zaměřené na intenzivní zapojení rodičů do terapeutického procesu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idx="1"/>
          </p:nvPr>
        </p:nvSpPr>
        <p:spPr>
          <a:xfrm>
            <a:off x="605307" y="1295400"/>
            <a:ext cx="9376893" cy="5086350"/>
          </a:xfrm>
        </p:spPr>
        <p:txBody>
          <a:bodyPr/>
          <a:lstStyle/>
          <a:p>
            <a:pPr eaLnBrk="1" hangingPunct="1"/>
            <a:endParaRPr lang="cs-CZ" altLang="cs-CZ" dirty="0" smtClean="0"/>
          </a:p>
          <a:p>
            <a:pPr eaLnBrk="1" hangingPunct="1"/>
            <a:endParaRPr lang="cs-CZ" altLang="cs-CZ" dirty="0" smtClean="0"/>
          </a:p>
          <a:p>
            <a:pPr eaLnBrk="1" hangingPunct="1"/>
            <a:endParaRPr lang="cs-CZ" altLang="cs-CZ" dirty="0" smtClean="0"/>
          </a:p>
          <a:p>
            <a:pPr eaLnBrk="1" hangingPunct="1"/>
            <a:r>
              <a:rPr lang="cs-CZ" altLang="cs-CZ" sz="2400" dirty="0" smtClean="0"/>
              <a:t>rozvoj pozorovacích schopností rodičů</a:t>
            </a:r>
          </a:p>
          <a:p>
            <a:pPr eaLnBrk="1" hangingPunct="1"/>
            <a:r>
              <a:rPr lang="cs-CZ" altLang="cs-CZ" sz="2400" dirty="0" smtClean="0"/>
              <a:t>omezování tendencí k direktivnosti</a:t>
            </a:r>
          </a:p>
          <a:p>
            <a:pPr eaLnBrk="1" hangingPunct="1"/>
            <a:r>
              <a:rPr lang="cs-CZ" altLang="cs-CZ" sz="2400" dirty="0" smtClean="0"/>
              <a:t>učit se adaptovat komunikaci a řeč potřebám dítěte</a:t>
            </a:r>
          </a:p>
          <a:p>
            <a:pPr eaLnBrk="1" hangingPunct="1"/>
            <a:r>
              <a:rPr lang="cs-CZ" altLang="cs-CZ" sz="2400" dirty="0" smtClean="0"/>
              <a:t>učit se vytvářet aktivní komunikační situace</a:t>
            </a:r>
          </a:p>
          <a:p>
            <a:pPr eaLnBrk="1" hangingPunct="1"/>
            <a:r>
              <a:rPr lang="cs-CZ" altLang="cs-CZ" sz="2400" dirty="0" smtClean="0"/>
              <a:t>eliminovat negativní chování</a:t>
            </a:r>
          </a:p>
        </p:txBody>
      </p:sp>
    </p:spTree>
    <p:extLst>
      <p:ext uri="{BB962C8B-B14F-4D97-AF65-F5344CB8AC3E}">
        <p14:creationId xmlns:p14="http://schemas.microsoft.com/office/powerpoint/2010/main" val="2748778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943098907"/>
              </p:ext>
            </p:extLst>
          </p:nvPr>
        </p:nvGraphicFramePr>
        <p:xfrm>
          <a:off x="1593411" y="570368"/>
          <a:ext cx="8566590" cy="55679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válný bublinový popisek 4"/>
          <p:cNvSpPr/>
          <p:nvPr/>
        </p:nvSpPr>
        <p:spPr>
          <a:xfrm>
            <a:off x="6500388" y="389299"/>
            <a:ext cx="5205743" cy="4207753"/>
          </a:xfrm>
          <a:prstGeom prst="wedgeEllipseCallout">
            <a:avLst>
              <a:gd name="adj1" fmla="val -62157"/>
              <a:gd name="adj2" fmla="val -182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 smtClean="0"/>
              <a:t>Zátěž v řečovém vývoji</a:t>
            </a:r>
          </a:p>
          <a:p>
            <a:r>
              <a:rPr lang="cs-CZ" dirty="0" smtClean="0"/>
              <a:t>Zvýšené úsilí v komunikaci</a:t>
            </a:r>
          </a:p>
          <a:p>
            <a:r>
              <a:rPr lang="cs-CZ" dirty="0" smtClean="0"/>
              <a:t>Porozumění projevu ostatních x srozumitelnost vlastního projevu</a:t>
            </a:r>
          </a:p>
          <a:p>
            <a:r>
              <a:rPr lang="cs-CZ" dirty="0" smtClean="0"/>
              <a:t>Komunikační selhávání – frustrace, nepochopení…</a:t>
            </a:r>
          </a:p>
          <a:p>
            <a:r>
              <a:rPr lang="cs-CZ" dirty="0" smtClean="0"/>
              <a:t>Projevy obtíží v jiných oblastech a chování</a:t>
            </a:r>
          </a:p>
          <a:p>
            <a:r>
              <a:rPr lang="cs-CZ" dirty="0" smtClean="0"/>
              <a:t>Uvědomování si vlastních obtíží</a:t>
            </a:r>
          </a:p>
        </p:txBody>
      </p:sp>
      <p:sp>
        <p:nvSpPr>
          <p:cNvPr id="6" name="Oválný bublinový popisek 5"/>
          <p:cNvSpPr/>
          <p:nvPr/>
        </p:nvSpPr>
        <p:spPr>
          <a:xfrm>
            <a:off x="162961" y="100208"/>
            <a:ext cx="4421565" cy="4640821"/>
          </a:xfrm>
          <a:prstGeom prst="wedgeEllipseCallout">
            <a:avLst>
              <a:gd name="adj1" fmla="val 39427"/>
              <a:gd name="adj2" fmla="val 5919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 smtClean="0"/>
              <a:t>Sledování vývoje dítěte a obava z obtíží </a:t>
            </a:r>
          </a:p>
          <a:p>
            <a:r>
              <a:rPr lang="cs-CZ" dirty="0" smtClean="0"/>
              <a:t>Komunikační proces a jeho úprava</a:t>
            </a:r>
          </a:p>
          <a:p>
            <a:r>
              <a:rPr lang="cs-CZ" dirty="0" smtClean="0"/>
              <a:t>Průběh vzdělávání </a:t>
            </a:r>
          </a:p>
          <a:p>
            <a:r>
              <a:rPr lang="cs-CZ" dirty="0" smtClean="0"/>
              <a:t>Informovanost a možnosti podpory </a:t>
            </a:r>
          </a:p>
          <a:p>
            <a:r>
              <a:rPr lang="cs-CZ" dirty="0" smtClean="0"/>
              <a:t>Akceptace obtíží – různá úroveň a přístup</a:t>
            </a:r>
          </a:p>
        </p:txBody>
      </p:sp>
    </p:spTree>
    <p:extLst>
      <p:ext uri="{BB962C8B-B14F-4D97-AF65-F5344CB8AC3E}">
        <p14:creationId xmlns:p14="http://schemas.microsoft.com/office/powerpoint/2010/main" val="282553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288" y="333375"/>
            <a:ext cx="8001000" cy="838200"/>
          </a:xfrm>
        </p:spPr>
        <p:txBody>
          <a:bodyPr/>
          <a:lstStyle/>
          <a:p>
            <a:pPr eaLnBrk="1" hangingPunct="1"/>
            <a:r>
              <a:rPr lang="cs-CZ" altLang="cs-CZ" b="1" smtClean="0"/>
              <a:t>současná terminologie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lnSpc>
                <a:spcPct val="90000"/>
              </a:lnSpc>
              <a:defRPr/>
            </a:pPr>
            <a:r>
              <a:rPr lang="cs-CZ" altLang="cs-CZ" sz="2800" dirty="0"/>
              <a:t>specificky narušený vývoj řeči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sz="2800" dirty="0"/>
              <a:t>vývojová dysfázie</a:t>
            </a:r>
          </a:p>
          <a:p>
            <a:pPr>
              <a:lnSpc>
                <a:spcPct val="90000"/>
              </a:lnSpc>
              <a:buNone/>
              <a:defRPr/>
            </a:pPr>
            <a:endParaRPr lang="cs-CZ" altLang="cs-CZ" sz="2800" dirty="0"/>
          </a:p>
          <a:p>
            <a:pPr>
              <a:lnSpc>
                <a:spcPct val="90000"/>
              </a:lnSpc>
              <a:defRPr/>
            </a:pPr>
            <a:r>
              <a:rPr lang="cs-CZ" altLang="cs-CZ" sz="2800" b="1" dirty="0" err="1"/>
              <a:t>specific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language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impairment</a:t>
            </a:r>
            <a:r>
              <a:rPr lang="cs-CZ" altLang="cs-CZ" sz="2800" b="1" dirty="0"/>
              <a:t> (SLI)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sz="2800" dirty="0" err="1"/>
              <a:t>specific</a:t>
            </a:r>
            <a:r>
              <a:rPr lang="cs-CZ" altLang="cs-CZ" sz="2800" dirty="0"/>
              <a:t> </a:t>
            </a:r>
            <a:r>
              <a:rPr lang="cs-CZ" altLang="cs-CZ" sz="2800" dirty="0" err="1"/>
              <a:t>language</a:t>
            </a:r>
            <a:r>
              <a:rPr lang="cs-CZ" altLang="cs-CZ" sz="2800" dirty="0"/>
              <a:t> </a:t>
            </a:r>
            <a:r>
              <a:rPr lang="cs-CZ" altLang="cs-CZ" sz="2800" dirty="0" err="1"/>
              <a:t>disorder</a:t>
            </a:r>
            <a:endParaRPr lang="cs-CZ" altLang="cs-CZ" sz="2800" dirty="0"/>
          </a:p>
          <a:p>
            <a:pPr>
              <a:lnSpc>
                <a:spcPct val="90000"/>
              </a:lnSpc>
              <a:defRPr/>
            </a:pPr>
            <a:r>
              <a:rPr lang="cs-CZ" altLang="cs-CZ" sz="2800" dirty="0" err="1"/>
              <a:t>developmental</a:t>
            </a:r>
            <a:r>
              <a:rPr lang="cs-CZ" altLang="cs-CZ" sz="2800" dirty="0"/>
              <a:t> </a:t>
            </a:r>
            <a:r>
              <a:rPr lang="cs-CZ" altLang="cs-CZ" sz="2800" dirty="0" err="1"/>
              <a:t>language</a:t>
            </a:r>
            <a:r>
              <a:rPr lang="cs-CZ" altLang="cs-CZ" sz="2800" dirty="0"/>
              <a:t> </a:t>
            </a:r>
            <a:r>
              <a:rPr lang="cs-CZ" altLang="cs-CZ" sz="2800" dirty="0" err="1"/>
              <a:t>disorder</a:t>
            </a:r>
            <a:endParaRPr lang="cs-CZ" altLang="cs-CZ" sz="2800" dirty="0"/>
          </a:p>
          <a:p>
            <a:pPr>
              <a:lnSpc>
                <a:spcPct val="90000"/>
              </a:lnSpc>
              <a:buNone/>
              <a:defRPr/>
            </a:pPr>
            <a:endParaRPr lang="cs-CZ" altLang="cs-CZ" sz="2800" dirty="0"/>
          </a:p>
          <a:p>
            <a:pPr>
              <a:lnSpc>
                <a:spcPct val="90000"/>
              </a:lnSpc>
              <a:buNone/>
              <a:defRPr/>
            </a:pPr>
            <a:endParaRPr lang="cs-CZ" altLang="cs-CZ" sz="2800" i="1" dirty="0"/>
          </a:p>
        </p:txBody>
      </p:sp>
    </p:spTree>
    <p:extLst>
      <p:ext uri="{BB962C8B-B14F-4D97-AF65-F5344CB8AC3E}">
        <p14:creationId xmlns:p14="http://schemas.microsoft.com/office/powerpoint/2010/main" val="423360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</a:t>
            </a:r>
            <a:r>
              <a:rPr lang="cs-CZ" dirty="0" smtClean="0"/>
              <a:t>izika?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/>
              <a:t>oslabení inputu</a:t>
            </a:r>
          </a:p>
          <a:p>
            <a:r>
              <a:rPr lang="cs-CZ" sz="2400" dirty="0"/>
              <a:t>redukce možností sociální interakce </a:t>
            </a:r>
            <a:r>
              <a:rPr lang="cs-CZ" sz="2400" dirty="0" smtClean="0"/>
              <a:t>– počet </a:t>
            </a:r>
            <a:r>
              <a:rPr lang="cs-CZ" sz="2400" dirty="0"/>
              <a:t>výzev, příležitostí trénovat a rozvíjet KK</a:t>
            </a:r>
          </a:p>
          <a:p>
            <a:r>
              <a:rPr lang="cs-CZ" sz="2400" dirty="0"/>
              <a:t>naplnění aktivní role v interakci – komunikační chování rodiny</a:t>
            </a:r>
          </a:p>
          <a:p>
            <a:r>
              <a:rPr lang="cs-CZ" sz="2400" dirty="0"/>
              <a:t>redukce interakcí, odpovědi s redukovaným obsahem, nadměrnou direktivností, vedením</a:t>
            </a:r>
          </a:p>
          <a:p>
            <a:r>
              <a:rPr lang="cs-CZ" sz="2400" dirty="0"/>
              <a:t>toto jednání může být motivováno úzkostí, zklamáním, netrpělivostí a obavami spojenými s obtížemi, </a:t>
            </a:r>
            <a:r>
              <a:rPr lang="pt-BR" sz="2400" dirty="0"/>
              <a:t>s nimiž se dítě potýká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3198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Specifika komunikační výměny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iniciace </a:t>
            </a:r>
            <a:r>
              <a:rPr lang="cs-CZ" sz="2400" dirty="0"/>
              <a:t>rozhovoru – snížená verbální spontaneita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frekvence  a „komunikační profit“</a:t>
            </a:r>
          </a:p>
          <a:p>
            <a:pPr marL="0" indent="0">
              <a:buNone/>
            </a:pPr>
            <a:r>
              <a:rPr lang="cs-CZ" sz="2400" dirty="0"/>
              <a:t>		x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vynaložené úsilí, radost z komunikace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konfrontace s nedostatky, požadavky okolí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26092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Výběr doporučení pro rodiče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89348" y="1828800"/>
            <a:ext cx="10235852" cy="4206240"/>
          </a:xfrm>
        </p:spPr>
        <p:txBody>
          <a:bodyPr>
            <a:normAutofit/>
          </a:bodyPr>
          <a:lstStyle/>
          <a:p>
            <a:r>
              <a:rPr lang="cs-CZ" sz="2800" dirty="0"/>
              <a:t>Úprava tempa projevu</a:t>
            </a:r>
          </a:p>
          <a:p>
            <a:r>
              <a:rPr lang="cs-CZ" sz="2800" dirty="0"/>
              <a:t>Zpřesnění artikulace</a:t>
            </a:r>
          </a:p>
          <a:p>
            <a:r>
              <a:rPr lang="cs-CZ" sz="2800" dirty="0"/>
              <a:t>Zpřesnění dělení slov </a:t>
            </a:r>
            <a:r>
              <a:rPr lang="cs-CZ" sz="2800" b="1" dirty="0"/>
              <a:t>x</a:t>
            </a:r>
            <a:r>
              <a:rPr lang="cs-CZ" sz="2800" dirty="0"/>
              <a:t> souvislý tok řeči </a:t>
            </a:r>
            <a:endParaRPr lang="cs-CZ" sz="2800" dirty="0" smtClean="0"/>
          </a:p>
          <a:p>
            <a:r>
              <a:rPr lang="cs-CZ" sz="2800" dirty="0" smtClean="0"/>
              <a:t>Úprava struktury vlastního sdělení </a:t>
            </a:r>
            <a:endParaRPr lang="cs-CZ" sz="2800" dirty="0"/>
          </a:p>
          <a:p>
            <a:r>
              <a:rPr lang="cs-CZ" sz="2800" dirty="0"/>
              <a:t>Akcentace klíčových slov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8410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Výběr doporučení pro rodiče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Podpora v očním kontaktu – dle možností </a:t>
            </a:r>
          </a:p>
          <a:p>
            <a:r>
              <a:rPr lang="cs-CZ" sz="2000" dirty="0"/>
              <a:t>Podpora v „odezírání“ – dle možností </a:t>
            </a:r>
          </a:p>
          <a:p>
            <a:r>
              <a:rPr lang="cs-CZ" sz="2000" dirty="0"/>
              <a:t>Výraznější využití gestikulace </a:t>
            </a:r>
          </a:p>
          <a:p>
            <a:r>
              <a:rPr lang="cs-CZ" sz="2000" dirty="0"/>
              <a:t>Eliminace přerušených nebo neuspořádaných sdělení</a:t>
            </a:r>
          </a:p>
          <a:p>
            <a:r>
              <a:rPr lang="cs-CZ" sz="2000" dirty="0"/>
              <a:t>Dělení množství klíčových informací na 1 větný celek </a:t>
            </a:r>
          </a:p>
          <a:p>
            <a:r>
              <a:rPr lang="cs-CZ" sz="2000" dirty="0"/>
              <a:t>Využití klíčových slov, která dítě zná – konkrétní termíny, slova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222249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Výběr doporučení pro rodiče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Formální úprava – jednotnost instrukce </a:t>
            </a:r>
            <a:endParaRPr lang="cs-CZ" sz="2400" dirty="0" smtClean="0"/>
          </a:p>
          <a:p>
            <a:r>
              <a:rPr lang="cs-CZ" sz="2400" dirty="0" smtClean="0"/>
              <a:t>Oprava </a:t>
            </a:r>
            <a:r>
              <a:rPr lang="cs-CZ" sz="2400" dirty="0"/>
              <a:t>a přeformulování sdělení – podobně znějící slova</a:t>
            </a:r>
          </a:p>
          <a:p>
            <a:r>
              <a:rPr lang="cs-CZ" sz="2400" dirty="0"/>
              <a:t>Využití kontextu situace </a:t>
            </a:r>
          </a:p>
          <a:p>
            <a:r>
              <a:rPr lang="cs-CZ" sz="2400" dirty="0"/>
              <a:t>Ponechat čas na „zpracování“ </a:t>
            </a:r>
            <a:r>
              <a:rPr lang="cs-CZ" sz="2400" dirty="0" smtClean="0"/>
              <a:t>sdělení</a:t>
            </a:r>
            <a:endParaRPr lang="cs-CZ" sz="2400" dirty="0"/>
          </a:p>
          <a:p>
            <a:r>
              <a:rPr lang="cs-CZ" sz="2400" dirty="0"/>
              <a:t>Podpora přístupu – „nerozumím, mohu se zeptat</a:t>
            </a:r>
            <a:r>
              <a:rPr lang="cs-CZ" sz="2400" dirty="0" smtClean="0"/>
              <a:t>“</a:t>
            </a:r>
            <a:endParaRPr lang="cs-CZ" sz="2400" dirty="0"/>
          </a:p>
          <a:p>
            <a:r>
              <a:rPr lang="cs-CZ" sz="2400" dirty="0"/>
              <a:t>Orientace v chování </a:t>
            </a:r>
            <a:r>
              <a:rPr lang="cs-CZ" sz="2400" dirty="0" smtClean="0"/>
              <a:t>dítěte </a:t>
            </a:r>
            <a:r>
              <a:rPr lang="cs-CZ" sz="2400" dirty="0"/>
              <a:t>– zkušenost, sledování</a:t>
            </a:r>
            <a:r>
              <a:rPr lang="cs-CZ" sz="2400" dirty="0" smtClean="0"/>
              <a:t>…</a:t>
            </a:r>
          </a:p>
          <a:p>
            <a:r>
              <a:rPr lang="cs-CZ" sz="2400" dirty="0"/>
              <a:t>Nepospíchat, ponechat čas na „zpracování“ sdělení a vyjádření </a:t>
            </a:r>
          </a:p>
          <a:p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299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 kladení otázek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3984" y="1791222"/>
            <a:ext cx="10411216" cy="4243818"/>
          </a:xfrm>
        </p:spPr>
        <p:txBody>
          <a:bodyPr/>
          <a:lstStyle/>
          <a:p>
            <a:r>
              <a:rPr lang="cs-CZ" sz="2400" dirty="0"/>
              <a:t>Způsob kladení otázek – proč? x jak?</a:t>
            </a:r>
          </a:p>
          <a:p>
            <a:r>
              <a:rPr lang="cs-CZ" sz="2400" dirty="0"/>
              <a:t>Od uzavřených otázek k otevřeným …</a:t>
            </a:r>
          </a:p>
          <a:p>
            <a:r>
              <a:rPr lang="cs-CZ" sz="2400" dirty="0"/>
              <a:t>Adaptace otázek dle aktuální situace – opora v kontextu </a:t>
            </a:r>
          </a:p>
          <a:p>
            <a:r>
              <a:rPr lang="cs-CZ" sz="2400" dirty="0"/>
              <a:t>Ponechat </a:t>
            </a:r>
            <a:r>
              <a:rPr lang="cs-CZ" sz="2400" dirty="0" smtClean="0"/>
              <a:t>dítěti </a:t>
            </a:r>
            <a:r>
              <a:rPr lang="cs-CZ" sz="2400" dirty="0"/>
              <a:t>možnost zopakovat si otázky, instrukce</a:t>
            </a:r>
          </a:p>
          <a:p>
            <a:r>
              <a:rPr lang="cs-CZ" sz="2400" dirty="0"/>
              <a:t>Ověření – přeformulování instrukce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8558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Kategorie – cíle LI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i="1" dirty="0" smtClean="0"/>
              <a:t>pragmatické </a:t>
            </a:r>
            <a:endParaRPr lang="cs-CZ" b="1" dirty="0"/>
          </a:p>
          <a:p>
            <a:r>
              <a:rPr lang="cs-CZ" dirty="0" smtClean="0"/>
              <a:t>diferencovat </a:t>
            </a:r>
            <a:r>
              <a:rPr lang="cs-CZ" dirty="0"/>
              <a:t>komunikační záměry a využít různé funkce jazyka</a:t>
            </a:r>
          </a:p>
          <a:p>
            <a:r>
              <a:rPr lang="cs-CZ" dirty="0" smtClean="0"/>
              <a:t>dovolit </a:t>
            </a:r>
            <a:r>
              <a:rPr lang="cs-CZ" dirty="0"/>
              <a:t>dané osobě adaptovat se na různé kontexty a mluvčí, využít</a:t>
            </a:r>
          </a:p>
          <a:p>
            <a:r>
              <a:rPr lang="cs-CZ" dirty="0"/>
              <a:t>ustálená sociální schémata (rutiny), naučit se iniciovat, rozvíjet a </a:t>
            </a:r>
            <a:r>
              <a:rPr lang="cs-CZ" dirty="0" smtClean="0"/>
              <a:t>ukončit konverzaci</a:t>
            </a:r>
            <a:r>
              <a:rPr lang="cs-CZ" dirty="0"/>
              <a:t>, respektovat výměnu rolí, odpovídat adekvátně a </a:t>
            </a:r>
            <a:r>
              <a:rPr lang="cs-CZ" dirty="0" smtClean="0"/>
              <a:t>informativně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22296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Kategorie – cíle </a:t>
            </a:r>
            <a:r>
              <a:rPr lang="cs-CZ" dirty="0" err="1" smtClean="0"/>
              <a:t>li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i="1" dirty="0"/>
              <a:t>fonetické </a:t>
            </a:r>
            <a:r>
              <a:rPr lang="cs-CZ" sz="2400" dirty="0"/>
              <a:t>– vystavět a doplnit fonetický repertoár, korigovat </a:t>
            </a:r>
            <a:r>
              <a:rPr lang="cs-CZ" sz="2400" dirty="0" smtClean="0"/>
              <a:t>výslovnost</a:t>
            </a:r>
            <a:endParaRPr lang="cs-CZ" sz="2400" dirty="0"/>
          </a:p>
          <a:p>
            <a:r>
              <a:rPr lang="cs-CZ" sz="2400" i="1" dirty="0" smtClean="0"/>
              <a:t>fonologické </a:t>
            </a:r>
            <a:r>
              <a:rPr lang="cs-CZ" sz="2400" dirty="0"/>
              <a:t>– zlepšit srozumitelnost, redukovat chybovost ve struktuře </a:t>
            </a:r>
            <a:r>
              <a:rPr lang="cs-CZ" sz="2400" dirty="0" smtClean="0"/>
              <a:t>slov</a:t>
            </a:r>
            <a:endParaRPr lang="cs-CZ" sz="2400" dirty="0"/>
          </a:p>
          <a:p>
            <a:r>
              <a:rPr lang="cs-CZ" sz="2400" i="1" dirty="0" smtClean="0"/>
              <a:t>lexikální </a:t>
            </a:r>
            <a:r>
              <a:rPr lang="cs-CZ" sz="2400" dirty="0"/>
              <a:t>– rozšířit její objem, strukturovat slovní zásobu a zlepšit </a:t>
            </a:r>
            <a:r>
              <a:rPr lang="cs-CZ" sz="2400" dirty="0" smtClean="0"/>
              <a:t>pojmovou výbavnost</a:t>
            </a:r>
            <a:r>
              <a:rPr lang="cs-CZ" sz="2400" dirty="0"/>
              <a:t>;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176800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65539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2590800" y="2076450"/>
            <a:ext cx="7631114" cy="4592639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buFontTx/>
              <a:buNone/>
              <a:defRPr/>
            </a:pPr>
            <a:endParaRPr lang="cs-CZ" dirty="0"/>
          </a:p>
        </p:txBody>
      </p:sp>
      <p:sp>
        <p:nvSpPr>
          <p:cNvPr id="94212" name="Text Box 5"/>
          <p:cNvSpPr txBox="1">
            <a:spLocks noChangeArrowheads="1"/>
          </p:cNvSpPr>
          <p:nvPr/>
        </p:nvSpPr>
        <p:spPr bwMode="auto">
          <a:xfrm>
            <a:off x="5232401" y="568326"/>
            <a:ext cx="12430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7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7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7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7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7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7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7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7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7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</p:txBody>
      </p:sp>
      <p:sp>
        <p:nvSpPr>
          <p:cNvPr id="94213" name="Text Box 7"/>
          <p:cNvSpPr txBox="1">
            <a:spLocks noChangeArrowheads="1"/>
          </p:cNvSpPr>
          <p:nvPr/>
        </p:nvSpPr>
        <p:spPr bwMode="auto">
          <a:xfrm>
            <a:off x="5195889" y="1430338"/>
            <a:ext cx="2232025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7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7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7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7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7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7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7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7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7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cs-CZ" altLang="cs-CZ" sz="3600">
                <a:solidFill>
                  <a:srgbClr val="FFFF00"/>
                </a:solidFill>
                <a:latin typeface="Arial" panose="020B0604020202020204" pitchFamily="34" charset="0"/>
              </a:rPr>
              <a:t>  </a:t>
            </a:r>
          </a:p>
        </p:txBody>
      </p:sp>
      <p:sp>
        <p:nvSpPr>
          <p:cNvPr id="94214" name="Text Box 11"/>
          <p:cNvSpPr txBox="1">
            <a:spLocks noChangeArrowheads="1"/>
          </p:cNvSpPr>
          <p:nvPr/>
        </p:nvSpPr>
        <p:spPr bwMode="auto">
          <a:xfrm>
            <a:off x="2279651" y="5013326"/>
            <a:ext cx="23034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7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7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7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7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7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7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7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7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7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</p:txBody>
      </p:sp>
      <p:sp>
        <p:nvSpPr>
          <p:cNvPr id="94215" name="Text Box 12"/>
          <p:cNvSpPr txBox="1">
            <a:spLocks noChangeArrowheads="1"/>
          </p:cNvSpPr>
          <p:nvPr/>
        </p:nvSpPr>
        <p:spPr bwMode="auto">
          <a:xfrm>
            <a:off x="2495551" y="5157788"/>
            <a:ext cx="266382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7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7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7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7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7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7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7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7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7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       </a:t>
            </a:r>
            <a:endParaRPr lang="cs-CZ" altLang="cs-CZ" sz="2400" b="1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94216" name="Text Box 13"/>
          <p:cNvSpPr txBox="1">
            <a:spLocks noChangeArrowheads="1"/>
          </p:cNvSpPr>
          <p:nvPr/>
        </p:nvSpPr>
        <p:spPr bwMode="auto">
          <a:xfrm>
            <a:off x="5087938" y="4868863"/>
            <a:ext cx="23034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7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7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7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7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7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7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7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7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7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</p:txBody>
      </p:sp>
      <p:sp>
        <p:nvSpPr>
          <p:cNvPr id="94217" name="Text Box 15"/>
          <p:cNvSpPr txBox="1">
            <a:spLocks noChangeArrowheads="1"/>
          </p:cNvSpPr>
          <p:nvPr/>
        </p:nvSpPr>
        <p:spPr bwMode="auto">
          <a:xfrm>
            <a:off x="6888164" y="5157788"/>
            <a:ext cx="28797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7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7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7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7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7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7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7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7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7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</p:txBody>
      </p:sp>
      <p:sp>
        <p:nvSpPr>
          <p:cNvPr id="2" name="Zaoblený obdélník 1"/>
          <p:cNvSpPr/>
          <p:nvPr/>
        </p:nvSpPr>
        <p:spPr>
          <a:xfrm>
            <a:off x="2279650" y="1430339"/>
            <a:ext cx="1944688" cy="1062037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b="1" dirty="0">
                <a:solidFill>
                  <a:schemeClr val="bg1"/>
                </a:solidFill>
              </a:rPr>
              <a:t>OBRÁZEK</a:t>
            </a:r>
          </a:p>
          <a:p>
            <a:pPr algn="ctr">
              <a:defRPr/>
            </a:pPr>
            <a:r>
              <a:rPr lang="cs-CZ" b="1" dirty="0">
                <a:solidFill>
                  <a:schemeClr val="bg1"/>
                </a:solidFill>
              </a:rPr>
              <a:t>reálný předmět</a:t>
            </a:r>
          </a:p>
        </p:txBody>
      </p:sp>
      <p:sp>
        <p:nvSpPr>
          <p:cNvPr id="3" name="Zaoblený obdélník 2"/>
          <p:cNvSpPr/>
          <p:nvPr/>
        </p:nvSpPr>
        <p:spPr>
          <a:xfrm>
            <a:off x="5159375" y="1628776"/>
            <a:ext cx="2268538" cy="76041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b="1" dirty="0">
                <a:solidFill>
                  <a:schemeClr val="bg1"/>
                </a:solidFill>
              </a:rPr>
              <a:t>PSANÁ PODOBA SLOVA</a:t>
            </a:r>
          </a:p>
        </p:txBody>
      </p:sp>
      <p:sp>
        <p:nvSpPr>
          <p:cNvPr id="4" name="Zaoblený obdélník 3"/>
          <p:cNvSpPr/>
          <p:nvPr/>
        </p:nvSpPr>
        <p:spPr>
          <a:xfrm>
            <a:off x="8112126" y="1628775"/>
            <a:ext cx="1871663" cy="863600"/>
          </a:xfrm>
          <a:prstGeom prst="roundRect">
            <a:avLst/>
          </a:prstGeom>
          <a:solidFill>
            <a:srgbClr val="4BBF0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b="1" dirty="0">
                <a:solidFill>
                  <a:schemeClr val="bg1"/>
                </a:solidFill>
              </a:rPr>
              <a:t>ZVUKOVÁ PODOBA SLOVA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3738563" y="3284538"/>
            <a:ext cx="4824412" cy="7921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b="1" dirty="0">
                <a:solidFill>
                  <a:schemeClr val="bg1"/>
                </a:solidFill>
              </a:rPr>
              <a:t>ZAŘAZENÍ POJMU DO SYSTÉMU</a:t>
            </a:r>
          </a:p>
        </p:txBody>
      </p:sp>
      <p:cxnSp>
        <p:nvCxnSpPr>
          <p:cNvPr id="7" name="Přímá spojnice se šipkou 6"/>
          <p:cNvCxnSpPr/>
          <p:nvPr/>
        </p:nvCxnSpPr>
        <p:spPr>
          <a:xfrm>
            <a:off x="3430589" y="2492376"/>
            <a:ext cx="1944687" cy="792163"/>
          </a:xfrm>
          <a:prstGeom prst="straightConnector1">
            <a:avLst/>
          </a:prstGeom>
          <a:ln w="571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6421438" y="2389188"/>
            <a:ext cx="0" cy="895350"/>
          </a:xfrm>
          <a:prstGeom prst="straightConnector1">
            <a:avLst/>
          </a:prstGeom>
          <a:ln w="571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 flipH="1">
            <a:off x="7427914" y="2492376"/>
            <a:ext cx="1620837" cy="792163"/>
          </a:xfrm>
          <a:prstGeom prst="straightConnector1">
            <a:avLst/>
          </a:prstGeom>
          <a:ln w="571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>
            <a:stCxn id="5" idx="2"/>
          </p:cNvCxnSpPr>
          <p:nvPr/>
        </p:nvCxnSpPr>
        <p:spPr>
          <a:xfrm>
            <a:off x="6151563" y="4076701"/>
            <a:ext cx="0" cy="792163"/>
          </a:xfrm>
          <a:prstGeom prst="straightConnector1">
            <a:avLst/>
          </a:prstGeom>
          <a:ln w="571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aoblený obdélník 13"/>
          <p:cNvSpPr/>
          <p:nvPr/>
        </p:nvSpPr>
        <p:spPr>
          <a:xfrm>
            <a:off x="3538538" y="5053014"/>
            <a:ext cx="5402262" cy="752475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b="1" dirty="0">
                <a:solidFill>
                  <a:schemeClr val="bg1"/>
                </a:solidFill>
              </a:rPr>
              <a:t>ZVOLENÉ KATEGORIE PRO ZAŘAZENÍ </a:t>
            </a:r>
          </a:p>
        </p:txBody>
      </p:sp>
    </p:spTree>
    <p:extLst>
      <p:ext uri="{BB962C8B-B14F-4D97-AF65-F5344CB8AC3E}">
        <p14:creationId xmlns:p14="http://schemas.microsoft.com/office/powerpoint/2010/main" val="564864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33600" y="274639"/>
            <a:ext cx="7924800" cy="58737"/>
          </a:xfrm>
        </p:spPr>
        <p:txBody>
          <a:bodyPr>
            <a:normAutofit fontScale="90000"/>
          </a:bodyPr>
          <a:lstStyle/>
          <a:p>
            <a:pPr>
              <a:defRPr/>
            </a:pP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2133600" y="1600200"/>
            <a:ext cx="7924800" cy="4114800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defRPr/>
            </a:pPr>
            <a:endParaRPr lang="cs-CZ" dirty="0"/>
          </a:p>
        </p:txBody>
      </p:sp>
      <p:sp>
        <p:nvSpPr>
          <p:cNvPr id="4" name="Zaoblený obdélník 3"/>
          <p:cNvSpPr/>
          <p:nvPr/>
        </p:nvSpPr>
        <p:spPr>
          <a:xfrm>
            <a:off x="2351088" y="404813"/>
            <a:ext cx="7632700" cy="6337300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pic>
        <p:nvPicPr>
          <p:cNvPr id="95237" name="Picture 6" descr="F:\DCIM\110NIKON\DSCN227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35" t="13335" r="25890" b="21225"/>
          <a:stretch>
            <a:fillRect/>
          </a:stretch>
        </p:blipFill>
        <p:spPr bwMode="auto">
          <a:xfrm>
            <a:off x="2927351" y="952500"/>
            <a:ext cx="1916113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5195889" y="1876426"/>
            <a:ext cx="1944687" cy="11525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600" b="1" dirty="0">
                <a:solidFill>
                  <a:schemeClr val="bg1"/>
                </a:solidFill>
              </a:rPr>
              <a:t>TYGR</a:t>
            </a:r>
          </a:p>
        </p:txBody>
      </p:sp>
      <p:pic>
        <p:nvPicPr>
          <p:cNvPr id="95239" name="Picture 7" descr="F:\DCIM\110NIKON\DSCN227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92" t="6905" r="11375" b="7806"/>
          <a:stretch>
            <a:fillRect/>
          </a:stretch>
        </p:blipFill>
        <p:spPr bwMode="auto">
          <a:xfrm>
            <a:off x="2955926" y="4076700"/>
            <a:ext cx="1712913" cy="146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5240" name="Picture 8" descr="F:\DCIM\110NIKON\DSCN228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83" t="6833" r="14326" b="742"/>
          <a:stretch>
            <a:fillRect/>
          </a:stretch>
        </p:blipFill>
        <p:spPr bwMode="auto">
          <a:xfrm>
            <a:off x="5016500" y="4032250"/>
            <a:ext cx="1625600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5241" name="Picture 10" descr="F:\DCIM\110NIKON\DSCN2282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24" t="3778" r="16829"/>
          <a:stretch>
            <a:fillRect/>
          </a:stretch>
        </p:blipFill>
        <p:spPr bwMode="auto">
          <a:xfrm>
            <a:off x="7759700" y="952501"/>
            <a:ext cx="1951038" cy="194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5242" name="Picture 12" descr="F:\DCIM\110NIKON\DSCN2284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20" r="19061" b="18085"/>
          <a:stretch>
            <a:fillRect/>
          </a:stretch>
        </p:blipFill>
        <p:spPr bwMode="auto">
          <a:xfrm>
            <a:off x="5795963" y="5432426"/>
            <a:ext cx="989012" cy="97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5243" name="Picture 13" descr="F:\DCIM\110NIKON\DSCN2286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25" t="7117" r="23251" b="20462"/>
          <a:stretch>
            <a:fillRect/>
          </a:stretch>
        </p:blipFill>
        <p:spPr bwMode="auto">
          <a:xfrm>
            <a:off x="2493964" y="5259388"/>
            <a:ext cx="1392237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Přímá spojnice se šipkou 7"/>
          <p:cNvCxnSpPr/>
          <p:nvPr/>
        </p:nvCxnSpPr>
        <p:spPr>
          <a:xfrm>
            <a:off x="4367213" y="2617789"/>
            <a:ext cx="2089150" cy="1603375"/>
          </a:xfrm>
          <a:prstGeom prst="straightConnector1">
            <a:avLst/>
          </a:prstGeom>
          <a:ln w="571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5245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6501" y="1"/>
            <a:ext cx="2570163" cy="169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5246" name="Picture 16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7225" y="4052888"/>
            <a:ext cx="1466850" cy="146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5247" name="Picture 11" descr="F:\DCIM\110NIKON\DSCN2283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87" t="15532" r="23775" b="17249"/>
          <a:stretch>
            <a:fillRect/>
          </a:stretch>
        </p:blipFill>
        <p:spPr bwMode="auto">
          <a:xfrm>
            <a:off x="7878764" y="5240338"/>
            <a:ext cx="1189037" cy="1046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15831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SPNVŘ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vícedimenzionální deficit ve vývoji řečových schopností </a:t>
            </a:r>
            <a:r>
              <a:rPr lang="cs-CZ" sz="2800" dirty="0" smtClean="0"/>
              <a:t>dítěte</a:t>
            </a:r>
            <a:endParaRPr lang="cs-CZ" sz="2800" dirty="0"/>
          </a:p>
          <a:p>
            <a:r>
              <a:rPr lang="cs-CZ" sz="2800" dirty="0" smtClean="0"/>
              <a:t> </a:t>
            </a:r>
            <a:r>
              <a:rPr lang="cs-CZ" sz="2800" dirty="0"/>
              <a:t>podmíněn drobným difúzním poškozením centrální nervové soustavy </a:t>
            </a:r>
          </a:p>
          <a:p>
            <a:r>
              <a:rPr lang="cs-CZ" sz="2800" dirty="0" smtClean="0"/>
              <a:t>způsobuje </a:t>
            </a:r>
            <a:r>
              <a:rPr lang="cs-CZ" sz="2800" dirty="0"/>
              <a:t>obtíže v rozvoji kognitivních, jazykových i motorických řečových schopností </a:t>
            </a:r>
            <a:r>
              <a:rPr lang="cs-CZ" sz="2800" dirty="0" smtClean="0"/>
              <a:t>dítěte</a:t>
            </a:r>
          </a:p>
          <a:p>
            <a:r>
              <a:rPr lang="cs-CZ" sz="1200" dirty="0" smtClean="0"/>
              <a:t>(Neubauer, Neubauerová, Nohejlová, 2016)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2751393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USNADNĚNÍ VÝSTUPU INFORMACE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56068" y="2189408"/>
            <a:ext cx="10448544" cy="3721814"/>
          </a:xfrm>
        </p:spPr>
        <p:txBody>
          <a:bodyPr>
            <a:normAutofit fontScale="92500" lnSpcReduction="10000"/>
          </a:bodyPr>
          <a:lstStyle/>
          <a:p>
            <a:r>
              <a:rPr lang="cs-CZ" sz="2400" dirty="0"/>
              <a:t>Ponechat čas na vyjádření</a:t>
            </a:r>
          </a:p>
          <a:p>
            <a:r>
              <a:rPr lang="cs-CZ" sz="2400" dirty="0" smtClean="0"/>
              <a:t>Obtíže s hledáním slov – funkční nápověda</a:t>
            </a:r>
          </a:p>
          <a:p>
            <a:r>
              <a:rPr lang="cs-CZ" sz="2400" dirty="0" smtClean="0"/>
              <a:t>Obtíže s hledáním slov při psaní – funkční nápověda</a:t>
            </a:r>
          </a:p>
          <a:p>
            <a:r>
              <a:rPr lang="cs-CZ" sz="2400" dirty="0" smtClean="0"/>
              <a:t>Podpora a povzbuzení při hledání slova – popis – prostředky, které může dítě využít </a:t>
            </a:r>
          </a:p>
          <a:p>
            <a:r>
              <a:rPr lang="cs-CZ" sz="2400" dirty="0" smtClean="0"/>
              <a:t>Korekční zpětná vazba – bez vyžadování opakování sdělení žákem </a:t>
            </a:r>
          </a:p>
          <a:p>
            <a:r>
              <a:rPr lang="cs-CZ" sz="2400" dirty="0" smtClean="0"/>
              <a:t>Nepřerušovat sdělení dítěte -  zachytit chyby a správné znění uvést vzápětí</a:t>
            </a:r>
          </a:p>
          <a:p>
            <a:r>
              <a:rPr lang="cs-CZ" sz="2400" dirty="0" smtClean="0"/>
              <a:t>Dát najevo zájem o sdělení – trpělivost </a:t>
            </a:r>
            <a:r>
              <a:rPr lang="cs-CZ" sz="2400" dirty="0" smtClean="0">
                <a:sym typeface="Wingdings" panose="05000000000000000000" pitchFamily="2" charset="2"/>
              </a:rPr>
              <a:t></a:t>
            </a:r>
          </a:p>
          <a:p>
            <a:r>
              <a:rPr lang="cs-CZ" sz="2400" dirty="0" smtClean="0"/>
              <a:t>Podpora imitace verbálních i neverbálních prostředků komunikace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23805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USNADNĚNÍ VÝSTUPU INFORMACE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8892" y="1312985"/>
            <a:ext cx="10695720" cy="4598237"/>
          </a:xfrm>
        </p:spPr>
        <p:txBody>
          <a:bodyPr>
            <a:normAutofit/>
          </a:bodyPr>
          <a:lstStyle/>
          <a:p>
            <a:r>
              <a:rPr lang="cs-CZ" sz="2800" dirty="0" smtClean="0"/>
              <a:t>Využití opravných strategií – uzavřené otázky, formulace domněnky – spolupráce s dítětem </a:t>
            </a:r>
          </a:p>
          <a:p>
            <a:r>
              <a:rPr lang="cs-CZ" sz="2800" dirty="0" smtClean="0"/>
              <a:t>Preference obsah </a:t>
            </a:r>
            <a:r>
              <a:rPr lang="cs-CZ" sz="2800" b="1" dirty="0" smtClean="0"/>
              <a:t>x </a:t>
            </a:r>
            <a:r>
              <a:rPr lang="cs-CZ" sz="2800" dirty="0" smtClean="0"/>
              <a:t>forma </a:t>
            </a:r>
          </a:p>
          <a:p>
            <a:r>
              <a:rPr lang="cs-CZ" sz="2800" dirty="0" smtClean="0"/>
              <a:t>Doplnit sdělení, pokud informace chybí </a:t>
            </a:r>
          </a:p>
          <a:p>
            <a:r>
              <a:rPr lang="cs-CZ" sz="2800" dirty="0">
                <a:sym typeface="Wingdings" panose="05000000000000000000" pitchFamily="2" charset="2"/>
              </a:rPr>
              <a:t>Povzbuzovat k účasti – hovořit navzdory obtížím – ocenit </a:t>
            </a:r>
            <a:r>
              <a:rPr lang="cs-CZ" sz="2800" dirty="0" smtClean="0">
                <a:sym typeface="Wingdings" panose="05000000000000000000" pitchFamily="2" charset="2"/>
              </a:rPr>
              <a:t>úsilí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95983340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TEXT – DALŠÍ PROSTŘEDEK ROZVOJE KOMUNIKAČNÍ SCHOPNOSTI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Úprava formální stránky textu</a:t>
            </a:r>
          </a:p>
          <a:p>
            <a:r>
              <a:rPr lang="cs-CZ" dirty="0" smtClean="0"/>
              <a:t>Volnější rozložení textu na stránce</a:t>
            </a:r>
          </a:p>
          <a:p>
            <a:r>
              <a:rPr lang="cs-CZ" dirty="0" smtClean="0"/>
              <a:t>Řádkování 1,5</a:t>
            </a:r>
          </a:p>
          <a:p>
            <a:r>
              <a:rPr lang="cs-CZ" dirty="0" smtClean="0"/>
              <a:t>Písmo –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(12)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-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TimesNewRoman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(14)</a:t>
            </a:r>
            <a:r>
              <a:rPr lang="cs-CZ" dirty="0" smtClean="0"/>
              <a:t>, </a:t>
            </a:r>
            <a:r>
              <a:rPr lang="cs-CZ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Verdana</a:t>
            </a:r>
            <a:r>
              <a:rPr lang="cs-CZ" dirty="0" smtClean="0"/>
              <a:t> (14)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- </a:t>
            </a:r>
            <a:r>
              <a:rPr lang="cs-CZ" dirty="0" err="1" smtClean="0">
                <a:latin typeface="Comic Sans MS" panose="030F0702030302020204" pitchFamily="66" charset="0"/>
              </a:rPr>
              <a:t>Comic</a:t>
            </a:r>
            <a:r>
              <a:rPr lang="cs-CZ" dirty="0" smtClean="0">
                <a:latin typeface="Comic Sans MS" panose="030F0702030302020204" pitchFamily="66" charset="0"/>
              </a:rPr>
              <a:t> </a:t>
            </a:r>
            <a:r>
              <a:rPr lang="cs-CZ" dirty="0" err="1" smtClean="0">
                <a:latin typeface="Comic Sans MS" panose="030F0702030302020204" pitchFamily="66" charset="0"/>
              </a:rPr>
              <a:t>Sans</a:t>
            </a:r>
            <a:r>
              <a:rPr lang="cs-CZ" dirty="0" smtClean="0">
                <a:latin typeface="Comic Sans MS" panose="030F0702030302020204" pitchFamily="66" charset="0"/>
              </a:rPr>
              <a:t> MS </a:t>
            </a:r>
            <a:r>
              <a:rPr lang="cs-CZ" dirty="0" smtClean="0"/>
              <a:t>(14) </a:t>
            </a:r>
          </a:p>
          <a:p>
            <a:r>
              <a:rPr lang="cs-CZ" dirty="0" smtClean="0"/>
              <a:t>Ú p r a v a  m e z e r  m e z i  s l o v y  a  p í s m e n 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803660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MOŽNOSTI – PRÁCE S TEXTEM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31065" y="2176530"/>
            <a:ext cx="10873547" cy="3734692"/>
          </a:xfrm>
        </p:spPr>
        <p:txBody>
          <a:bodyPr>
            <a:normAutofit/>
          </a:bodyPr>
          <a:lstStyle/>
          <a:p>
            <a:r>
              <a:rPr lang="cs-CZ" sz="2400" dirty="0" smtClean="0"/>
              <a:t>Využití čtenářských pomůcek</a:t>
            </a:r>
          </a:p>
          <a:p>
            <a:r>
              <a:rPr lang="cs-CZ" sz="2400" dirty="0" smtClean="0"/>
              <a:t>Ke zvážení – zadávání textu předem, k domácímu seznámení</a:t>
            </a:r>
          </a:p>
          <a:p>
            <a:r>
              <a:rPr lang="cs-CZ" sz="2400" dirty="0" smtClean="0"/>
              <a:t>Barevné označení klíčových slov a pasáží v textu</a:t>
            </a:r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 - dělení primárních a sekundárních informací </a:t>
            </a:r>
          </a:p>
          <a:p>
            <a:r>
              <a:rPr lang="cs-CZ" sz="2400" dirty="0" smtClean="0"/>
              <a:t>Barevně označit odstavce, v nichž jsou nejpodstatnější informace</a:t>
            </a:r>
          </a:p>
          <a:p>
            <a:r>
              <a:rPr lang="cs-CZ" sz="2400" dirty="0" smtClean="0"/>
              <a:t>Kratší texty ke čtení</a:t>
            </a:r>
          </a:p>
          <a:p>
            <a:r>
              <a:rPr lang="cs-CZ" sz="2400" dirty="0" smtClean="0"/>
              <a:t>Hlasité čtení – ke zvážení – spojit s domácí přípravou 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6584303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MOŽNOSTI PRÁCE S TEXTEM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62885" y="2125014"/>
            <a:ext cx="10641727" cy="3786208"/>
          </a:xfrm>
        </p:spPr>
        <p:txBody>
          <a:bodyPr/>
          <a:lstStyle/>
          <a:p>
            <a:r>
              <a:rPr lang="cs-CZ" sz="2400" dirty="0">
                <a:solidFill>
                  <a:schemeClr val="tx1"/>
                </a:solidFill>
              </a:rPr>
              <a:t>Doplnění textu o synonyma, piktogramy ke klíčovým slovům </a:t>
            </a:r>
            <a:endParaRPr lang="cs-CZ" sz="2400" dirty="0" smtClean="0">
              <a:solidFill>
                <a:schemeClr val="tx1"/>
              </a:solidFill>
            </a:endParaRPr>
          </a:p>
          <a:p>
            <a:r>
              <a:rPr lang="cs-CZ" sz="2400" dirty="0" smtClean="0">
                <a:solidFill>
                  <a:schemeClr val="tx1"/>
                </a:solidFill>
              </a:rPr>
              <a:t>Doplnění </a:t>
            </a:r>
            <a:r>
              <a:rPr lang="cs-CZ" sz="2400" dirty="0">
                <a:solidFill>
                  <a:schemeClr val="tx1"/>
                </a:solidFill>
              </a:rPr>
              <a:t>textu o tabulky a schémata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Využití dataprojektoru, interaktivní tabule – </a:t>
            </a:r>
            <a:r>
              <a:rPr lang="cs-CZ" sz="2400" dirty="0">
                <a:solidFill>
                  <a:schemeClr val="tx1"/>
                </a:solidFill>
              </a:rPr>
              <a:t>společná práce </a:t>
            </a:r>
            <a:endParaRPr lang="cs-CZ" sz="2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tx1"/>
                </a:solidFill>
              </a:rPr>
              <a:t> </a:t>
            </a:r>
            <a:r>
              <a:rPr lang="cs-CZ" sz="2400" dirty="0" smtClean="0">
                <a:solidFill>
                  <a:schemeClr val="tx1"/>
                </a:solidFill>
              </a:rPr>
              <a:t>    s </a:t>
            </a:r>
            <a:r>
              <a:rPr lang="cs-CZ" sz="2400" dirty="0">
                <a:solidFill>
                  <a:schemeClr val="tx1"/>
                </a:solidFill>
              </a:rPr>
              <a:t>pojmy</a:t>
            </a:r>
          </a:p>
          <a:p>
            <a:r>
              <a:rPr lang="cs-CZ" sz="2400" dirty="0">
                <a:solidFill>
                  <a:schemeClr val="tx1"/>
                </a:solidFill>
              </a:rPr>
              <a:t>Dohodnout způsob, jak vyjádřit neporozumění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Vlastní kresba </a:t>
            </a:r>
            <a:r>
              <a:rPr lang="cs-CZ" sz="2400" dirty="0">
                <a:solidFill>
                  <a:schemeClr val="tx1"/>
                </a:solidFill>
              </a:rPr>
              <a:t>– schematické zachycení obsahu před shrnutím obsahu </a:t>
            </a:r>
            <a:endParaRPr lang="cs-CZ" sz="2400" dirty="0" smtClean="0">
              <a:solidFill>
                <a:schemeClr val="tx1"/>
              </a:solidFill>
            </a:endParaRPr>
          </a:p>
          <a:p>
            <a:r>
              <a:rPr lang="cs-CZ" sz="2400" dirty="0" smtClean="0">
                <a:solidFill>
                  <a:schemeClr val="tx1"/>
                </a:solidFill>
              </a:rPr>
              <a:t>Vysvětlivky </a:t>
            </a:r>
            <a:endParaRPr lang="cs-CZ" sz="2400" dirty="0">
              <a:solidFill>
                <a:schemeClr val="tx1"/>
              </a:solidFill>
            </a:endParaRP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319243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OVĚŘENÍ POROZUMĚNÍ TEXTU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74923" y="1969537"/>
            <a:ext cx="10191627" cy="4501522"/>
          </a:xfrm>
        </p:spPr>
        <p:txBody>
          <a:bodyPr/>
          <a:lstStyle/>
          <a:p>
            <a:r>
              <a:rPr lang="cs-CZ" sz="2400" dirty="0" smtClean="0"/>
              <a:t>Testy s variantami</a:t>
            </a:r>
          </a:p>
          <a:p>
            <a:r>
              <a:rPr lang="cs-CZ" sz="2400" dirty="0" smtClean="0"/>
              <a:t>Písemná, ústní odpověď na otázky</a:t>
            </a:r>
          </a:p>
          <a:p>
            <a:r>
              <a:rPr lang="cs-CZ" sz="2400" dirty="0" smtClean="0"/>
              <a:t>Doplňovačky</a:t>
            </a:r>
          </a:p>
          <a:p>
            <a:r>
              <a:rPr lang="cs-CZ" sz="2400" dirty="0" smtClean="0"/>
              <a:t>Spojování klíčových slov s obrázkem  (myška, šiška, dírka)</a:t>
            </a:r>
          </a:p>
          <a:p>
            <a:r>
              <a:rPr lang="cs-CZ" sz="2400" dirty="0" smtClean="0"/>
              <a:t>Skládání „klíčových vět“ dle časového sledu </a:t>
            </a:r>
          </a:p>
          <a:p>
            <a:r>
              <a:rPr lang="cs-CZ" sz="2400" dirty="0" smtClean="0"/>
              <a:t>Přímá řeč – přiřazování k obrázkům protagonistů </a:t>
            </a:r>
          </a:p>
          <a:p>
            <a:r>
              <a:rPr lang="cs-CZ" sz="2400" dirty="0"/>
              <a:t>Ústní a písemné shrnutí</a:t>
            </a:r>
          </a:p>
          <a:p>
            <a:endParaRPr lang="cs-CZ" dirty="0"/>
          </a:p>
        </p:txBody>
      </p:sp>
      <p:sp>
        <p:nvSpPr>
          <p:cNvPr id="4" name="Bublinový popisek ve tvaru obláčku 3"/>
          <p:cNvSpPr/>
          <p:nvPr/>
        </p:nvSpPr>
        <p:spPr>
          <a:xfrm>
            <a:off x="9610498" y="279400"/>
            <a:ext cx="1996751" cy="990600"/>
          </a:xfrm>
          <a:prstGeom prst="cloudCallout">
            <a:avLst>
              <a:gd name="adj1" fmla="val -179711"/>
              <a:gd name="adj2" fmla="val 27649"/>
            </a:avLst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5099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/>
              <a:t>zahraniční pojetí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400"/>
              <a:t>závažná porucha expresivní a/nebo receptivní stránky jazyka </a:t>
            </a:r>
          </a:p>
          <a:p>
            <a:pPr eaLnBrk="1" hangingPunct="1"/>
            <a:r>
              <a:rPr lang="cs-CZ" altLang="cs-CZ" sz="2400"/>
              <a:t>s běžným výkonem v jiných dovednostech v neverbální inteligenci</a:t>
            </a:r>
          </a:p>
          <a:p>
            <a:pPr eaLnBrk="1" hangingPunct="1"/>
            <a:endParaRPr lang="cs-CZ" altLang="cs-CZ" sz="2400"/>
          </a:p>
          <a:p>
            <a:pPr eaLnBrk="1" hangingPunct="1"/>
            <a:endParaRPr lang="cs-CZ" altLang="cs-CZ" smtClean="0"/>
          </a:p>
          <a:p>
            <a:pPr eaLnBrk="1" hangingPunct="1"/>
            <a:endParaRPr lang="cs-CZ" altLang="cs-CZ" smtClean="0"/>
          </a:p>
          <a:p>
            <a:pPr eaLnBrk="1" hangingPunct="1"/>
            <a:endParaRPr lang="cs-CZ" altLang="cs-CZ" smtClean="0"/>
          </a:p>
          <a:p>
            <a:pPr eaLnBrk="1" hangingPunct="1"/>
            <a:r>
              <a:rPr lang="cs-CZ" altLang="cs-CZ" smtClean="0"/>
              <a:t>(Love, Webb, 2009)</a:t>
            </a:r>
          </a:p>
        </p:txBody>
      </p:sp>
    </p:spTree>
    <p:extLst>
      <p:ext uri="{BB962C8B-B14F-4D97-AF65-F5344CB8AC3E}">
        <p14:creationId xmlns:p14="http://schemas.microsoft.com/office/powerpoint/2010/main" val="1327095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/>
              <a:t>klasifikace dle MKN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/>
            <a:r>
              <a:rPr lang="cs-CZ" altLang="cs-CZ" sz="2400" dirty="0" smtClean="0"/>
              <a:t>kategorie – poruchy psychického vývoje</a:t>
            </a:r>
          </a:p>
          <a:p>
            <a:pPr eaLnBrk="1" hangingPunct="1"/>
            <a:r>
              <a:rPr lang="cs-CZ" altLang="cs-CZ" sz="2400" dirty="0" smtClean="0"/>
              <a:t>(F.80 – 89)</a:t>
            </a:r>
          </a:p>
          <a:p>
            <a:pPr eaLnBrk="1" hangingPunct="1"/>
            <a:endParaRPr lang="cs-CZ" altLang="cs-CZ" sz="2400" dirty="0" smtClean="0"/>
          </a:p>
          <a:p>
            <a:pPr eaLnBrk="1" hangingPunct="1"/>
            <a:r>
              <a:rPr lang="cs-CZ" altLang="cs-CZ" sz="2400" dirty="0" smtClean="0"/>
              <a:t>konkrétně – specifické poruchy vývoje řeči a jazyka – F.80</a:t>
            </a:r>
          </a:p>
          <a:p>
            <a:pPr eaLnBrk="1" hangingPunct="1"/>
            <a:r>
              <a:rPr lang="cs-CZ" altLang="cs-CZ" sz="2400" dirty="0" smtClean="0"/>
              <a:t>F 80.1 expresivní poruchy vývoje jazyka</a:t>
            </a:r>
          </a:p>
          <a:p>
            <a:pPr eaLnBrk="1" hangingPunct="1"/>
            <a:r>
              <a:rPr lang="cs-CZ" altLang="cs-CZ" sz="2400" dirty="0" smtClean="0"/>
              <a:t>F 80.2 – receptivní poruchy vývoje </a:t>
            </a:r>
            <a:r>
              <a:rPr lang="cs-CZ" altLang="cs-CZ" sz="2400" dirty="0" smtClean="0"/>
              <a:t>jazyka</a:t>
            </a:r>
          </a:p>
          <a:p>
            <a:pPr eaLnBrk="1" hangingPunct="1"/>
            <a:r>
              <a:rPr lang="cs-CZ" altLang="cs-CZ" sz="2400" dirty="0" smtClean="0">
                <a:hlinkClick r:id="rId2"/>
              </a:rPr>
              <a:t>www.uzis.cz</a:t>
            </a:r>
            <a:endParaRPr lang="cs-CZ" altLang="cs-CZ" sz="2400" dirty="0" smtClean="0"/>
          </a:p>
          <a:p>
            <a:pPr eaLnBrk="1" hangingPunct="1"/>
            <a:endParaRPr lang="cs-CZ" altLang="cs-CZ" sz="2400" dirty="0"/>
          </a:p>
          <a:p>
            <a:r>
              <a:rPr lang="cs-CZ" altLang="cs-CZ" sz="2400" dirty="0"/>
              <a:t>Expresivní/smíšená forma (Dlouhá, Černý, 2012</a:t>
            </a:r>
            <a:r>
              <a:rPr lang="cs-CZ" altLang="cs-CZ" sz="2400" dirty="0" smtClean="0"/>
              <a:t>) – nejvyšší frekvence výskytu</a:t>
            </a:r>
            <a:endParaRPr lang="cs-CZ" altLang="cs-CZ" sz="2400" dirty="0"/>
          </a:p>
          <a:p>
            <a:pPr marL="0" indent="0" eaLnBrk="1" hangingPunct="1">
              <a:buNone/>
            </a:pPr>
            <a:endParaRPr lang="cs-CZ" altLang="cs-CZ" sz="2400" dirty="0" smtClean="0"/>
          </a:p>
          <a:p>
            <a:pPr eaLnBrk="1" hangingPunct="1"/>
            <a:endParaRPr lang="cs-CZ" altLang="cs-CZ" dirty="0" smtClean="0"/>
          </a:p>
          <a:p>
            <a:pPr marL="0" indent="0" eaLnBrk="1" hangingPunct="1">
              <a:buNone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637332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/>
              <a:t>etiologie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772733" y="2382591"/>
            <a:ext cx="7709282" cy="3659433"/>
          </a:xfrm>
        </p:spPr>
        <p:txBody>
          <a:bodyPr rtlCol="0">
            <a:normAutofit fontScale="77500" lnSpcReduction="20000"/>
          </a:bodyPr>
          <a:lstStyle/>
          <a:p>
            <a:pPr>
              <a:lnSpc>
                <a:spcPct val="80000"/>
              </a:lnSpc>
              <a:defRPr/>
            </a:pPr>
            <a:r>
              <a:rPr lang="cs-CZ" altLang="cs-CZ" sz="2400" i="1" dirty="0"/>
              <a:t>bilaterální difúzní kortikální léze </a:t>
            </a:r>
          </a:p>
          <a:p>
            <a:pPr>
              <a:lnSpc>
                <a:spcPct val="80000"/>
              </a:lnSpc>
              <a:defRPr/>
            </a:pPr>
            <a:endParaRPr lang="cs-CZ" altLang="cs-CZ" sz="2400" dirty="0"/>
          </a:p>
          <a:p>
            <a:pPr>
              <a:lnSpc>
                <a:spcPct val="80000"/>
              </a:lnSpc>
              <a:defRPr/>
            </a:pPr>
            <a:r>
              <a:rPr lang="cs-CZ" altLang="cs-CZ" sz="2400" dirty="0"/>
              <a:t>atypické asymetrie CNS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2400" dirty="0"/>
              <a:t>změny objemu mozkových hemisfér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2400" dirty="0"/>
              <a:t>snížený regionální průtok krve v mozku</a:t>
            </a:r>
          </a:p>
          <a:p>
            <a:pPr>
              <a:lnSpc>
                <a:spcPct val="80000"/>
              </a:lnSpc>
              <a:buNone/>
              <a:defRPr/>
            </a:pPr>
            <a:endParaRPr lang="cs-CZ" altLang="cs-CZ" sz="1400" dirty="0"/>
          </a:p>
          <a:p>
            <a:pPr>
              <a:lnSpc>
                <a:spcPct val="80000"/>
              </a:lnSpc>
              <a:defRPr/>
            </a:pPr>
            <a:r>
              <a:rPr lang="cs-CZ" altLang="cs-CZ" sz="2400" i="1" dirty="0"/>
              <a:t>porucha centrálního zpracování řečového signálu</a:t>
            </a:r>
          </a:p>
          <a:p>
            <a:pPr>
              <a:lnSpc>
                <a:spcPct val="80000"/>
              </a:lnSpc>
              <a:defRPr/>
            </a:pPr>
            <a:endParaRPr lang="cs-CZ" altLang="cs-CZ" sz="2400" i="1" dirty="0"/>
          </a:p>
          <a:p>
            <a:pPr>
              <a:lnSpc>
                <a:spcPct val="80000"/>
              </a:lnSpc>
              <a:defRPr/>
            </a:pPr>
            <a:r>
              <a:rPr lang="cs-CZ" altLang="cs-CZ" sz="2400" dirty="0"/>
              <a:t>genetické mechanismy</a:t>
            </a:r>
          </a:p>
          <a:p>
            <a:pPr>
              <a:lnSpc>
                <a:spcPct val="80000"/>
              </a:lnSpc>
              <a:buNone/>
              <a:defRPr/>
            </a:pPr>
            <a:endParaRPr lang="cs-CZ" altLang="cs-CZ" sz="2400" dirty="0"/>
          </a:p>
          <a:p>
            <a:pPr>
              <a:lnSpc>
                <a:spcPct val="80000"/>
              </a:lnSpc>
              <a:defRPr/>
            </a:pPr>
            <a:r>
              <a:rPr lang="cs-CZ" altLang="cs-CZ" sz="2400" dirty="0"/>
              <a:t>nízká porodní hmotnost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2400" dirty="0"/>
              <a:t>předčasný porod</a:t>
            </a:r>
          </a:p>
          <a:p>
            <a:pPr>
              <a:lnSpc>
                <a:spcPct val="80000"/>
              </a:lnSpc>
              <a:defRPr/>
            </a:pP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2378543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Genetické mechanismy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Dle Dlouhé a Černého (2012) mají děti s pozitivní rodinnou anamnézou výrazně vyšší riziko pro vývojové poruchy řeči než ostatní děti. </a:t>
            </a:r>
            <a:endParaRPr lang="cs-CZ" sz="2400" dirty="0" smtClean="0"/>
          </a:p>
          <a:p>
            <a:r>
              <a:rPr lang="cs-CZ" sz="2400" dirty="0" smtClean="0"/>
              <a:t>V</a:t>
            </a:r>
            <a:r>
              <a:rPr lang="cs-CZ" sz="2400" dirty="0"/>
              <a:t> případě dětí, u nichž byly zjištěny poruchy percepce i exprese, je přítomné vyšší riziko perzistence poruch až do školního nebo adolescentního věku, případně se mohou vyskytnout obtíže v podobě vývojových poruch čtení a psaní. </a:t>
            </a:r>
            <a:endParaRPr lang="cs-CZ" sz="2400" dirty="0" smtClean="0"/>
          </a:p>
          <a:p>
            <a:r>
              <a:rPr lang="cs-CZ" sz="2400" dirty="0" smtClean="0"/>
              <a:t>??FOXP2, CNTNAP2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822131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Dospívání a dospělost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 porozumění složitým větným celkům a humoru, příslovím, ironii a „jazyku </a:t>
            </a:r>
            <a:r>
              <a:rPr lang="cs-CZ" dirty="0" smtClean="0"/>
              <a:t>mladých“</a:t>
            </a:r>
          </a:p>
          <a:p>
            <a:r>
              <a:rPr lang="cs-CZ" dirty="0" smtClean="0"/>
              <a:t>v projevu </a:t>
            </a:r>
            <a:r>
              <a:rPr lang="cs-CZ" dirty="0"/>
              <a:t>se mohou vyskytovat obtíže s pojmovou výbavností, s přesným vyjádřením </a:t>
            </a:r>
            <a:r>
              <a:rPr lang="cs-CZ" dirty="0" smtClean="0"/>
              <a:t>myšlenek,</a:t>
            </a:r>
          </a:p>
          <a:p>
            <a:r>
              <a:rPr lang="cs-CZ" dirty="0" smtClean="0"/>
              <a:t>vedení</a:t>
            </a:r>
            <a:r>
              <a:rPr lang="cs-CZ" dirty="0"/>
              <a:t> efektivní konverzace a organizaci vlastního </a:t>
            </a:r>
            <a:r>
              <a:rPr lang="cs-CZ" dirty="0" smtClean="0"/>
              <a:t>sdělení</a:t>
            </a:r>
          </a:p>
          <a:p>
            <a:r>
              <a:rPr lang="cs-CZ" dirty="0" smtClean="0"/>
              <a:t>obtíže </a:t>
            </a:r>
            <a:r>
              <a:rPr lang="cs-CZ" dirty="0"/>
              <a:t>ve čtení a psaní i nepřesnosti v chápání a porozumění časoprostorovým </a:t>
            </a:r>
            <a:r>
              <a:rPr lang="cs-CZ" dirty="0" smtClean="0"/>
              <a:t>vztahům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1332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Specifika ve vývoji dítěte s vývojovou dysfázií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cs-CZ" altLang="cs-CZ" b="1" dirty="0" err="1" smtClean="0"/>
              <a:t>Předřečová</a:t>
            </a:r>
            <a:r>
              <a:rPr lang="cs-CZ" altLang="cs-CZ" b="1" dirty="0" smtClean="0"/>
              <a:t> fáze 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dirty="0" smtClean="0"/>
              <a:t>obtíže </a:t>
            </a:r>
            <a:r>
              <a:rPr lang="cs-CZ" altLang="cs-CZ" dirty="0"/>
              <a:t>se </a:t>
            </a:r>
            <a:r>
              <a:rPr lang="cs-CZ" altLang="cs-CZ" dirty="0" smtClean="0"/>
              <a:t>sáním, polykáním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dirty="0" smtClean="0"/>
              <a:t>omezené </a:t>
            </a:r>
            <a:r>
              <a:rPr lang="cs-CZ" altLang="cs-CZ" dirty="0"/>
              <a:t>reakce na zvukové podněty z okolí</a:t>
            </a:r>
          </a:p>
          <a:p>
            <a:pPr>
              <a:buFont typeface="Arial" charset="0"/>
              <a:buChar char="•"/>
              <a:defRPr/>
            </a:pPr>
            <a:r>
              <a:rPr lang="cs-CZ" altLang="cs-CZ" dirty="0" smtClean="0"/>
              <a:t>chybí </a:t>
            </a:r>
            <a:r>
              <a:rPr lang="cs-CZ" altLang="cs-CZ" dirty="0"/>
              <a:t>broukání a žvatlání</a:t>
            </a:r>
            <a:endParaRPr lang="de-DE" altLang="cs-CZ" dirty="0"/>
          </a:p>
          <a:p>
            <a:pPr>
              <a:buFont typeface="Arial" charset="0"/>
              <a:buChar char="•"/>
              <a:defRPr/>
            </a:pPr>
            <a:r>
              <a:rPr lang="cs-CZ" altLang="cs-CZ" dirty="0"/>
              <a:t>redukovaná hra se zvuky</a:t>
            </a:r>
            <a:endParaRPr lang="de-DE" altLang="cs-CZ" dirty="0"/>
          </a:p>
          <a:p>
            <a:pPr>
              <a:buFont typeface="Arial" charset="0"/>
              <a:buChar char="•"/>
              <a:defRPr/>
            </a:pPr>
            <a:r>
              <a:rPr lang="cs-CZ" altLang="cs-CZ" dirty="0"/>
              <a:t>s</a:t>
            </a:r>
            <a:r>
              <a:rPr lang="cs-CZ" altLang="cs-CZ" dirty="0" smtClean="0"/>
              <a:t>poradické navazování a udržování očního kontaktu</a:t>
            </a:r>
            <a:endParaRPr lang="de-DE" altLang="cs-CZ" dirty="0"/>
          </a:p>
          <a:p>
            <a:pPr>
              <a:buFont typeface="Arial" charset="0"/>
              <a:buChar char="•"/>
              <a:defRPr/>
            </a:pPr>
            <a:r>
              <a:rPr lang="cs-CZ" altLang="cs-CZ" dirty="0"/>
              <a:t>s</a:t>
            </a:r>
            <a:r>
              <a:rPr lang="cs-CZ" altLang="cs-CZ" dirty="0" smtClean="0"/>
              <a:t>nížená neverbální reaktivita – úsměv </a:t>
            </a:r>
          </a:p>
          <a:p>
            <a:pPr>
              <a:buFont typeface="Arial" charset="0"/>
              <a:buChar char="•"/>
              <a:defRPr/>
            </a:pPr>
            <a:r>
              <a:rPr lang="cs-CZ" altLang="cs-CZ" dirty="0" smtClean="0"/>
              <a:t>velmi pomalý přechod k porozumění řeči a verbální produkci</a:t>
            </a:r>
          </a:p>
        </p:txBody>
      </p:sp>
    </p:spTree>
    <p:extLst>
      <p:ext uri="{BB962C8B-B14F-4D97-AF65-F5344CB8AC3E}">
        <p14:creationId xmlns:p14="http://schemas.microsoft.com/office/powerpoint/2010/main" val="251677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videnda">
  <a:themeElements>
    <a:clrScheme name="Dividenda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a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a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395</TotalTime>
  <Words>1160</Words>
  <Application>Microsoft Office PowerPoint</Application>
  <PresentationFormat>Vlastní</PresentationFormat>
  <Paragraphs>256</Paragraphs>
  <Slides>35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36" baseType="lpstr">
      <vt:lpstr>Dividenda</vt:lpstr>
      <vt:lpstr>SPECIFICKY NARUŠENÝ VÝVOJ ŘEČI </vt:lpstr>
      <vt:lpstr>současná terminologie</vt:lpstr>
      <vt:lpstr>SPNVŘ</vt:lpstr>
      <vt:lpstr>zahraniční pojetí</vt:lpstr>
      <vt:lpstr>klasifikace dle MKN</vt:lpstr>
      <vt:lpstr>etiologie</vt:lpstr>
      <vt:lpstr>Genetické mechanismy</vt:lpstr>
      <vt:lpstr>Dospívání a dospělost</vt:lpstr>
      <vt:lpstr>Specifika ve vývoji dítěte s vývojovou dysfázií</vt:lpstr>
      <vt:lpstr>Specifika ve vývoji dítěte s vývojovou dysfázií</vt:lpstr>
      <vt:lpstr>Specifika ve vývoji dítěte s vývojovou dysfázií </vt:lpstr>
      <vt:lpstr>Specifika ve vývoji dítěte s vývojovou dysfázií </vt:lpstr>
      <vt:lpstr>Možnosti vzdělávání dětí/žáků s vývojovou dysfázií</vt:lpstr>
      <vt:lpstr>Prezentace aplikace PowerPoint</vt:lpstr>
      <vt:lpstr>…ve vzdělávacím procesu…</vt:lpstr>
      <vt:lpstr>RIZIKOVÉ FAKTORY VÝVOJOVÉ DYSFÁZIE </vt:lpstr>
      <vt:lpstr>Principy terapie</vt:lpstr>
      <vt:lpstr>Cíle intervence zaměřené na intenzivní zapojení rodičů do terapeutického procesu</vt:lpstr>
      <vt:lpstr>Prezentace aplikace PowerPoint</vt:lpstr>
      <vt:lpstr>Rizika?</vt:lpstr>
      <vt:lpstr>Specifika komunikační výměny</vt:lpstr>
      <vt:lpstr>Výběr doporučení pro rodiče </vt:lpstr>
      <vt:lpstr>Výběr doporučení pro rodiče</vt:lpstr>
      <vt:lpstr>Výběr doporučení pro rodiče</vt:lpstr>
      <vt:lpstr>Způsob kladení otázek</vt:lpstr>
      <vt:lpstr>Kategorie – cíle LI</vt:lpstr>
      <vt:lpstr>Kategorie – cíle li</vt:lpstr>
      <vt:lpstr>Prezentace aplikace PowerPoint</vt:lpstr>
      <vt:lpstr>Prezentace aplikace PowerPoint</vt:lpstr>
      <vt:lpstr>USNADNĚNÍ VÝSTUPU INFORMACE </vt:lpstr>
      <vt:lpstr>USNADNĚNÍ VÝSTUPU INFORMACE </vt:lpstr>
      <vt:lpstr>TEXT – DALŠÍ PROSTŘEDEK ROZVOJE KOMUNIKAČNÍ SCHOPNOSTI </vt:lpstr>
      <vt:lpstr>DALŠÍ MOŽNOSTI – PRÁCE S TEXTEM</vt:lpstr>
      <vt:lpstr>DALŠÍ MOŽNOSTI PRÁCE S TEXTEM </vt:lpstr>
      <vt:lpstr>OVĚŘENÍ POROZUMĚNÍ TEXTU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SPECIFICKY NARUŠENÝ VÝVOJ ŘEČI</dc:title>
  <dc:creator>Bočková</dc:creator>
  <cp:lastModifiedBy>Bockova</cp:lastModifiedBy>
  <cp:revision>26</cp:revision>
  <cp:lastPrinted>2017-10-11T09:44:40Z</cp:lastPrinted>
  <dcterms:created xsi:type="dcterms:W3CDTF">2016-11-01T14:15:23Z</dcterms:created>
  <dcterms:modified xsi:type="dcterms:W3CDTF">2017-11-05T19:09:30Z</dcterms:modified>
</cp:coreProperties>
</file>