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5"/>
  </p:notesMasterIdLst>
  <p:sldIdLst>
    <p:sldId id="257" r:id="rId2"/>
    <p:sldId id="288" r:id="rId3"/>
    <p:sldId id="289" r:id="rId4"/>
    <p:sldId id="261" r:id="rId5"/>
    <p:sldId id="262" r:id="rId6"/>
    <p:sldId id="263" r:id="rId7"/>
    <p:sldId id="292" r:id="rId8"/>
    <p:sldId id="286" r:id="rId9"/>
    <p:sldId id="290" r:id="rId10"/>
    <p:sldId id="291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127240"/>
        <c:axId val="410117440"/>
      </c:lineChart>
      <c:catAx>
        <c:axId val="41012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17440"/>
        <c:crosses val="autoZero"/>
        <c:auto val="1"/>
        <c:lblAlgn val="ctr"/>
        <c:lblOffset val="100"/>
        <c:noMultiLvlLbl val="0"/>
      </c:catAx>
      <c:valAx>
        <c:axId val="41011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2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AB90-E406-44A1-B5C3-F0FD711C14FB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C24D-E540-4CE9-946F-2CA782D6E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9F3D3-5159-4F9D-93D1-0F46F4DE9A6D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1534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Mildred and Richard Lovings, 1959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1DDD29-90EC-46E8-B354-F1AD13DE9FC8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228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D7640-99F7-46E8-9670-6A845F1E860B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0456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8940A-9F37-4F8B-A6EA-A4E8F7C5121A}" type="slidenum">
              <a:rPr lang="cs-CZ" altLang="cs-CZ" smtClean="0"/>
              <a:pPr eaLnBrk="1" hangingPunct="1"/>
              <a:t>18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7588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691FB-30D5-46DB-B77D-9E9387A89093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038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DD608-F5BA-4E21-AF93-0E99E15AC84B}" type="slidenum">
              <a:rPr lang="cs-CZ" altLang="cs-CZ" smtClean="0"/>
              <a:pPr eaLnBrk="1" hangingPunct="1"/>
              <a:t>20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8350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CBB23-9BCD-4622-B596-59C0D1926D22}" type="slidenum">
              <a:rPr lang="cs-CZ" altLang="cs-CZ" smtClean="0"/>
              <a:pPr eaLnBrk="1" hangingPunct="1"/>
              <a:t>21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9320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1000" smtClean="0"/>
          </a:p>
        </p:txBody>
      </p:sp>
    </p:spTree>
    <p:extLst>
      <p:ext uri="{BB962C8B-B14F-4D97-AF65-F5344CB8AC3E}">
        <p14:creationId xmlns:p14="http://schemas.microsoft.com/office/powerpoint/2010/main" val="19055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1BE0-0635-474F-8972-86C25600844D}" type="datetimeFigureOut">
              <a:rPr lang="cs-CZ"/>
              <a:pPr>
                <a:defRPr/>
              </a:pPr>
              <a:t>29.9.2017</a:t>
            </a:fld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F17B-66D2-47BC-81CE-8D1135FE02A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6866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29.9.2017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cs-CZ" altLang="cs-CZ" sz="4400" b="0" smtClean="0"/>
              <a:t>Sociologie pro speciální pedagogy</a:t>
            </a:r>
            <a:r>
              <a:rPr lang="cs-CZ" altLang="cs-CZ" sz="4400" smtClean="0"/>
              <a:t/>
            </a:r>
            <a:br>
              <a:rPr lang="cs-CZ" altLang="cs-CZ" sz="4400" smtClean="0"/>
            </a:br>
            <a:r>
              <a:rPr lang="cs-CZ" altLang="cs-CZ" sz="4400" smtClean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46525"/>
            <a:ext cx="6400800" cy="170973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200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mtClean="0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mtClean="0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smtClean="0"/>
              <a:t>Sociologie jako „umění nedůvěry“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i="1" smtClean="0"/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smtClean="0"/>
              <a:t>(Petr Berger, Pozvání do sociologie, str. 34)</a:t>
            </a:r>
          </a:p>
        </p:txBody>
      </p:sp>
    </p:spTree>
    <p:extLst>
      <p:ext uri="{BB962C8B-B14F-4D97-AF65-F5344CB8AC3E}">
        <p14:creationId xmlns:p14="http://schemas.microsoft.com/office/powerpoint/2010/main" val="7939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smtClean="0"/>
              <a:t>Sociologie jako věda o společnosti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Společnost = souhrn individuí jednajících s ohledem na jednání druhých a to v určitém historickém, prostorovém, kulturním a sociálním kontextu</a:t>
            </a:r>
          </a:p>
        </p:txBody>
      </p:sp>
    </p:spTree>
    <p:extLst>
      <p:ext uri="{BB962C8B-B14F-4D97-AF65-F5344CB8AC3E}">
        <p14:creationId xmlns:p14="http://schemas.microsoft.com/office/powerpoint/2010/main" val="14053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K čemu je to dobré?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Zdokonalování, pokrok, praktická aplikace</a:t>
            </a:r>
          </a:p>
          <a:p>
            <a:pPr eaLnBrk="1" hangingPunct="1"/>
            <a:r>
              <a:rPr lang="cs-CZ" altLang="cs-CZ" smtClean="0"/>
              <a:t>Budování obecných zákonů (teorií) o chování jevů/objektů a umožnění spojovat dohromady naše poznání a předpovídat neznámé jevy - organizace empirického poznání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50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 smtClean="0"/>
              <a:t>Lepší porozumění světu kolem nás a našemu životu</a:t>
            </a:r>
          </a:p>
          <a:p>
            <a:pPr eaLnBrk="1" hangingPunct="1"/>
            <a:r>
              <a:rPr lang="cs-CZ" altLang="cs-CZ" smtClean="0"/>
              <a:t>Vyvíjí senzitivitu, umožní nám vidět dosud neviděné</a:t>
            </a:r>
          </a:p>
          <a:p>
            <a:pPr eaLnBrk="1" hangingPunct="1"/>
            <a:r>
              <a:rPr lang="cs-CZ" altLang="cs-CZ" smtClean="0"/>
              <a:t>Dá se praktikovat každý den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3500" smtClean="0"/>
              <a:t>Historické a společenské souvislosti vzniku sociologie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24400"/>
          </a:xfrm>
        </p:spPr>
        <p:txBody>
          <a:bodyPr/>
          <a:lstStyle/>
          <a:p>
            <a:pPr eaLnBrk="1" hangingPunct="1"/>
            <a:r>
              <a:rPr lang="cs-CZ" altLang="cs-CZ" smtClean="0"/>
              <a:t>První pol. 19. stol. </a:t>
            </a:r>
          </a:p>
          <a:p>
            <a:pPr eaLnBrk="1" hangingPunct="1"/>
            <a:r>
              <a:rPr lang="cs-CZ" altLang="cs-CZ" smtClean="0"/>
              <a:t>Přechod společnosti od tradiční k moderní 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Zhroucení </a:t>
            </a:r>
            <a:r>
              <a:rPr lang="cs-CZ" altLang="cs-CZ" smtClean="0"/>
              <a:t>kontrolních mechanismů, mocenské legitimity a způsobu výkladu světa</a:t>
            </a:r>
          </a:p>
          <a:p>
            <a:pPr eaLnBrk="1" hangingPunct="1"/>
            <a:r>
              <a:rPr lang="cs-CZ" altLang="cs-CZ" smtClean="0"/>
              <a:t>Snaha definovat kontrolní mechanismy nové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934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/>
              <a:t>Co se tehdy stalo?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95400"/>
            <a:ext cx="4038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Industrializace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Sekularizace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Urbanizace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Proměňuje se legitimita moci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Vznik centralizovaných národních států a jejich byrokracie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Vyvíjí se komplexní tržní systém (práce a půda se mění ve zboží, vliv peněz)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Soukromá a veřejná sféra se oddělují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Důraz na získaný status, nikoli na status připsaný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Vzniká „moderní člověk“</a:t>
            </a:r>
          </a:p>
        </p:txBody>
      </p:sp>
      <p:pic>
        <p:nvPicPr>
          <p:cNvPr id="21508" name="Zástupný symbol pro obsah 4" descr="prům revoluc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43143"/>
            <a:ext cx="3657600" cy="2576576"/>
          </a:xfrm>
        </p:spPr>
      </p:pic>
    </p:spTree>
    <p:extLst>
      <p:ext uri="{BB962C8B-B14F-4D97-AF65-F5344CB8AC3E}">
        <p14:creationId xmlns:p14="http://schemas.microsoft.com/office/powerpoint/2010/main" val="885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/>
              <a:t>Otcové zakladatelé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500" b="1" dirty="0" smtClean="0"/>
              <a:t>August </a:t>
            </a:r>
            <a:r>
              <a:rPr lang="cs-CZ" sz="1500" b="1" dirty="0" err="1" smtClean="0"/>
              <a:t>Comte</a:t>
            </a:r>
            <a:r>
              <a:rPr lang="cs-CZ" sz="1300" dirty="0" smtClean="0"/>
              <a:t> (1798 – 1857)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francouzský filozof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hledání nové stability společnosti – „Před mými zraky se rozpadl řád“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idea o reformě společnosti </a:t>
            </a:r>
            <a:r>
              <a:rPr lang="cs-CZ" sz="1300" dirty="0" err="1" smtClean="0"/>
              <a:t>prostr</a:t>
            </a:r>
            <a:r>
              <a:rPr lang="cs-CZ" sz="1300" dirty="0" smtClean="0"/>
              <a:t>. vědy, kterou je třeba systematizovat a nově promyslet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hierarchie věd, sociologie jako nejvýznamnější </a:t>
            </a:r>
            <a:r>
              <a:rPr lang="cs-CZ" sz="1300" smtClean="0"/>
              <a:t>a </a:t>
            </a:r>
            <a:r>
              <a:rPr lang="cs-CZ" sz="1300" smtClean="0"/>
              <a:t>nejkomplexnější </a:t>
            </a:r>
            <a:r>
              <a:rPr lang="cs-CZ" sz="1300" dirty="0" smtClean="0"/>
              <a:t>věda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b="1" u="sng" smtClean="0"/>
              <a:t>Pozitivismus</a:t>
            </a:r>
            <a:r>
              <a:rPr lang="cs-CZ" sz="1300" smtClean="0"/>
              <a:t> – </a:t>
            </a:r>
            <a:r>
              <a:rPr lang="cs-CZ" sz="1300" dirty="0" smtClean="0"/>
              <a:t>požadavek studovat reálné, zkušeností ověřitelné zkušenosti – pozorování má být řízeno a jeho výsledky interpretovány pomocí teorie, cílem je rozvinout abstraktní teoretické principy, jimiž se bude každé další pozorování řídit a zároveň je bude zpětně testovat a modifikovat: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smtClean="0"/>
              <a:t>Předmětem vědy mohou být pouze fakta, zjišťována přímou zkušeností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smtClean="0"/>
              <a:t>veškeré pravdivé a hodnotné poznání může  být dosaženo pouze pomocí empirických </a:t>
            </a:r>
            <a:r>
              <a:rPr lang="cs-CZ" sz="1300" smtClean="0"/>
              <a:t>metod </a:t>
            </a:r>
            <a:endParaRPr lang="cs-CZ" sz="13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smtClean="0"/>
              <a:t>k </a:t>
            </a:r>
            <a:r>
              <a:rPr lang="cs-CZ" sz="1300" dirty="0" smtClean="0"/>
              <a:t>pokroku lidského poznání dochází kumulací </a:t>
            </a:r>
            <a:r>
              <a:rPr lang="cs-CZ" sz="1300" smtClean="0"/>
              <a:t>vědění </a:t>
            </a:r>
            <a:endParaRPr lang="cs-CZ" sz="13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smtClean="0"/>
              <a:t>přír</a:t>
            </a:r>
            <a:r>
              <a:rPr lang="cs-CZ" sz="1300" dirty="0" smtClean="0"/>
              <a:t>., spol. nebo lidská skutečnost mohou být zkoumány stejnými metodami, jejichž ideálním modelem jsou přírodní </a:t>
            </a:r>
            <a:r>
              <a:rPr lang="cs-CZ" sz="1300" smtClean="0"/>
              <a:t>vědy </a:t>
            </a:r>
            <a:endParaRPr lang="cs-CZ" sz="13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smtClean="0"/>
              <a:t>těmito </a:t>
            </a:r>
            <a:r>
              <a:rPr lang="cs-CZ" sz="1300" dirty="0" smtClean="0"/>
              <a:t>metodami lze řešit i společensko-politické a morální otázky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Vědět, aby bylo možno předvídat a předvídat, aby bylo možno řídit</a:t>
            </a:r>
          </a:p>
        </p:txBody>
      </p:sp>
      <p:pic>
        <p:nvPicPr>
          <p:cNvPr id="22532" name="Zástupný symbol pro obsah 4" descr="August Com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2564606"/>
            <a:ext cx="1800225" cy="2533650"/>
          </a:xfrm>
        </p:spPr>
      </p:pic>
    </p:spTree>
    <p:extLst>
      <p:ext uri="{BB962C8B-B14F-4D97-AF65-F5344CB8AC3E}">
        <p14:creationId xmlns:p14="http://schemas.microsoft.com/office/powerpoint/2010/main" val="2221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Émile Durkheim (1858 – 1917)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založil první katedru sociologie ve Francii, založil první odborný sociologický časopis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Pravidla sociologické metody</a:t>
            </a:r>
            <a:r>
              <a:rPr lang="cs-CZ" altLang="cs-CZ" sz="1600" smtClean="0"/>
              <a:t> – sociologie se může stát objektivní vědou po vzoru věd přírodních, má přitom svůj specifický objekt bádání (odmítání biologického, psychologického či jiného redukcionismu)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sociologie má studovat </a:t>
            </a:r>
            <a:r>
              <a:rPr lang="cs-CZ" altLang="cs-CZ" sz="1600" u="sng" smtClean="0"/>
              <a:t>sociální fakta</a:t>
            </a:r>
            <a:r>
              <a:rPr lang="cs-CZ" altLang="cs-CZ" sz="1600" smtClean="0"/>
              <a:t>, tedy vše, co má sociální povahu, zvnějšku působí na lidské jednání a determinuje 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Požadavek studovat sociální fakta jako věci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Společnost jako skutečnost zvláštního druhu, existující nezávisle na jednotlivcích a zkoumatelná metodami stejnými, jako jsou metody přírodních věd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 smtClean="0"/>
              <a:t>Sebevražda</a:t>
            </a:r>
            <a:r>
              <a:rPr lang="cs-CZ" altLang="cs-CZ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Anomie, dělba práce, náboženství</a:t>
            </a:r>
          </a:p>
        </p:txBody>
      </p:sp>
      <p:pic>
        <p:nvPicPr>
          <p:cNvPr id="23556" name="Zástupný symbol pro obsah 4" descr="Emile Durkhei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6" y="1916832"/>
            <a:ext cx="2831934" cy="3600399"/>
          </a:xfrm>
        </p:spPr>
      </p:pic>
    </p:spTree>
    <p:extLst>
      <p:ext uri="{BB962C8B-B14F-4D97-AF65-F5344CB8AC3E}">
        <p14:creationId xmlns:p14="http://schemas.microsoft.com/office/powerpoint/2010/main" val="20791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Max Weber (1864 – 1920)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Sociologie jako věda o sociálním jednání</a:t>
            </a:r>
          </a:p>
          <a:p>
            <a:pPr eaLnBrk="1" hangingPunct="1"/>
            <a:r>
              <a:rPr lang="cs-CZ" altLang="cs-CZ" smtClean="0"/>
              <a:t>Chápající sociologie</a:t>
            </a:r>
          </a:p>
          <a:p>
            <a:pPr eaLnBrk="1" hangingPunct="1"/>
            <a:r>
              <a:rPr lang="cs-CZ" altLang="cs-CZ" smtClean="0"/>
              <a:t>Společnost jako suma individuálních aktérů</a:t>
            </a:r>
          </a:p>
          <a:p>
            <a:pPr eaLnBrk="1" hangingPunct="1"/>
            <a:r>
              <a:rPr lang="cs-CZ" altLang="cs-CZ" smtClean="0"/>
              <a:t>Protestantská etika a duch kapitalismu</a:t>
            </a:r>
          </a:p>
          <a:p>
            <a:pPr eaLnBrk="1" hangingPunct="1"/>
            <a:r>
              <a:rPr lang="cs-CZ" altLang="cs-CZ" smtClean="0"/>
              <a:t>Panství, racionalita, byrokracie, věda</a:t>
            </a:r>
          </a:p>
        </p:txBody>
      </p:sp>
      <p:pic>
        <p:nvPicPr>
          <p:cNvPr id="24580" name="Zástupný symbol pro obsah 4" descr="Max Weber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180921" cy="4008326"/>
          </a:xfrm>
        </p:spPr>
      </p:pic>
    </p:spTree>
    <p:extLst>
      <p:ext uri="{BB962C8B-B14F-4D97-AF65-F5344CB8AC3E}">
        <p14:creationId xmlns:p14="http://schemas.microsoft.com/office/powerpoint/2010/main" val="4097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80728"/>
            <a:ext cx="676875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SOCIOLOGIE  JE </a:t>
            </a:r>
          </a:p>
          <a:p>
            <a:endParaRPr lang="cs-CZ" i="1" dirty="0"/>
          </a:p>
          <a:p>
            <a:r>
              <a:rPr lang="cs-CZ" i="1" dirty="0" smtClean="0"/>
              <a:t>„</a:t>
            </a:r>
            <a:r>
              <a:rPr lang="cs-CZ" i="1" dirty="0"/>
              <a:t>Věda o společnosti, společenských jevech, strukturách a procesech a jejich vzájemných vztazích. (…) Každý společenský jev, proces či vztah se může stát součástí předmětu sociologie. (…) Sociologie tyto jevy zásadně zkoumá ve vztahu k jiným sociálním jevům.“</a:t>
            </a:r>
            <a:r>
              <a:rPr lang="cs-CZ" dirty="0"/>
              <a:t> (Velký sociologický slovník 1996: 1018-1019</a:t>
            </a:r>
            <a:r>
              <a:rPr lang="cs-CZ" dirty="0" smtClean="0"/>
              <a:t>)</a:t>
            </a:r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/>
              <a:t>Kvantitativní sociologie (…) přikládá velký význam čítání, měření a kvantitativnímu a formalizovanému vyjadřování souvislostí.“</a:t>
            </a:r>
            <a:r>
              <a:rPr lang="cs-CZ" dirty="0"/>
              <a:t> (Velký sociologický slovník 1996: 1086)</a:t>
            </a:r>
          </a:p>
          <a:p>
            <a:endParaRPr lang="cs-CZ" dirty="0" smtClean="0"/>
          </a:p>
          <a:p>
            <a:r>
              <a:rPr lang="cs-CZ" dirty="0"/>
              <a:t> </a:t>
            </a:r>
            <a:r>
              <a:rPr lang="cs-CZ" i="1" dirty="0"/>
              <a:t>„Směry kvalitativní sociologie (…) za hlavní úkol sociologie pokládají pochopení životního světa a pravidel každodenních činností jiných individuí (sociálních aktérů), včetně jejich motivací, dešifrování významu, které přikládají věcem, procesům, aktivitám a symbolům.“</a:t>
            </a:r>
            <a:r>
              <a:rPr lang="cs-CZ" dirty="0"/>
              <a:t> (Velký sociologický slovník 1996: 1086)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Od moderní k nové společnosti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229600" cy="46069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smtClean="0"/>
              <a:t>Změny ve způsobu výroby (postindustrializace)</a:t>
            </a:r>
          </a:p>
          <a:p>
            <a:pPr eaLnBrk="1" hangingPunct="1"/>
            <a:r>
              <a:rPr lang="cs-CZ" altLang="cs-CZ" sz="2000" smtClean="0"/>
              <a:t>Rozvoj masových médií a informačních technologií</a:t>
            </a:r>
          </a:p>
          <a:p>
            <a:pPr eaLnBrk="1" hangingPunct="1"/>
            <a:r>
              <a:rPr lang="cs-CZ" altLang="cs-CZ" sz="2000" smtClean="0"/>
              <a:t>Rychlé sociální změny a potřeba redukce strachu</a:t>
            </a:r>
          </a:p>
          <a:p>
            <a:pPr eaLnBrk="1" hangingPunct="1"/>
            <a:r>
              <a:rPr lang="cs-CZ" altLang="cs-CZ" sz="2000" smtClean="0"/>
              <a:t>Vznik nové, postmoderní mentality – individualismus, flexibilita, mobilita, pluralizace životních stylů, nové vzorce spotřeby, atomizace</a:t>
            </a:r>
          </a:p>
          <a:p>
            <a:pPr eaLnBrk="1" hangingPunct="1"/>
            <a:r>
              <a:rPr lang="cs-CZ" altLang="cs-CZ" sz="2000" smtClean="0"/>
              <a:t>Rozvoj, šíření a dostupnost vzdělání</a:t>
            </a:r>
          </a:p>
          <a:p>
            <a:pPr eaLnBrk="1" hangingPunct="1"/>
            <a:r>
              <a:rPr lang="cs-CZ" altLang="cs-CZ" sz="2000" smtClean="0"/>
              <a:t>Globalizace</a:t>
            </a:r>
          </a:p>
          <a:p>
            <a:pPr eaLnBrk="1" hangingPunct="1"/>
            <a:r>
              <a:rPr lang="cs-CZ" altLang="cs-CZ" sz="2000" smtClean="0"/>
              <a:t>Stárnutí společnosti, migrační tlaky a otázky soužití různých kultur</a:t>
            </a:r>
          </a:p>
          <a:p>
            <a:pPr eaLnBrk="1" hangingPunct="1"/>
            <a:r>
              <a:rPr lang="cs-CZ" altLang="cs-CZ" sz="2000" smtClean="0"/>
              <a:t>Nové typy ohrožení</a:t>
            </a:r>
          </a:p>
          <a:p>
            <a:pPr eaLnBrk="1" hangingPunct="1"/>
            <a:r>
              <a:rPr lang="cs-CZ" altLang="cs-CZ" sz="2000" smtClean="0"/>
              <a:t>Ztráta víry v pokrok, v technologie a vědu</a:t>
            </a:r>
          </a:p>
          <a:p>
            <a:pPr eaLnBrk="1" hangingPunct="1"/>
            <a:r>
              <a:rPr lang="cs-CZ" altLang="cs-CZ" sz="2000" smtClean="0"/>
              <a:t>Hodnotový obrat – ekologie a kvalita obecně, práva menšin, politická participace</a:t>
            </a:r>
          </a:p>
        </p:txBody>
      </p:sp>
    </p:spTree>
    <p:extLst>
      <p:ext uri="{BB962C8B-B14F-4D97-AF65-F5344CB8AC3E}">
        <p14:creationId xmlns:p14="http://schemas.microsoft.com/office/powerpoint/2010/main" val="20676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mtClean="0"/>
              <a:t>Nová éra ve vývoji společnosti</a:t>
            </a:r>
            <a:br>
              <a:rPr lang="cs-CZ" altLang="cs-CZ" smtClean="0"/>
            </a:br>
            <a:r>
              <a:rPr lang="cs-CZ" altLang="cs-CZ" smtClean="0"/>
              <a:t>(od 70. let minulého století)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Informační společnost, společnost znalostí,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Postindustriální společnost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Postmaterialistická společnost (kulturní obrat)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Konzumní společnost, mediální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Pozdně 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Postmoderní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Riziková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Společnost zážitků</a:t>
            </a:r>
          </a:p>
        </p:txBody>
      </p:sp>
      <p:pic>
        <p:nvPicPr>
          <p:cNvPr id="4100" name="Zástupný symbol pro obsah 4" descr="lifesty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1504" y="2183225"/>
            <a:ext cx="3966919" cy="2685935"/>
          </a:xfrm>
        </p:spPr>
      </p:pic>
    </p:spTree>
    <p:extLst>
      <p:ext uri="{BB962C8B-B14F-4D97-AF65-F5344CB8AC3E}">
        <p14:creationId xmlns:p14="http://schemas.microsoft.com/office/powerpoint/2010/main" val="31778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500" smtClean="0"/>
              <a:t>Ulrich Beck: Riziková společnost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smtClean="0"/>
              <a:t>industriální společnost zaniká díky vedlejším účinkům, které vyvolává – svým vlastním fungováním (nezamýšlené důsledky záměrného jednání)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produkce bohatství je doprovázena produkcí rizik,  a konflikty ohledně distribuce rizik</a:t>
            </a:r>
          </a:p>
          <a:p>
            <a:pPr>
              <a:lnSpc>
                <a:spcPct val="80000"/>
              </a:lnSpc>
            </a:pPr>
            <a:r>
              <a:rPr lang="cs-CZ" altLang="cs-CZ" sz="2000" smtClean="0"/>
              <a:t>Nová povaha rizik – jsou běžně a rutinně produkována, globální rozměr a moderní příčiny, vyvolávají nevratná poškození, jsou neviditelná, nepředvídatelná a otevřena procesu sociálního definování a také big business, bumerangový efekt, nejde kauzálně stanovit příčinu, namísto toho jsou rizika kvantifikována (určování mezních hodnot)</a:t>
            </a:r>
          </a:p>
          <a:p>
            <a:pPr>
              <a:lnSpc>
                <a:spcPct val="80000"/>
              </a:lnSpc>
            </a:pPr>
            <a:r>
              <a:rPr lang="cs-CZ" altLang="cs-CZ" sz="2000" i="1" smtClean="0"/>
              <a:t>vynucená individualizace - </a:t>
            </a:r>
            <a:r>
              <a:rPr lang="cs-CZ" altLang="cs-CZ" sz="2000" smtClean="0"/>
              <a:t>individualismus je to, co člověku zbývá, když byl vyvázán z přediva sociálních opor, neznamená však nezávislost, naopak, člověk se ve všech dimenzích svého života dostal do naprosté závislosti na mechanismu trhu a musí čelit rizikům sám</a:t>
            </a:r>
          </a:p>
        </p:txBody>
      </p:sp>
    </p:spTree>
    <p:extLst>
      <p:ext uri="{BB962C8B-B14F-4D97-AF65-F5344CB8AC3E}">
        <p14:creationId xmlns:p14="http://schemas.microsoft.com/office/powerpoint/2010/main" val="16466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500" smtClean="0"/>
              <a:t/>
            </a:r>
            <a:br>
              <a:rPr lang="cs-CZ" altLang="cs-CZ" sz="3500" smtClean="0"/>
            </a:br>
            <a:r>
              <a:rPr lang="cs-CZ" altLang="cs-CZ" sz="2800" smtClean="0"/>
              <a:t>Gerhard Schulze: Společnost zážitků</a:t>
            </a:r>
            <a:r>
              <a:rPr lang="cs-CZ" altLang="cs-CZ" sz="2400" smtClean="0"/>
              <a:t> </a:t>
            </a:r>
            <a:br>
              <a:rPr lang="cs-CZ" altLang="cs-CZ" sz="2400" smtClean="0"/>
            </a:br>
            <a:endParaRPr lang="cs-CZ" altLang="cs-CZ" sz="2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116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1400" smtClean="0"/>
              <a:t>Sociální neukotvenost dnešního člověka (z hlediska lokality, rodiny atd.)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Naplňování vlastní identity zážitky: „Užij si svůj život“, protahování mladého životního stylu až do pokročilé čtyřicítky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Dorian Gray: </a:t>
            </a:r>
            <a:r>
              <a:rPr lang="cs-CZ" altLang="cs-CZ" sz="1400" i="1" smtClean="0"/>
              <a:t>Žijte! Žijte ten báječný život, který v sobě máte! Hleďte, ať o nic nepřijdete. Neustále vyhledávejte nové vzruchy. Svět patří vám – na nějaký čas</a:t>
            </a:r>
            <a:r>
              <a:rPr lang="cs-CZ" altLang="cs-CZ" sz="1400" smtClean="0"/>
              <a:t>…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Sběr zážitků jako záležitost všech společenských vrstev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Zážitky jako nové a prosperující průmyslové odvětví (nelze je změnit v trvalý stav)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Užitek věcí vyměněn za prožitek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>Moderní společnost se svými obrovskými aparáty průmyslové výroby byla ráznou odpovědí na pradávný strach lidstva ze zoufalé bídy a nedostatku. V okamžiku, kdy obyčejného zboží začal být alespoň v některých zemích dostatek pro všechny, nastoupil místo strachu z nedostatku strach nový, strach, který dříve znali jen privilegovaní – strach z ubíjející nudy</a:t>
            </a:r>
          </a:p>
        </p:txBody>
      </p:sp>
      <p:pic>
        <p:nvPicPr>
          <p:cNvPr id="6148" name="Picture 5" descr="Dorian Gr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04863"/>
            <a:ext cx="2596042" cy="3454809"/>
          </a:xfrm>
        </p:spPr>
      </p:pic>
    </p:spTree>
    <p:extLst>
      <p:ext uri="{BB962C8B-B14F-4D97-AF65-F5344CB8AC3E}">
        <p14:creationId xmlns:p14="http://schemas.microsoft.com/office/powerpoint/2010/main" val="9714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355160" cy="53641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smtClean="0"/>
              <a:t>	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>
              <a:buFont typeface="Wingdings" pitchFamily="2" charset="2"/>
              <a:buNone/>
            </a:pPr>
            <a:r>
              <a:rPr lang="cs-CZ" altLang="cs-CZ" sz="2100" i="1" smtClean="0"/>
              <a:t>	„</a:t>
            </a:r>
            <a:r>
              <a:rPr lang="cs-CZ" altLang="cs-CZ" sz="2100" i="1" smtClean="0"/>
              <a:t>Sociologie se snaží zjistit, kam společnost směřuje, a nijak zvlášť se jí to nedaří. To, co sociologie říká například o sociálním kapitálu, najdeme už v Balzacovi. To, co nám sděluje o úpadku vzdělanosti, se dočteme v Lewisově románu Babbit. Typickou vlastností sociologie je, že všechno se snaží vyjádřit hodně šroubovaně  a nesrozumitelně. Tím teprve má vzniknout dojem té správné exaktnosti. Kdyby sociologové více četli romány, grantové agentury by ušetřily hodně prostředků na výzkumy</a:t>
            </a:r>
            <a:r>
              <a:rPr lang="cs-CZ" altLang="cs-CZ" sz="2100" i="1" smtClean="0"/>
              <a:t>.“</a:t>
            </a:r>
          </a:p>
          <a:p>
            <a:pPr>
              <a:buFont typeface="Wingdings" pitchFamily="2" charset="2"/>
              <a:buNone/>
            </a:pPr>
            <a:endParaRPr lang="cs-CZ" altLang="cs-CZ" sz="2100" i="1"/>
          </a:p>
          <a:p>
            <a:pPr>
              <a:buNone/>
            </a:pPr>
            <a:r>
              <a:rPr lang="cs-CZ" sz="2100" i="1" smtClean="0"/>
              <a:t>	„A </a:t>
            </a:r>
            <a:r>
              <a:rPr lang="cs-CZ" sz="2100" i="1"/>
              <a:t>co nám sociologové přinesou? Popíší nám akorát to, co vidíme všichni - jak funguje společnost. K tomu jich není potřebné velké množství. Nebo se možná uplatní někde v marketingových agenturách při zpracování dat. Nevyrobí a nevymyslí nic. A pokud něco vymyslí, tak nějakou </a:t>
            </a:r>
            <a:r>
              <a:rPr lang="cs-CZ" sz="2100" i="1"/>
              <a:t>blbost</a:t>
            </a:r>
            <a:r>
              <a:rPr lang="cs-CZ" sz="2100" i="1" smtClean="0"/>
              <a:t>.“</a:t>
            </a:r>
            <a:r>
              <a:rPr lang="cs-CZ" sz="2100" i="1"/>
              <a:t/>
            </a:r>
            <a:br>
              <a:rPr lang="cs-CZ" sz="2100" i="1"/>
            </a:br>
            <a:endParaRPr lang="cs-CZ" sz="2100" i="1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 </a:t>
            </a:r>
            <a:endParaRPr lang="cs-CZ" altLang="cs-CZ" sz="2100" smtClean="0"/>
          </a:p>
          <a:p>
            <a:pPr>
              <a:buFont typeface="Wingdings" pitchFamily="2" charset="2"/>
              <a:buNone/>
            </a:pPr>
            <a:endParaRPr lang="cs-CZ" altLang="cs-CZ" sz="2100" smtClean="0"/>
          </a:p>
          <a:p>
            <a:pPr>
              <a:buFont typeface="Wingdings" pitchFamily="2" charset="2"/>
              <a:buNone/>
            </a:pPr>
            <a:r>
              <a:rPr lang="cs-CZ" altLang="cs-CZ" sz="210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9434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mtClean="0"/>
              <a:t>Co je to sociologie? Co o ní víme?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Příbuzné obory:</a:t>
            </a:r>
          </a:p>
          <a:p>
            <a:pPr eaLnBrk="1" hangingPunct="1"/>
            <a:r>
              <a:rPr lang="cs-CZ" altLang="cs-CZ" smtClean="0"/>
              <a:t>Psychologie</a:t>
            </a:r>
          </a:p>
          <a:p>
            <a:pPr eaLnBrk="1" hangingPunct="1"/>
            <a:r>
              <a:rPr lang="cs-CZ" altLang="cs-CZ" smtClean="0"/>
              <a:t>Historie</a:t>
            </a:r>
          </a:p>
          <a:p>
            <a:pPr eaLnBrk="1" hangingPunct="1"/>
            <a:r>
              <a:rPr lang="cs-CZ" altLang="cs-CZ" smtClean="0"/>
              <a:t>Antropologie</a:t>
            </a:r>
          </a:p>
          <a:p>
            <a:pPr eaLnBrk="1" hangingPunct="1"/>
            <a:r>
              <a:rPr lang="cs-CZ" altLang="cs-CZ" smtClean="0"/>
              <a:t>Ekonomie</a:t>
            </a:r>
          </a:p>
          <a:p>
            <a:pPr eaLnBrk="1" hangingPunct="1"/>
            <a:r>
              <a:rPr lang="cs-CZ" altLang="cs-CZ" smtClean="0"/>
              <a:t>Politologie</a:t>
            </a:r>
          </a:p>
          <a:p>
            <a:pPr eaLnBrk="1" hangingPunct="1"/>
            <a:r>
              <a:rPr lang="cs-CZ" altLang="cs-CZ" smtClean="0"/>
              <a:t>Právo</a:t>
            </a:r>
          </a:p>
        </p:txBody>
      </p:sp>
      <p:pic>
        <p:nvPicPr>
          <p:cNvPr id="7172" name="Zástupný symbol pro obsah 4" descr="knihovna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55257"/>
            <a:ext cx="3672408" cy="3496772"/>
          </a:xfrm>
        </p:spPr>
      </p:pic>
      <p:sp>
        <p:nvSpPr>
          <p:cNvPr id="2" name="TextovéPole 1"/>
          <p:cNvSpPr txBox="1"/>
          <p:nvPr/>
        </p:nvSpPr>
        <p:spPr>
          <a:xfrm>
            <a:off x="755576" y="58772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Zygmunt Bauman: Myslet sociologicky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mtClean="0"/>
              <a:t>V čem se liší?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Má vlastní objekt zájmu?</a:t>
            </a:r>
          </a:p>
          <a:p>
            <a:pPr eaLnBrk="1" hangingPunct="1"/>
            <a:r>
              <a:rPr lang="cs-CZ" altLang="cs-CZ" sz="4000" dirty="0" smtClean="0"/>
              <a:t>Má vlastní metodu poznání?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mtClean="0"/>
              <a:t>Co je pro sociologii specifické?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Lidská </a:t>
            </a:r>
            <a:r>
              <a:rPr lang="cs-CZ" altLang="cs-CZ" sz="3600" smtClean="0"/>
              <a:t>jednání jako prvky širších konfigurací; jednání jako chování naplněné </a:t>
            </a:r>
            <a:r>
              <a:rPr lang="cs-CZ" altLang="cs-CZ" sz="3600" smtClean="0"/>
              <a:t>smyslem</a:t>
            </a:r>
            <a:endParaRPr lang="cs-CZ" altLang="cs-CZ" sz="3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Člověk jako člen sítě vzájemné závislosti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Snaha vidět v individuálním sociální, v konkrétním </a:t>
            </a:r>
            <a:r>
              <a:rPr lang="cs-CZ" altLang="cs-CZ" sz="3600" smtClean="0"/>
              <a:t>obecné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600" smtClean="0"/>
              <a:t>Vztah </a:t>
            </a:r>
            <a:r>
              <a:rPr lang="cs-CZ" altLang="cs-CZ" sz="3600" smtClean="0"/>
              <a:t>sociologie a zdravého rozumu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75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cs-CZ" smtClean="0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169320"/>
              </p:ext>
            </p:extLst>
          </p:nvPr>
        </p:nvGraphicFramePr>
        <p:xfrm>
          <a:off x="179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4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Individuální jako společenské</a:t>
            </a:r>
            <a:endParaRPr lang="cs-CZ" dirty="0"/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" y="1700807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1854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53012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</a:t>
            </a:r>
            <a:r>
              <a:rPr lang="cs-CZ" sz="1400" b="1" i="1" dirty="0" smtClean="0">
                <a:hlinkClick r:id="rId7" tooltip="Rasa a gender v letecké historii"/>
              </a:rPr>
              <a:t>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</TotalTime>
  <Words>1177</Words>
  <Application>Microsoft Office PowerPoint</Application>
  <PresentationFormat>Předvádění na obrazovce (4:3)</PresentationFormat>
  <Paragraphs>145</Paragraphs>
  <Slides>23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Wingdings</vt:lpstr>
      <vt:lpstr>Sousedství</vt:lpstr>
      <vt:lpstr>Sociologie pro speciální pedagogy Úvod</vt:lpstr>
      <vt:lpstr>Prezentace aplikace PowerPoint</vt:lpstr>
      <vt:lpstr>Prezentace aplikace PowerPoint</vt:lpstr>
      <vt:lpstr>Co je to sociologie? Co o ní víme?</vt:lpstr>
      <vt:lpstr>V čem se liší?</vt:lpstr>
      <vt:lpstr>Co je pro sociologii specifické?</vt:lpstr>
      <vt:lpstr>Člověk jako člen sítě …</vt:lpstr>
      <vt:lpstr>Individuální jako společenské</vt:lpstr>
      <vt:lpstr>Deviace jako záležitost společenských norem</vt:lpstr>
      <vt:lpstr>Manifestní a latentní funkce</vt:lpstr>
      <vt:lpstr>Sociologie jako „umění nedůvěry“ </vt:lpstr>
      <vt:lpstr>Sociologie jako věda o společnosti</vt:lpstr>
      <vt:lpstr>K čemu je to dobré?</vt:lpstr>
      <vt:lpstr>Ještě něco?</vt:lpstr>
      <vt:lpstr>Historické a společenské souvislosti vzniku sociologie</vt:lpstr>
      <vt:lpstr>Co se tehdy stalo?</vt:lpstr>
      <vt:lpstr>Otcové zakladatelé</vt:lpstr>
      <vt:lpstr>Émile Durkheim (1858 – 1917)</vt:lpstr>
      <vt:lpstr>Max Weber (1864 – 1920)</vt:lpstr>
      <vt:lpstr>Od moderní k nové společnosti</vt:lpstr>
      <vt:lpstr>Nová éra ve vývoji společnosti (od 70. let minulého století)</vt:lpstr>
      <vt:lpstr>Ulrich Beck: Riziková společnost</vt:lpstr>
      <vt:lpstr> Gerhard Schulze: Společnost zážitků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pro speciální pedagogy Úvod</dc:title>
  <dc:creator>Lenka Slepičková</dc:creator>
  <cp:lastModifiedBy>Slepickova</cp:lastModifiedBy>
  <cp:revision>5</cp:revision>
  <dcterms:created xsi:type="dcterms:W3CDTF">2014-09-24T10:26:45Z</dcterms:created>
  <dcterms:modified xsi:type="dcterms:W3CDTF">2017-09-29T15:47:12Z</dcterms:modified>
</cp:coreProperties>
</file>