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96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61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8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79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4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043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6EC2C-C52C-41CE-A17F-65108B2A472B}" type="slidenum">
              <a:rPr lang="cs-CZ" altLang="cs-CZ" smtClean="0">
                <a:latin typeface="Arial" charset="0"/>
              </a:rPr>
              <a:pPr/>
              <a:t>14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Zpět k příkladu výzkumu.</a:t>
            </a:r>
          </a:p>
        </p:txBody>
      </p:sp>
    </p:spTree>
    <p:extLst>
      <p:ext uri="{BB962C8B-B14F-4D97-AF65-F5344CB8AC3E}">
        <p14:creationId xmlns:p14="http://schemas.microsoft.com/office/powerpoint/2010/main" val="289891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FD68B-0B7F-4B91-8D4B-3D2F886A9D89}" type="slidenum">
              <a:rPr lang="cs-CZ" altLang="cs-CZ" smtClean="0"/>
              <a:pPr eaLnBrk="1" hangingPunct="1"/>
              <a:t>17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7415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D9EAB-415D-4BFA-B398-7C3EB5D37F8C}" type="slidenum">
              <a:rPr lang="cs-CZ" altLang="cs-CZ" smtClean="0"/>
              <a:pPr eaLnBrk="1" hangingPunct="1"/>
              <a:t>27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Systematický výběr – každá n-tá jednotka ze seznamu (první ale musí být vybrána náhodně!), stratifikovaný – populace je rozdělena do skupin (například studenti jednotlivých ročníků) a vybírá se náhodně z těchto skupin, vícestupňový – nejprve se náhodně vybírají uskupení (okresy), pak teprve jedinci atd.</a:t>
            </a:r>
          </a:p>
        </p:txBody>
      </p:sp>
    </p:spTree>
    <p:extLst>
      <p:ext uri="{BB962C8B-B14F-4D97-AF65-F5344CB8AC3E}">
        <p14:creationId xmlns:p14="http://schemas.microsoft.com/office/powerpoint/2010/main" val="96100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A6EEA-EBBB-4B7C-9CEB-90818F8A76F5}" type="slidenum">
              <a:rPr lang="cs-CZ" altLang="cs-CZ" smtClean="0"/>
              <a:pPr eaLnBrk="1" hangingPunct="1"/>
              <a:t>28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Problém samovýběru; </a:t>
            </a:r>
          </a:p>
        </p:txBody>
      </p:sp>
    </p:spTree>
    <p:extLst>
      <p:ext uri="{BB962C8B-B14F-4D97-AF65-F5344CB8AC3E}">
        <p14:creationId xmlns:p14="http://schemas.microsoft.com/office/powerpoint/2010/main" val="31782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o.idnes.bbelements.com/please/redirect/104/1/10/7/?param=153276/146735_0_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6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Metodologie 2</a:t>
            </a:r>
            <a:br>
              <a:rPr lang="cs-CZ" altLang="cs-CZ" dirty="0" smtClean="0"/>
            </a:br>
            <a:r>
              <a:rPr lang="cs-CZ" altLang="cs-CZ" dirty="0" smtClean="0"/>
              <a:t>Lekce 2</a:t>
            </a:r>
            <a:endParaRPr lang="cs-CZ" alt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88" r="27130" b="3908"/>
          <a:stretch/>
        </p:blipFill>
        <p:spPr>
          <a:xfrm>
            <a:off x="951230" y="332656"/>
            <a:ext cx="7483682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„Studie ukazuje korelaci, nikoli </a:t>
            </a:r>
            <a:r>
              <a:rPr lang="en-US" smtClean="0"/>
              <a:t>kauzalitu“ 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mtClean="0"/>
              <a:t>Dánští výzkumníci s</a:t>
            </a:r>
            <a:r>
              <a:rPr lang="en-US" smtClean="0"/>
              <a:t>ledovali </a:t>
            </a:r>
            <a:r>
              <a:rPr lang="en-US"/>
              <a:t>skupinu žen žen ve věku 15 - 34 let mezi roky 1995 a 2013, dohromady tak měli data o více než milionu žen (přesně 1 061 997). </a:t>
            </a:r>
          </a:p>
          <a:p>
            <a:r>
              <a:rPr lang="en-US"/>
              <a:t>Výsledky ukázaly, že různé typy antikoncepce vedou k různému zvýšení rizika deprese. Vědci porovnávali ženy, které začaly užívat danou </a:t>
            </a:r>
            <a:r>
              <a:rPr lang="en-US" u="sng" smtClean="0">
                <a:hlinkClick r:id="rId2"/>
              </a:rPr>
              <a:t>metodu</a:t>
            </a:r>
            <a:r>
              <a:rPr lang="cs-CZ" u="sng" smtClean="0"/>
              <a:t> </a:t>
            </a:r>
            <a:r>
              <a:rPr lang="en-US" smtClean="0"/>
              <a:t>antikoncepce</a:t>
            </a:r>
            <a:r>
              <a:rPr lang="en-US"/>
              <a:t>, se „srovnatelnými“ ženami, které ji užívat nezačaly. Měřili, o kolik se u žen, které začaly používat antikoncepci, zvýšila šance, že jim budou předepsána antidepresiva.</a:t>
            </a:r>
          </a:p>
          <a:p>
            <a:r>
              <a:rPr lang="en-US"/>
              <a:t>U žen užívajících kombinovanou perorální antikoncepci stoupla míra rizika (RR) o 23 %.</a:t>
            </a:r>
          </a:p>
          <a:p>
            <a:r>
              <a:rPr lang="en-US"/>
              <a:t>U uživatelek progestogenových pilulek stouplo riziko o 34 %.</a:t>
            </a:r>
          </a:p>
          <a:p>
            <a:r>
              <a:rPr lang="en-US"/>
              <a:t>U uživatelek antikoncepčních náplastí (norgestolmin) stouplo riziko o 100 %.</a:t>
            </a:r>
          </a:p>
          <a:p>
            <a:r>
              <a:rPr lang="en-US"/>
              <a:t>U uživatelek vaginálního implantátu (etonogestrel) stouplo riziko o 60 %.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20570" r="33333" b="33714"/>
          <a:stretch>
            <a:fillRect/>
          </a:stretch>
        </p:blipFill>
        <p:spPr bwMode="auto">
          <a:xfrm>
            <a:off x="0" y="990600"/>
            <a:ext cx="89868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smtClean="0"/>
              <a:t>V </a:t>
            </a:r>
            <a:r>
              <a:rPr lang="cs-CZ" altLang="cs-CZ" sz="3600" b="1" smtClean="0"/>
              <a:t>kvantitativním výzkumu</a:t>
            </a:r>
            <a:r>
              <a:rPr lang="cs-CZ" altLang="cs-CZ" sz="3600" smtClean="0"/>
              <a:t> se obvykle setkáme s těmito kroky: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problému a výzkumné otázky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informační příprava výzkumu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hypotéz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populaci a vzorku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(pilotní studie)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technice sběru informací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operacionalizace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konstrukce nástrojů pro tento sběr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předvýzkum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sběr dat, zpracování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analýza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/>
              <a:t>i</a:t>
            </a:r>
            <a:r>
              <a:rPr lang="cs-CZ" altLang="cs-CZ" sz="2400" smtClean="0"/>
              <a:t>nterpretace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3591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Konceptualizace, operacionalizace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Konceptualizace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Je přesnou definicí konceptů (a jejich dimenzí), používaných ve výzkumu.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Operacionalizace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Neříká, co to je studovaný fenomén, ale říká, jak jej poznat.</a:t>
            </a:r>
          </a:p>
          <a:p>
            <a:r>
              <a:rPr lang="cs-CZ" sz="2400" dirty="0" smtClean="0"/>
              <a:t>Definované </a:t>
            </a:r>
            <a:r>
              <a:rPr lang="pl-PL" sz="2400" dirty="0" smtClean="0"/>
              <a:t>pojmy převádíme do zkoumatelné podoby, tj. na empiricky zjistitelné, </a:t>
            </a:r>
            <a:r>
              <a:rPr lang="cs-CZ" sz="2400" dirty="0" smtClean="0"/>
              <a:t>nějakým způsobem měřitelné údaje.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Operacionalizace vyjadřuje koncept popisem operací, kterými bude měřen.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 praxi probíhá jako stanovování indikátorů.</a:t>
            </a:r>
          </a:p>
        </p:txBody>
      </p:sp>
    </p:spTree>
    <p:extLst>
      <p:ext uri="{BB962C8B-B14F-4D97-AF65-F5344CB8AC3E}">
        <p14:creationId xmlns:p14="http://schemas.microsoft.com/office/powerpoint/2010/main" val="23102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23862" r="24914" b="48414"/>
          <a:stretch/>
        </p:blipFill>
        <p:spPr bwMode="auto">
          <a:xfrm>
            <a:off x="365804" y="1983084"/>
            <a:ext cx="87957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3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hypotéz a procvičování indikátorů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Lidé, kteří jsou deprivovaní, více tíhnou k náboženství než lidé, kteří nejsou deprivovaní.</a:t>
            </a:r>
            <a:endParaRPr lang="cs-CZ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6" r:id="rId2" imgW="257040" imgH="304920"/>
        </mc:Choice>
        <mc:Fallback>
          <p:control r:id="rId2" imgW="257040" imgH="30492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7" r:id="rId3" imgW="257040" imgH="304920"/>
        </mc:Choice>
        <mc:Fallback>
          <p:control r:id="rId3" imgW="257040" imgH="304920">
            <p:pic>
              <p:nvPicPr>
                <p:cNvPr id="4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8" r:id="rId4" imgW="257040" imgH="304920"/>
        </mc:Choice>
        <mc:Fallback>
          <p:control r:id="rId4" imgW="25704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r:id="rId5" imgW="257040" imgH="304920"/>
        </mc:Choice>
        <mc:Fallback>
          <p:control r:id="rId5" imgW="25704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0" r:id="rId6" imgW="257040" imgH="304920"/>
        </mc:Choice>
        <mc:Fallback>
          <p:control r:id="rId6" imgW="25704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1" r:id="rId7" imgW="257040" imgH="304920"/>
        </mc:Choice>
        <mc:Fallback>
          <p:control r:id="rId7" imgW="257040" imgH="304920">
            <p:pic>
              <p:nvPicPr>
                <p:cNvPr id="9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2" r:id="rId8" imgW="257040" imgH="304920"/>
        </mc:Choice>
        <mc:Fallback>
          <p:control r:id="rId8" imgW="257040" imgH="304920">
            <p:pic>
              <p:nvPicPr>
                <p:cNvPr id="1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r:id="rId9" imgW="257040" imgH="304920"/>
        </mc:Choice>
        <mc:Fallback>
          <p:control r:id="rId9" imgW="257040" imgH="304920">
            <p:pic>
              <p:nvPicPr>
                <p:cNvPr id="11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4" r:id="rId10" imgW="257040" imgH="304920"/>
        </mc:Choice>
        <mc:Fallback>
          <p:control r:id="rId10" imgW="257040" imgH="304920">
            <p:pic>
              <p:nvPicPr>
                <p:cNvPr id="12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5" r:id="rId11" imgW="257040" imgH="304920"/>
        </mc:Choice>
        <mc:Fallback>
          <p:control r:id="rId11" imgW="257040" imgH="304920">
            <p:pic>
              <p:nvPicPr>
                <p:cNvPr id="13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6" r:id="rId12" imgW="257040" imgH="304920"/>
        </mc:Choice>
        <mc:Fallback>
          <p:control r:id="rId12" imgW="257040" imgH="304920">
            <p:pic>
              <p:nvPicPr>
                <p:cNvPr id="14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7" r:id="rId13" imgW="257040" imgH="304920"/>
        </mc:Choice>
        <mc:Fallback>
          <p:control r:id="rId13" imgW="257040" imgH="304920">
            <p:pic>
              <p:nvPicPr>
                <p:cNvPr id="15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8" r:id="rId14" imgW="257040" imgH="304920"/>
        </mc:Choice>
        <mc:Fallback>
          <p:control r:id="rId14" imgW="257040" imgH="304920">
            <p:pic>
              <p:nvPicPr>
                <p:cNvPr id="16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9" r:id="rId15" imgW="257040" imgH="304920"/>
        </mc:Choice>
        <mc:Fallback>
          <p:control r:id="rId15" imgW="257040" imgH="304920">
            <p:pic>
              <p:nvPicPr>
                <p:cNvPr id="17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0" r:id="rId16" imgW="257040" imgH="304920"/>
        </mc:Choice>
        <mc:Fallback>
          <p:control r:id="rId16" imgW="257040" imgH="304920">
            <p:pic>
              <p:nvPicPr>
                <p:cNvPr id="18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1" r:id="rId17" imgW="257040" imgH="304920"/>
        </mc:Choice>
        <mc:Fallback>
          <p:control r:id="rId17" imgW="257040" imgH="304920">
            <p:pic>
              <p:nvPicPr>
                <p:cNvPr id="19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2" r:id="rId18" imgW="257040" imgH="304920"/>
        </mc:Choice>
        <mc:Fallback>
          <p:control r:id="rId18" imgW="257040" imgH="304920">
            <p:pic>
              <p:nvPicPr>
                <p:cNvPr id="20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3" r:id="rId19" imgW="257040" imgH="304920"/>
        </mc:Choice>
        <mc:Fallback>
          <p:control r:id="rId19" imgW="257040" imgH="304920">
            <p:pic>
              <p:nvPicPr>
                <p:cNvPr id="21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4" r:id="rId20" imgW="257040" imgH="304920"/>
        </mc:Choice>
        <mc:Fallback>
          <p:control r:id="rId20" imgW="257040" imgH="304920">
            <p:pic>
              <p:nvPicPr>
                <p:cNvPr id="22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5" r:id="rId21" imgW="257040" imgH="304920"/>
        </mc:Choice>
        <mc:Fallback>
          <p:control r:id="rId21" imgW="257040" imgH="304920">
            <p:pic>
              <p:nvPicPr>
                <p:cNvPr id="23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835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79613" y="1196752"/>
            <a:ext cx="4679950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Deprivace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Fyzická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Ekonomická</a:t>
            </a:r>
            <a:endParaRPr lang="cs-CZ" altLang="cs-CZ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/>
              <a:t>Sociální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12239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Politická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580063" y="2133600"/>
            <a:ext cx="1296987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Psychická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840537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dirty="0"/>
              <a:t>Sociální deprivace je situace strádání ve společenské oblasti, </a:t>
            </a:r>
            <a:endParaRPr lang="cs-CZ" altLang="cs-CZ" i="1" dirty="0" smtClean="0"/>
          </a:p>
          <a:p>
            <a:pPr eaLnBrk="1" hangingPunct="1"/>
            <a:r>
              <a:rPr lang="cs-CZ" altLang="cs-CZ" i="1" dirty="0"/>
              <a:t>s</a:t>
            </a:r>
            <a:r>
              <a:rPr lang="cs-CZ" altLang="cs-CZ" i="1" dirty="0" smtClean="0"/>
              <a:t>ociální izolace </a:t>
            </a:r>
            <a:r>
              <a:rPr lang="cs-CZ" altLang="cs-CZ" i="1" dirty="0"/>
              <a:t>a narušení sociální identity a dovedností.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izolace: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Počet přátel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 rodinou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angažmá v organizacích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se sousedy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Nedostatek oceněných rolí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povolání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- stav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dovednosti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introverze/</a:t>
            </a:r>
            <a:r>
              <a:rPr lang="cs-CZ" sz="1600" dirty="0" err="1">
                <a:solidFill>
                  <a:schemeClr val="tx1"/>
                </a:solidFill>
              </a:rPr>
              <a:t>extrovezre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asertivita</a:t>
            </a:r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Koncept deprivace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3330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1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2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3333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4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3335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19679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42988" y="1196752"/>
            <a:ext cx="5616575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Religiozita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Postoje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Víra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Chování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24479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Oficiální deklarace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769100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i="1"/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Religiozita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10795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4353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4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5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4356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7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4358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5723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Pohádky rozvíjejí obrazotvornost dětí.</a:t>
            </a:r>
          </a:p>
          <a:p>
            <a:pPr marL="0" indent="0">
              <a:buNone/>
            </a:pPr>
            <a:r>
              <a:rPr lang="cs-CZ" dirty="0" smtClean="0"/>
              <a:t>3. Dívky jsou v učebnicích prvouky zobrazovány </a:t>
            </a:r>
            <a:r>
              <a:rPr lang="cs-CZ" dirty="0" err="1" smtClean="0"/>
              <a:t>stereotypněji</a:t>
            </a:r>
            <a:r>
              <a:rPr lang="cs-CZ" dirty="0" smtClean="0"/>
              <a:t> než chlapci.</a:t>
            </a:r>
          </a:p>
          <a:p>
            <a:pPr marL="0" indent="0">
              <a:buNone/>
            </a:pPr>
            <a:r>
              <a:rPr lang="cs-CZ" dirty="0" smtClean="0"/>
              <a:t>4. Čím je společnost frustrovanější, tím je také krvelačnější.</a:t>
            </a:r>
          </a:p>
          <a:p>
            <a:pPr marL="0" indent="0">
              <a:buNone/>
            </a:pPr>
            <a:r>
              <a:rPr lang="cs-CZ" dirty="0" smtClean="0"/>
              <a:t>5. Děti žijící po rozvodu rodičů ve střídavé péči jsou v životě úspěšnější než děti žijící po rozvodu převážně s jedním rodičem.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3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pt-BR" altLang="cs-CZ" sz="2400" smtClean="0"/>
              <a:t>4 FeS + 7 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→ 4 SO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+ 2 Fe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O</a:t>
            </a:r>
            <a:r>
              <a:rPr lang="pt-BR" altLang="cs-CZ" sz="2400" baseline="-25000" smtClean="0"/>
              <a:t>3</a:t>
            </a:r>
            <a:r>
              <a:rPr lang="pt-BR" altLang="cs-CZ" sz="2400" smtClean="0"/>
              <a:t>(s)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pt-BR" altLang="cs-CZ" sz="2400" smtClean="0"/>
              <a:t>an = a1 + (n </a:t>
            </a:r>
            <a:r>
              <a:rPr lang="cs-CZ" altLang="cs-CZ" sz="2400" smtClean="0"/>
              <a:t>-</a:t>
            </a:r>
            <a:r>
              <a:rPr lang="pt-BR" altLang="cs-CZ" sz="2400" smtClean="0"/>
              <a:t> 1)d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X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„Jen“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 smtClean="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Omezená platnost závěrů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Obtížné nalezení důkazů o kauzalitě (obtížné naplnění podmínek kauzality)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							(Disman, 1998:15)</a:t>
            </a:r>
          </a:p>
        </p:txBody>
      </p:sp>
    </p:spTree>
    <p:extLst>
      <p:ext uri="{BB962C8B-B14F-4D97-AF65-F5344CB8AC3E}">
        <p14:creationId xmlns:p14="http://schemas.microsoft.com/office/powerpoint/2010/main" val="26534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hypotézy v kvantitativním výzkumu neformulujeme?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Je-li výzkum deskriptivní a má jen jednu proměnnou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Př</a:t>
            </a:r>
            <a:r>
              <a:rPr lang="cs-CZ" dirty="0" smtClean="0"/>
              <a:t>. Jaké jsou souhrnné výkony žáků v testu PISA?</a:t>
            </a:r>
          </a:p>
          <a:p>
            <a:pPr marL="0" indent="0">
              <a:buNone/>
            </a:pPr>
            <a:r>
              <a:rPr lang="cs-CZ" dirty="0" smtClean="0"/>
              <a:t>     Jak vypadá typický den svobodné matky?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Jaké jsou projevy agresivity ve škole?</a:t>
            </a:r>
          </a:p>
          <a:p>
            <a:pPr marL="0" indent="0">
              <a:buNone/>
            </a:pPr>
            <a:r>
              <a:rPr lang="cs-CZ" dirty="0" smtClean="0"/>
              <a:t>     Jaké je časové zastoupení jednotlivých 	činností učitele na hodině biologie?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53841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koncept, který skutečně měřit </a:t>
            </a:r>
            <a:r>
              <a:rPr lang="cs-CZ" dirty="0" smtClean="0"/>
              <a:t>zamýšlíme</a:t>
            </a:r>
            <a:endParaRPr lang="cs-CZ" dirty="0"/>
          </a:p>
          <a:p>
            <a:pPr algn="just">
              <a:buFontTx/>
              <a:buChar char="-"/>
            </a:pPr>
            <a:r>
              <a:rPr lang="cs-CZ" dirty="0" smtClean="0"/>
              <a:t>validní </a:t>
            </a:r>
            <a:r>
              <a:rPr lang="cs-CZ" dirty="0"/>
              <a:t>měření je pak takové, kdy měřicí nástroj skutečně měří koncept, který má být měřen, zatímco nevalidní měření zamýšlený jev </a:t>
            </a:r>
            <a:r>
              <a:rPr lang="cs-CZ" dirty="0" smtClean="0"/>
              <a:t>nepostihuje</a:t>
            </a:r>
          </a:p>
          <a:p>
            <a:pPr algn="just">
              <a:buFontTx/>
              <a:buChar char="-"/>
            </a:pPr>
            <a:r>
              <a:rPr lang="cs-CZ" dirty="0" smtClean="0"/>
              <a:t>validita </a:t>
            </a:r>
            <a:r>
              <a:rPr lang="cs-CZ" dirty="0"/>
              <a:t>indikátoru platí vždy pouze pro kontext, v němž byla ověřena, tzn. v kontextu daného </a:t>
            </a:r>
            <a:r>
              <a:rPr lang="cs-CZ" dirty="0" smtClean="0"/>
              <a:t>jevu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11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2" t="5405" r="24146" b="10272"/>
          <a:stretch/>
        </p:blipFill>
        <p:spPr>
          <a:xfrm>
            <a:off x="1691680" y="692696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 bez náhodného kolísání a </a:t>
            </a:r>
            <a:r>
              <a:rPr lang="cs-CZ" dirty="0" smtClean="0"/>
              <a:t>zkreslení</a:t>
            </a:r>
          </a:p>
          <a:p>
            <a:pPr>
              <a:buFontTx/>
              <a:buChar char="-"/>
            </a:pPr>
            <a:r>
              <a:rPr lang="cs-CZ" dirty="0" err="1"/>
              <a:t>r</a:t>
            </a:r>
            <a:r>
              <a:rPr lang="cs-CZ" dirty="0" err="1" smtClean="0"/>
              <a:t>eliabilní</a:t>
            </a:r>
            <a:r>
              <a:rPr lang="cs-CZ" dirty="0" smtClean="0"/>
              <a:t> </a:t>
            </a:r>
            <a:r>
              <a:rPr lang="cs-CZ" dirty="0"/>
              <a:t>měření je takové, kdy v případě, že se stav pozorovaného předmětu nezměnil, dosahuje měření stále stejného výsledku.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etodou</a:t>
            </a:r>
            <a:r>
              <a:rPr lang="cs-CZ" dirty="0"/>
              <a:t>, jak zajistit co nejvyšší míru reliability je </a:t>
            </a:r>
            <a:r>
              <a:rPr lang="cs-CZ" u="sng" dirty="0"/>
              <a:t>standardizace</a:t>
            </a:r>
            <a:r>
              <a:rPr lang="cs-CZ" dirty="0"/>
              <a:t>, neboli zajištění totožných podmínek pro všechna měření</a:t>
            </a:r>
            <a:r>
              <a:rPr lang="cs-CZ" dirty="0" smtClean="0"/>
              <a:t>. Zajišťujeme,  </a:t>
            </a:r>
            <a:r>
              <a:rPr lang="cs-CZ" dirty="0"/>
              <a:t>že sběr empirické informace musí probíhat ve standardizovaném prostředí (např. domácnost respondenta), za standardizovaných podmínek (rozhovor tváří v tvář, bez přítomnosti další osoby) a pomocí standardizovaného </a:t>
            </a:r>
            <a:r>
              <a:rPr lang="cs-CZ" dirty="0" smtClean="0"/>
              <a:t>výzkumného </a:t>
            </a:r>
            <a:r>
              <a:rPr lang="cs-CZ" dirty="0"/>
              <a:t>nástroje (dotazník s předepsanými otázkami i odpověďmi, daným pořadím atp.).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59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Reprezentativita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Možnost  zobecnění výsledků - </a:t>
            </a:r>
            <a:r>
              <a:rPr lang="pl-PL" dirty="0" smtClean="0"/>
              <a:t>určuje</a:t>
            </a:r>
            <a:r>
              <a:rPr lang="pl-PL" dirty="0"/>
              <a:t>,  zda to, co bylo vyzkoumáno, je možné vztáhnout i </a:t>
            </a:r>
            <a:r>
              <a:rPr lang="pl-PL" dirty="0" smtClean="0"/>
              <a:t>na </a:t>
            </a:r>
            <a:r>
              <a:rPr lang="cs-CZ" dirty="0" smtClean="0"/>
              <a:t>další </a:t>
            </a:r>
            <a:r>
              <a:rPr lang="cs-CZ" dirty="0"/>
              <a:t>objekty, které přímo nebyly </a:t>
            </a:r>
            <a:r>
              <a:rPr lang="cs-CZ"/>
              <a:t>předmětem </a:t>
            </a:r>
            <a:r>
              <a:rPr lang="cs-CZ" smtClean="0"/>
              <a:t>zkoumání</a:t>
            </a:r>
          </a:p>
          <a:p>
            <a:r>
              <a:rPr lang="cs-CZ" smtClean="0"/>
              <a:t>Generalizovat </a:t>
            </a:r>
            <a:r>
              <a:rPr lang="cs-CZ" dirty="0"/>
              <a:t>informace lze pouze v případě, že výběrový soubor je zmenšeninou souboru základního, tzn. že oba soubory se neliší v rozložení žádné z myslitelných vlastností, jenom svojí velikostí. </a:t>
            </a:r>
            <a:endParaRPr lang="cs-CZ" dirty="0" smtClean="0"/>
          </a:p>
          <a:p>
            <a:r>
              <a:rPr lang="cs-CZ" dirty="0" err="1" smtClean="0"/>
              <a:t>Reprezentativita</a:t>
            </a:r>
            <a:r>
              <a:rPr lang="cs-CZ" dirty="0" smtClean="0"/>
              <a:t> </a:t>
            </a:r>
            <a:r>
              <a:rPr lang="cs-CZ" dirty="0"/>
              <a:t>není určována jen počtem zkoumaných </a:t>
            </a:r>
            <a:r>
              <a:rPr lang="cs-CZ" dirty="0" smtClean="0"/>
              <a:t>jednotek a návratností, </a:t>
            </a:r>
            <a:r>
              <a:rPr lang="pl-PL" dirty="0" smtClean="0"/>
              <a:t>ale </a:t>
            </a:r>
            <a:r>
              <a:rPr lang="pl-PL" dirty="0"/>
              <a:t>i mechanismem jejich výběru ze základního souboru.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Populace x vzorek </a:t>
            </a:r>
            <a:br>
              <a:rPr lang="cs-CZ" dirty="0" smtClean="0"/>
            </a:br>
            <a:r>
              <a:rPr lang="cs-CZ" dirty="0" smtClean="0"/>
              <a:t>Základní soubor x výběrový soubor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900113" y="2276475"/>
            <a:ext cx="3167062" cy="3024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xxxxxxxxxxxxxxxxxxxxxxxxxxxxxxxxxxxxxxxxxxxxxxxxxxxxxxxxxxxxxxxxxxxxxxxxxxxxxxxxxxxxxxxxxxxxxxxxxxxxxxxxxxxxxxxxxxxxxxxxxxxxxx</a:t>
            </a:r>
            <a:r>
              <a:rPr lang="cs-CZ" dirty="0" err="1"/>
              <a:t>xxxxxxxxxxxxxxxxxxxxxxxxxxxxxxxxx</a:t>
            </a: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4724400" y="2362200"/>
            <a:ext cx="3168650" cy="3095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</a:t>
            </a:r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r>
              <a:rPr lang="cs-CZ" dirty="0"/>
              <a:t>	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   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69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Redukce populace na vzorek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Vzorek (výběrový soubor) = skupina jednotek, které skutečně pozorujeme</a:t>
            </a:r>
          </a:p>
          <a:p>
            <a:pPr eaLnBrk="1" hangingPunct="1"/>
            <a:r>
              <a:rPr lang="cs-CZ" altLang="cs-CZ" smtClean="0"/>
              <a:t>Populace (základní soubor) = soubor jednotek, o kterém předpokládáme, že jsou pro něj naše závěry platné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	Jak dosáhnout co největší podobnosti vzorku a populace?</a:t>
            </a:r>
          </a:p>
        </p:txBody>
      </p:sp>
    </p:spTree>
    <p:extLst>
      <p:ext uri="{BB962C8B-B14F-4D97-AF65-F5344CB8AC3E}">
        <p14:creationId xmlns:p14="http://schemas.microsoft.com/office/powerpoint/2010/main" val="426580856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Výběr vzorku I. Výběry zajišťující reprezentativitu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Náhodný výběr</a:t>
            </a:r>
            <a:r>
              <a:rPr lang="cs-CZ" altLang="cs-CZ" sz="2400" dirty="0" smtClean="0"/>
              <a:t> – každý prvek populace má stejnou pravděpodobnost, že se do vzorku dostane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Reprezentuje známé i neznámé vlastnosti populace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Jsme schopni vyčíslit, jak se vzorek liší od populace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Prostý náhodný výběr, systematický výběr, náhodný stratifikovaný výběr, vícestupňový náhodný výběr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400" dirty="0"/>
              <a:t>Závislost na tzv. opoře výběru: </a:t>
            </a:r>
            <a:r>
              <a:rPr lang="cs-CZ" sz="2400" i="1" dirty="0"/>
              <a:t>seznam jednotek základní populace, </a:t>
            </a:r>
            <a:r>
              <a:rPr lang="cs-CZ" sz="2400" dirty="0"/>
              <a:t>z     	něhož </a:t>
            </a:r>
            <a:r>
              <a:rPr lang="cs-CZ" sz="2400" i="1" dirty="0"/>
              <a:t>vzorek vybíráme</a:t>
            </a:r>
            <a:endParaRPr lang="cs-CZ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Kvótní výběr</a:t>
            </a:r>
            <a:r>
              <a:rPr lang="cs-CZ" altLang="cs-CZ" sz="2400" dirty="0" smtClean="0"/>
              <a:t> – imituje ve struktuře vzorku známé vlastnosti populace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 smtClean="0"/>
              <a:t>-    Omezujeme se jen na několik málo proměnných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Musíme populaci znát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-	Závislost na tazateli atd.</a:t>
            </a:r>
          </a:p>
        </p:txBody>
      </p:sp>
    </p:spTree>
    <p:extLst>
      <p:ext uri="{BB962C8B-B14F-4D97-AF65-F5344CB8AC3E}">
        <p14:creationId xmlns:p14="http://schemas.microsoft.com/office/powerpoint/2010/main" val="343655926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smtClean="0"/>
              <a:t>Výběr vzorku II. Výběry nezajišťující reprezentativitu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Účelový výběr/Záměrný</a:t>
            </a:r>
            <a:r>
              <a:rPr lang="cs-CZ" altLang="cs-CZ" dirty="0" smtClean="0"/>
              <a:t> – je založen na úsudku výzkumníka o tom, co by mělo být pozorováno a co je možné pozorovat</a:t>
            </a:r>
          </a:p>
          <a:p>
            <a:pPr eaLnBrk="1" hangingPunct="1"/>
            <a:r>
              <a:rPr lang="cs-CZ" altLang="cs-CZ" b="1" dirty="0" smtClean="0"/>
              <a:t>Dostupný výběr</a:t>
            </a:r>
          </a:p>
          <a:p>
            <a:r>
              <a:rPr lang="cs-CZ" altLang="cs-CZ" b="1" dirty="0" err="1"/>
              <a:t>Samovýběr</a:t>
            </a:r>
            <a:r>
              <a:rPr lang="cs-CZ" altLang="cs-CZ" b="1" dirty="0"/>
              <a:t>/Anketa - </a:t>
            </a:r>
            <a:r>
              <a:rPr lang="cs-CZ" altLang="cs-CZ" dirty="0"/>
              <a:t>odpovídá ten, kdo má </a:t>
            </a:r>
            <a:r>
              <a:rPr lang="cs-CZ" altLang="cs-CZ" dirty="0" smtClean="0"/>
              <a:t>zájem</a:t>
            </a:r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Sněhová koule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smtClean="0"/>
              <a:t>- Velké omezení pro generalizaci našich závěrů</a:t>
            </a:r>
          </a:p>
        </p:txBody>
      </p:sp>
    </p:spTree>
    <p:extLst>
      <p:ext uri="{BB962C8B-B14F-4D97-AF65-F5344CB8AC3E}">
        <p14:creationId xmlns:p14="http://schemas.microsoft.com/office/powerpoint/2010/main" val="200627469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smtClean="0"/>
              <a:t>Orientační návod pro vztah mezi velikostí základního a výběrového souboru (</a:t>
            </a:r>
            <a:r>
              <a:rPr lang="cs-CZ" sz="3100" dirty="0" err="1" smtClean="0"/>
              <a:t>Gavora</a:t>
            </a:r>
            <a:r>
              <a:rPr lang="cs-CZ" sz="3100" dirty="0" smtClean="0"/>
              <a:t>, 2010)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6769100" cy="516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057"/>
                <a:gridCol w="3969043"/>
              </a:tblGrid>
              <a:tr h="958317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Základní soubor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Výběrový soubor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80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135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169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400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196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500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217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278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1500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357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370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1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467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56177" y="1772816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6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Pilotní studie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cílem je zjistit, </a:t>
            </a:r>
            <a:r>
              <a:rPr lang="cs-CZ" altLang="cs-CZ" sz="2800" b="1" dirty="0" smtClean="0"/>
              <a:t>zda je náš výzkum např. v dané populaci vůbec možný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ověřuje, zda informace, kterou požadujeme, v naší populaci vůbec existuje a zda je dosažitelná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je prováděna např. na malé skupině vybrané z populace, kterou hodláme studovat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často kvalitativní techniky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důležitá hlavně tehdy, pokud nemáme opravdu hlubokou znalost o zkoumané populaci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633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Předvýzkum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účelem předvýzkumu je odzkoušení nástrojů (př. dotazníku), které jsme pro náš výzkum zkonstruovali</a:t>
            </a:r>
          </a:p>
          <a:p>
            <a:r>
              <a:rPr lang="cs-CZ" altLang="cs-CZ" dirty="0" smtClean="0"/>
              <a:t>zkoušíme i analytický postup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535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64" t="5704" r="22537" b="6811"/>
          <a:stretch>
            <a:fillRect/>
          </a:stretch>
        </p:blipFill>
        <p:spPr bwMode="auto">
          <a:xfrm>
            <a:off x="2195736" y="548680"/>
            <a:ext cx="4896544" cy="60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1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Co na to vědci?</a:t>
            </a:r>
          </a:p>
          <a:p>
            <a:pPr fontAlgn="base"/>
            <a:r>
              <a:rPr lang="cs-CZ" b="1" dirty="0" smtClean="0"/>
              <a:t>Výzkumníci z Juan </a:t>
            </a:r>
            <a:r>
              <a:rPr lang="cs-CZ" b="1" dirty="0" err="1" smtClean="0"/>
              <a:t>March</a:t>
            </a:r>
            <a:r>
              <a:rPr lang="cs-CZ" b="1" dirty="0" smtClean="0"/>
              <a:t> institutu v Madridu </a:t>
            </a:r>
            <a:r>
              <a:rPr lang="cs-CZ" b="1" smtClean="0"/>
              <a:t>varují:</a:t>
            </a:r>
          </a:p>
          <a:p>
            <a:pPr marL="0" indent="0" fontAlgn="base">
              <a:buNone/>
            </a:pPr>
            <a:endParaRPr lang="cs-CZ" dirty="0" smtClean="0"/>
          </a:p>
          <a:p>
            <a:pPr fontAlgn="base"/>
            <a:r>
              <a:rPr lang="cs-CZ" dirty="0" smtClean="0"/>
              <a:t>Muži, kteří doma zastávají domácí práce, mají méně sexu s partnerkou.</a:t>
            </a:r>
          </a:p>
          <a:p>
            <a:pPr fontAlgn="base"/>
            <a:r>
              <a:rPr lang="cs-CZ" smtClean="0"/>
              <a:t>Muži</a:t>
            </a:r>
            <a:r>
              <a:rPr lang="cs-CZ" dirty="0" smtClean="0"/>
              <a:t>, kteří se ženským pracím v domácnosti nevěnují, mají sexu téměř dvakrát tolik.</a:t>
            </a:r>
          </a:p>
          <a:p>
            <a:pPr lvl="8">
              <a:buNone/>
            </a:pPr>
            <a:r>
              <a:rPr lang="cs-CZ" dirty="0" smtClean="0"/>
              <a:t>				www.blesk.</a:t>
            </a:r>
            <a:r>
              <a:rPr lang="cs-CZ" dirty="0" err="1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0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cs-CZ" altLang="cs-CZ" sz="2800" b="1" smtClean="0"/>
          </a:p>
          <a:p>
            <a:pPr marL="533400" indent="-533400">
              <a:lnSpc>
                <a:spcPct val="90000"/>
              </a:lnSpc>
            </a:pPr>
            <a:r>
              <a:rPr lang="cs-CZ" altLang="cs-CZ" sz="2800" b="1" smtClean="0"/>
              <a:t>Rozsáhlost </a:t>
            </a:r>
            <a:r>
              <a:rPr lang="cs-CZ" altLang="cs-CZ" sz="2800" b="1" dirty="0" smtClean="0"/>
              <a:t>přirozených systémů</a:t>
            </a:r>
            <a:r>
              <a:rPr lang="cs-CZ" altLang="cs-CZ" sz="2800" dirty="0" smtClean="0"/>
              <a:t> v soc. vědách (mnoho faktorů, různé typy </a:t>
            </a:r>
            <a:r>
              <a:rPr lang="cs-CZ" altLang="cs-CZ" sz="2800" smtClean="0"/>
              <a:t>zkreslení), vždy pracujeme s redukovaným popisem reality. </a:t>
            </a:r>
            <a:r>
              <a:rPr lang="cs-CZ" altLang="cs-CZ" sz="2800">
                <a:sym typeface="Wingdings 3" pitchFamily="18" charset="2"/>
              </a:rPr>
              <a:t>Redukce se týká 4 prvků výzkumu (počtu pozorovaných proměnných, vztahů mezi nimi, časového kontinua na 1 bod, populace na vzorek</a:t>
            </a:r>
            <a:r>
              <a:rPr lang="cs-CZ" altLang="cs-CZ" sz="2800" smtClean="0">
                <a:sym typeface="Wingdings 3" pitchFamily="18" charset="2"/>
              </a:rPr>
              <a:t>)</a:t>
            </a:r>
            <a:endParaRPr lang="cs-CZ" altLang="cs-CZ" sz="28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Aktér</a:t>
            </a:r>
            <a:r>
              <a:rPr lang="cs-CZ" altLang="cs-CZ" sz="2800" dirty="0" smtClean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Výzkumník</a:t>
            </a:r>
            <a:r>
              <a:rPr lang="cs-CZ" altLang="cs-CZ" sz="2800" dirty="0" smtClean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dirty="0" smtClean="0"/>
              <a:t>Většinu jevů nelze zkoumat přímo, </a:t>
            </a:r>
            <a:r>
              <a:rPr lang="cs-CZ" altLang="cs-CZ" sz="2800" smtClean="0"/>
              <a:t>ale </a:t>
            </a:r>
            <a:r>
              <a:rPr lang="cs-CZ" altLang="cs-CZ" sz="2800" b="1" smtClean="0"/>
              <a:t>zprostředkovaně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Nemůžeme </a:t>
            </a:r>
            <a:r>
              <a:rPr lang="cs-CZ" altLang="cs-CZ" sz="2800" b="1" smtClean="0"/>
              <a:t>manipulovat s lidmi </a:t>
            </a:r>
            <a:r>
              <a:rPr lang="cs-CZ" altLang="cs-CZ" sz="2800" smtClean="0"/>
              <a:t>nebo na nich činit pokusy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 3" pitchFamily="18" charset="2"/>
              </a:rPr>
              <a:t>	</a:t>
            </a:r>
            <a:endParaRPr lang="cs-CZ" alt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370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Pomůže nám experiment?</a:t>
            </a:r>
            <a:endParaRPr lang="sk-SK" altLang="cs-CZ" b="1" smtClean="0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Výzkumník manipuluje s nezávislou proměnnou </a:t>
            </a:r>
            <a:r>
              <a:rPr lang="sk-SK" altLang="cs-CZ" sz="2000" smtClean="0"/>
              <a:t>(např. metoda výuky, tréninkový plán, léčba, vystavení sledování programu s násilným obsahem, intenzita osvětlení)  </a:t>
            </a:r>
            <a:r>
              <a:rPr lang="sk-SK" altLang="cs-CZ" smtClean="0"/>
              <a:t>a zjišťuje, jaký to má důsledek na závisle proměnnou </a:t>
            </a:r>
            <a:r>
              <a:rPr lang="sk-SK" altLang="cs-CZ" sz="2000" smtClean="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 smtClean="0"/>
          </a:p>
        </p:txBody>
      </p:sp>
    </p:spTree>
    <p:extLst>
      <p:ext uri="{BB962C8B-B14F-4D97-AF65-F5344CB8AC3E}">
        <p14:creationId xmlns:p14="http://schemas.microsoft.com/office/powerpoint/2010/main" val="16243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 smtClean="0"/>
              <a:t>Náhodné</a:t>
            </a:r>
            <a:r>
              <a:rPr lang="cs-CZ" sz="2800" dirty="0" smtClean="0"/>
              <a:t> rozdělení do experimentální a kontrolní skupiny </a:t>
            </a:r>
            <a:r>
              <a:rPr lang="cs-CZ" sz="2400" dirty="0" smtClean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Vystavení experimentální skupiny experimentální proměnné (</a:t>
            </a:r>
            <a:r>
              <a:rPr lang="cs-CZ" sz="2800" u="sng" dirty="0" smtClean="0"/>
              <a:t>kontrolované výzkumníkem</a:t>
            </a:r>
            <a:r>
              <a:rPr lang="cs-CZ" sz="2800" dirty="0" smtClean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302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Lze použít experiment?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Vliv dramaterapie na socializaci osob bez domova</a:t>
            </a:r>
          </a:p>
          <a:p>
            <a:pPr eaLnBrk="1" hangingPunct="1"/>
            <a:r>
              <a:rPr lang="cs-CZ" altLang="cs-CZ" smtClean="0"/>
              <a:t>Srovnání lázeňské a medikamentózní léčby epilepsie</a:t>
            </a:r>
          </a:p>
          <a:p>
            <a:pPr eaLnBrk="1" hangingPunct="1"/>
            <a:r>
              <a:rPr lang="cs-CZ" altLang="cs-CZ" smtClean="0"/>
              <a:t>Co lépe působí na rozvoj vědomostí a znalostí žáků: týmové nebo tradiční vyučování?</a:t>
            </a:r>
          </a:p>
          <a:p>
            <a:pPr eaLnBrk="1" hangingPunct="1"/>
            <a:r>
              <a:rPr lang="cs-CZ" altLang="cs-CZ" smtClean="0"/>
              <a:t>Jaké dítě dosahuje lepších školních výsledků, dítě vychované chůvou, nebo rodiči?</a:t>
            </a:r>
          </a:p>
        </p:txBody>
      </p:sp>
    </p:spTree>
    <p:extLst>
      <p:ext uri="{BB962C8B-B14F-4D97-AF65-F5344CB8AC3E}">
        <p14:creationId xmlns:p14="http://schemas.microsoft.com/office/powerpoint/2010/main" val="6045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1098</Words>
  <Application>Microsoft Office PowerPoint</Application>
  <PresentationFormat>Předvádění na obrazovce (4:3)</PresentationFormat>
  <Paragraphs>219</Paragraphs>
  <Slides>31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 3</vt:lpstr>
      <vt:lpstr>Motiv sady Office</vt:lpstr>
      <vt:lpstr>Metodologie 2 Lekce 2</vt:lpstr>
      <vt:lpstr>Přírodní vs. sociální věda</vt:lpstr>
      <vt:lpstr>Zvyšování prodeje biopotravin souvisí se zvyšujícím se počtem dětí s autismem</vt:lpstr>
      <vt:lpstr>Prezentace aplikace PowerPoint</vt:lpstr>
      <vt:lpstr>Prezentace aplikace PowerPoint</vt:lpstr>
      <vt:lpstr>Proč to je ve vědách, zabývajících se člověkem, tak složité?</vt:lpstr>
      <vt:lpstr>Pomůže nám experiment?</vt:lpstr>
      <vt:lpstr>Klasický experiment</vt:lpstr>
      <vt:lpstr>Lze použít experiment?</vt:lpstr>
      <vt:lpstr>Prezentace aplikace PowerPoint</vt:lpstr>
      <vt:lpstr>„Studie ukazuje korelaci, nikoli kauzalitu“ </vt:lpstr>
      <vt:lpstr>Prezentace aplikace PowerPoint</vt:lpstr>
      <vt:lpstr>V kvantitativním výzkumu se obvykle setkáme s těmito kroky: </vt:lpstr>
      <vt:lpstr>Konceptualizace, operacionalizace</vt:lpstr>
      <vt:lpstr>Prezentace aplikace PowerPoint</vt:lpstr>
      <vt:lpstr>Příklad hypotéz a procvičování indikátorů</vt:lpstr>
      <vt:lpstr>Příklad: Koncept deprivace</vt:lpstr>
      <vt:lpstr>Příklad: Religiozita</vt:lpstr>
      <vt:lpstr>Prezentace aplikace PowerPoint</vt:lpstr>
      <vt:lpstr>Kdy hypotézy v kvantitativním výzkumu neformulujeme?</vt:lpstr>
      <vt:lpstr>Validita</vt:lpstr>
      <vt:lpstr>Prezentace aplikace PowerPoint</vt:lpstr>
      <vt:lpstr>Reliabilita</vt:lpstr>
      <vt:lpstr>Reprezentativita</vt:lpstr>
      <vt:lpstr>Populace x vzorek  Základní soubor x výběrový soubor</vt:lpstr>
      <vt:lpstr>Redukce populace na vzorek</vt:lpstr>
      <vt:lpstr>Výběr vzorku I. Výběry zajišťující reprezentativitu</vt:lpstr>
      <vt:lpstr>Výběr vzorku II. Výběry nezajišťující reprezentativitu</vt:lpstr>
      <vt:lpstr>Orientační návod pro vztah mezi velikostí základního a výběrového souboru (Gavora, 2010) </vt:lpstr>
      <vt:lpstr>Pilotní studie</vt:lpstr>
      <vt:lpstr>Předvýzkum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Solárová</cp:lastModifiedBy>
  <cp:revision>3</cp:revision>
  <dcterms:created xsi:type="dcterms:W3CDTF">2015-03-11T09:58:23Z</dcterms:created>
  <dcterms:modified xsi:type="dcterms:W3CDTF">2017-10-15T21:02:15Z</dcterms:modified>
</cp:coreProperties>
</file>