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80" r:id="rId20"/>
    <p:sldId id="279" r:id="rId21"/>
    <p:sldId id="276" r:id="rId22"/>
    <p:sldId id="277" r:id="rId23"/>
    <p:sldId id="278" r:id="rId24"/>
    <p:sldId id="281" r:id="rId25"/>
    <p:sldId id="282" r:id="rId26"/>
    <p:sldId id="284" r:id="rId27"/>
    <p:sldId id="285" r:id="rId28"/>
    <p:sldId id="321" r:id="rId29"/>
    <p:sldId id="322" r:id="rId30"/>
    <p:sldId id="323" r:id="rId31"/>
    <p:sldId id="324" r:id="rId32"/>
    <p:sldId id="325" r:id="rId33"/>
    <p:sldId id="32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30" r:id="rId49"/>
    <p:sldId id="331" r:id="rId50"/>
    <p:sldId id="301" r:id="rId51"/>
    <p:sldId id="302" r:id="rId52"/>
    <p:sldId id="303" r:id="rId53"/>
    <p:sldId id="304" r:id="rId54"/>
    <p:sldId id="327" r:id="rId55"/>
    <p:sldId id="328" r:id="rId56"/>
    <p:sldId id="329" r:id="rId57"/>
    <p:sldId id="333" r:id="rId58"/>
    <p:sldId id="334" r:id="rId59"/>
    <p:sldId id="305" r:id="rId60"/>
    <p:sldId id="306" r:id="rId61"/>
    <p:sldId id="307" r:id="rId62"/>
    <p:sldId id="308" r:id="rId63"/>
    <p:sldId id="309" r:id="rId64"/>
    <p:sldId id="311" r:id="rId65"/>
    <p:sldId id="332" r:id="rId66"/>
    <p:sldId id="312" r:id="rId67"/>
    <p:sldId id="313" r:id="rId68"/>
    <p:sldId id="314" r:id="rId69"/>
    <p:sldId id="315" r:id="rId70"/>
    <p:sldId id="317" r:id="rId71"/>
    <p:sldId id="318" r:id="rId72"/>
    <p:sldId id="319" r:id="rId73"/>
    <p:sldId id="335" r:id="rId7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8B48-DA67-4DA3-AAD6-B85B4B820BE1}" type="datetimeFigureOut">
              <a:rPr lang="cs-CZ" smtClean="0"/>
              <a:pPr/>
              <a:t>18.12.2017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058-F80B-420B-AE9A-3C3D66D20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83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8B48-DA67-4DA3-AAD6-B85B4B820BE1}" type="datetimeFigureOut">
              <a:rPr lang="cs-CZ" smtClean="0"/>
              <a:pPr/>
              <a:t>18.12.2017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058-F80B-420B-AE9A-3C3D66D20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803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8B48-DA67-4DA3-AAD6-B85B4B820BE1}" type="datetimeFigureOut">
              <a:rPr lang="cs-CZ" smtClean="0"/>
              <a:pPr/>
              <a:t>18.12.2017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058-F80B-420B-AE9A-3C3D66D20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925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8B48-DA67-4DA3-AAD6-B85B4B820BE1}" type="datetimeFigureOut">
              <a:rPr lang="cs-CZ" smtClean="0"/>
              <a:pPr/>
              <a:t>18.12.2017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058-F80B-420B-AE9A-3C3D66D20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66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8B48-DA67-4DA3-AAD6-B85B4B820BE1}" type="datetimeFigureOut">
              <a:rPr lang="cs-CZ" smtClean="0"/>
              <a:pPr/>
              <a:t>18.12.2017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058-F80B-420B-AE9A-3C3D66D20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631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8B48-DA67-4DA3-AAD6-B85B4B820BE1}" type="datetimeFigureOut">
              <a:rPr lang="cs-CZ" smtClean="0"/>
              <a:pPr/>
              <a:t>18.12.2017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058-F80B-420B-AE9A-3C3D66D20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206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8B48-DA67-4DA3-AAD6-B85B4B820BE1}" type="datetimeFigureOut">
              <a:rPr lang="cs-CZ" smtClean="0"/>
              <a:pPr/>
              <a:t>18.12.2017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058-F80B-420B-AE9A-3C3D66D20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782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8B48-DA67-4DA3-AAD6-B85B4B820BE1}" type="datetimeFigureOut">
              <a:rPr lang="cs-CZ" smtClean="0"/>
              <a:pPr/>
              <a:t>18.12.2017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058-F80B-420B-AE9A-3C3D66D20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62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8B48-DA67-4DA3-AAD6-B85B4B820BE1}" type="datetimeFigureOut">
              <a:rPr lang="cs-CZ" smtClean="0"/>
              <a:pPr/>
              <a:t>18.12.2017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058-F80B-420B-AE9A-3C3D66D20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328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8B48-DA67-4DA3-AAD6-B85B4B820BE1}" type="datetimeFigureOut">
              <a:rPr lang="cs-CZ" smtClean="0"/>
              <a:pPr/>
              <a:t>18.12.2017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058-F80B-420B-AE9A-3C3D66D20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569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8B48-DA67-4DA3-AAD6-B85B4B820BE1}" type="datetimeFigureOut">
              <a:rPr lang="cs-CZ" smtClean="0"/>
              <a:pPr/>
              <a:t>18.12.2017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B4058-F80B-420B-AE9A-3C3D66D20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4234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68B48-DA67-4DA3-AAD6-B85B4B820BE1}" type="datetimeFigureOut">
              <a:rPr lang="cs-CZ" smtClean="0"/>
              <a:pPr/>
              <a:t>18.12.2017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B4058-F80B-420B-AE9A-3C3D66D2030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46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youtube.com/watch?v=iYpDwhpILkQ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1981200" y="268289"/>
            <a:ext cx="8229600" cy="1398587"/>
          </a:xfrm>
        </p:spPr>
        <p:txBody>
          <a:bodyPr/>
          <a:lstStyle/>
          <a:p>
            <a:pPr>
              <a:defRPr/>
            </a:pPr>
            <a:r>
              <a:rPr lang="cs-CZ" altLang="cs-CZ" dirty="0" smtClean="0"/>
              <a:t>  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1700213"/>
            <a:ext cx="8437562" cy="3384550"/>
          </a:xfrm>
          <a:noFill/>
        </p:spPr>
      </p:pic>
    </p:spTree>
    <p:extLst>
      <p:ext uri="{BB962C8B-B14F-4D97-AF65-F5344CB8AC3E}">
        <p14:creationId xmlns:p14="http://schemas.microsoft.com/office/powerpoint/2010/main" val="202923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Dýchací cesty </a:t>
            </a:r>
          </a:p>
        </p:txBody>
      </p:sp>
      <p:sp>
        <p:nvSpPr>
          <p:cNvPr id="18435" name="Zástupný symbol pro obsah 2"/>
          <p:cNvSpPr>
            <a:spLocks noGrp="1"/>
          </p:cNvSpPr>
          <p:nvPr>
            <p:ph idx="1"/>
          </p:nvPr>
        </p:nvSpPr>
        <p:spPr>
          <a:xfrm>
            <a:off x="961053" y="1882775"/>
            <a:ext cx="9249747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horní cesty dýchací</a:t>
            </a:r>
          </a:p>
          <a:p>
            <a:pPr eaLnBrk="1" hangingPunct="1"/>
            <a:r>
              <a:rPr lang="cs-CZ" altLang="cs-CZ" dirty="0" smtClean="0"/>
              <a:t>dutina nosní, vedlejší nosní dutiny, hltan (3 části)</a:t>
            </a:r>
          </a:p>
          <a:p>
            <a:pPr eaLnBrk="1" hangingPunct="1"/>
            <a:r>
              <a:rPr lang="cs-CZ" altLang="cs-CZ" dirty="0" smtClean="0"/>
              <a:t>předehřátí, očištění (prach, bakterie) </a:t>
            </a:r>
          </a:p>
        </p:txBody>
      </p:sp>
      <p:pic>
        <p:nvPicPr>
          <p:cNvPr id="18436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3987801"/>
            <a:ext cx="3281363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406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Dýchací cesty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1035698" y="1882775"/>
            <a:ext cx="9175102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Dolní cesty dýchací</a:t>
            </a:r>
          </a:p>
          <a:p>
            <a:pPr eaLnBrk="1" hangingPunct="1"/>
            <a:r>
              <a:rPr lang="cs-CZ" altLang="cs-CZ" dirty="0" smtClean="0"/>
              <a:t>Hrtan</a:t>
            </a:r>
          </a:p>
          <a:p>
            <a:pPr eaLnBrk="1" hangingPunct="1"/>
            <a:r>
              <a:rPr lang="cs-CZ" altLang="cs-CZ" dirty="0" smtClean="0"/>
              <a:t>Průdušnice</a:t>
            </a:r>
          </a:p>
          <a:p>
            <a:pPr eaLnBrk="1" hangingPunct="1"/>
            <a:r>
              <a:rPr lang="cs-CZ" altLang="cs-CZ" dirty="0" smtClean="0"/>
              <a:t>Průdušky </a:t>
            </a:r>
          </a:p>
        </p:txBody>
      </p:sp>
    </p:spTree>
    <p:extLst>
      <p:ext uri="{BB962C8B-B14F-4D97-AF65-F5344CB8AC3E}">
        <p14:creationId xmlns:p14="http://schemas.microsoft.com/office/powerpoint/2010/main" val="825559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průdušnice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6449" y="1882775"/>
            <a:ext cx="9464351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11 cm dlouhá trubice</a:t>
            </a:r>
          </a:p>
          <a:p>
            <a:pPr eaLnBrk="1" hangingPunct="1"/>
            <a:r>
              <a:rPr lang="cs-CZ" altLang="cs-CZ" dirty="0" smtClean="0"/>
              <a:t>20 chrupavek</a:t>
            </a:r>
          </a:p>
          <a:p>
            <a:pPr eaLnBrk="1" hangingPunct="1"/>
            <a:r>
              <a:rPr lang="cs-CZ" altLang="cs-CZ" dirty="0" smtClean="0"/>
              <a:t>průměr 2 – 2,5 cm</a:t>
            </a:r>
          </a:p>
          <a:p>
            <a:pPr eaLnBrk="1" hangingPunct="1"/>
            <a:r>
              <a:rPr lang="cs-CZ" altLang="cs-CZ" dirty="0" smtClean="0"/>
              <a:t>blanitá stěna a hladká svalovina</a:t>
            </a:r>
          </a:p>
          <a:p>
            <a:pPr eaLnBrk="1" hangingPunct="1"/>
            <a:r>
              <a:rPr lang="cs-CZ" altLang="cs-CZ" dirty="0" err="1" smtClean="0"/>
              <a:t>musculus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trachealis</a:t>
            </a:r>
            <a:endParaRPr lang="cs-CZ" altLang="cs-CZ" dirty="0" smtClean="0"/>
          </a:p>
          <a:p>
            <a:pPr eaLnBrk="1" hangingPunct="1"/>
            <a:r>
              <a:rPr lang="cs-CZ" altLang="cs-CZ" dirty="0" smtClean="0"/>
              <a:t>řasinkový epitel – pohyb orálním směrem – vykašlávání hlenu</a:t>
            </a:r>
          </a:p>
        </p:txBody>
      </p:sp>
      <p:pic>
        <p:nvPicPr>
          <p:cNvPr id="20484" name="Picture 5" descr="trach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549276"/>
            <a:ext cx="313531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3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průdušnice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82775"/>
            <a:ext cx="8229600" cy="4572000"/>
          </a:xfrm>
        </p:spPr>
        <p:txBody>
          <a:bodyPr/>
          <a:lstStyle/>
          <a:p>
            <a:pPr eaLnBrk="1" hangingPunct="1"/>
            <a:r>
              <a:rPr lang="cs-CZ" altLang="cs-CZ" smtClean="0"/>
              <a:t>dělení na pravý a levý bronchus</a:t>
            </a:r>
          </a:p>
        </p:txBody>
      </p:sp>
      <p:pic>
        <p:nvPicPr>
          <p:cNvPr id="21508" name="Picture 5" descr="Figure_39_01_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708276"/>
            <a:ext cx="3455988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76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vliv postavení těla na řeč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780" y="1882775"/>
            <a:ext cx="9455020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postavení těla ovlivňuje efektivitu dýchání</a:t>
            </a:r>
          </a:p>
          <a:p>
            <a:pPr eaLnBrk="1" hangingPunct="1"/>
            <a:r>
              <a:rPr lang="cs-CZ" altLang="cs-CZ" dirty="0" smtClean="0"/>
              <a:t>změna polohy – role gravitace</a:t>
            </a:r>
          </a:p>
          <a:p>
            <a:pPr eaLnBrk="1" hangingPunct="1"/>
            <a:r>
              <a:rPr lang="cs-CZ" altLang="cs-CZ" dirty="0" smtClean="0"/>
              <a:t>sed – gravitace táhne vnitřní orgány dolů – podpora nádechu/výdechu</a:t>
            </a:r>
          </a:p>
          <a:p>
            <a:pPr eaLnBrk="1" hangingPunct="1"/>
            <a:r>
              <a:rPr lang="cs-CZ" altLang="cs-CZ" dirty="0" smtClean="0"/>
              <a:t>leh – vnitřní orgány klesají směrem k páteři, nepodporuje nádech/výdech</a:t>
            </a:r>
          </a:p>
        </p:txBody>
      </p:sp>
    </p:spTree>
    <p:extLst>
      <p:ext uri="{BB962C8B-B14F-4D97-AF65-F5344CB8AC3E}">
        <p14:creationId xmlns:p14="http://schemas.microsoft.com/office/powerpoint/2010/main" val="9348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68289"/>
            <a:ext cx="8229600" cy="1398587"/>
          </a:xfrm>
        </p:spPr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pic>
        <p:nvPicPr>
          <p:cNvPr id="2355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1339850"/>
            <a:ext cx="7772400" cy="4559300"/>
          </a:xfrm>
          <a:noFill/>
        </p:spPr>
      </p:pic>
    </p:spTree>
    <p:extLst>
      <p:ext uri="{BB962C8B-B14F-4D97-AF65-F5344CB8AC3E}">
        <p14:creationId xmlns:p14="http://schemas.microsoft.com/office/powerpoint/2010/main" val="381714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proces dýchání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9045" y="1882775"/>
            <a:ext cx="9221755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dýchání je řízeno centrální nervovou soustavou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dýchací svaly jsou inervovány vlákny z krční a hrudní míchy</a:t>
            </a:r>
          </a:p>
          <a:p>
            <a:pPr eaLnBrk="1" hangingPunct="1">
              <a:lnSpc>
                <a:spcPct val="90000"/>
              </a:lnSpc>
            </a:pP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prodloužená mícha - inspirační a exspirační neurony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dráhy z prodloužené míchy </a:t>
            </a:r>
            <a:r>
              <a:rPr lang="cs-CZ" altLang="cs-CZ" sz="2400" dirty="0">
                <a:latin typeface="Arial" panose="020B0604020202020204" pitchFamily="34" charset="0"/>
              </a:rPr>
              <a:t>→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motoneurony</a:t>
            </a:r>
            <a:r>
              <a:rPr lang="cs-CZ" altLang="cs-CZ" sz="2400" dirty="0"/>
              <a:t> dýchacích svalů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střídavá činnost neuronů – udržování dýchacího rytmu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opakování vdechu a výdechu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81128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68289"/>
            <a:ext cx="8229600" cy="1398587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2560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22425" y="2133600"/>
            <a:ext cx="8574088" cy="3030538"/>
          </a:xfrm>
        </p:spPr>
      </p:pic>
    </p:spTree>
    <p:extLst>
      <p:ext uri="{BB962C8B-B14F-4D97-AF65-F5344CB8AC3E}">
        <p14:creationId xmlns:p14="http://schemas.microsoft.com/office/powerpoint/2010/main" val="1556641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fonační ústrojí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82775"/>
            <a:ext cx="9372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tvoření hlasu – fonace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vydechování vzduchu a přerušování výdechového proudu kmitáním hlasivek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 smtClean="0"/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hrtanový tón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role násadní trubice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kvaziperiodický</a:t>
            </a:r>
            <a:r>
              <a:rPr lang="cs-CZ" altLang="cs-CZ" dirty="0" smtClean="0"/>
              <a:t> tón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dirty="0" err="1" smtClean="0"/>
              <a:t>Speech</a:t>
            </a:r>
            <a:r>
              <a:rPr lang="cs-CZ" altLang="cs-CZ" dirty="0" smtClean="0"/>
              <a:t> MRI </a:t>
            </a:r>
          </a:p>
        </p:txBody>
      </p:sp>
    </p:spTree>
    <p:extLst>
      <p:ext uri="{BB962C8B-B14F-4D97-AF65-F5344CB8AC3E}">
        <p14:creationId xmlns:p14="http://schemas.microsoft.com/office/powerpoint/2010/main" val="97298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1981200" y="268289"/>
            <a:ext cx="8229600" cy="1398587"/>
          </a:xfrm>
        </p:spPr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>
          <a:xfrm>
            <a:off x="1981200" y="1882775"/>
            <a:ext cx="8229600" cy="4572000"/>
          </a:xfrm>
        </p:spPr>
        <p:txBody>
          <a:bodyPr/>
          <a:lstStyle/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z="1000">
                <a:hlinkClick r:id="rId2"/>
              </a:rPr>
              <a:t>http://www.youtube.com/watch?v=iYpDwhpILkQ</a:t>
            </a:r>
            <a:endParaRPr lang="cs-CZ" altLang="cs-CZ" sz="1000"/>
          </a:p>
          <a:p>
            <a:pPr eaLnBrk="1" hangingPunct="1"/>
            <a:r>
              <a:rPr lang="cs-CZ" altLang="cs-CZ" sz="1000"/>
              <a:t>https://www.youtube.com/watch?v=wjRsa77u6OU&amp;ebc=ANyPxKrzwM9NEfrZOnHrTtYuDJZ2yzkX0rxqmPtacRKvdiarU6QQdtCIzmAdIToHNdXVFBjmQ2VSuKD2uf3JwryOfbX7vU9hPQ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549275"/>
            <a:ext cx="5761038" cy="433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1297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Řečový projev</a:t>
            </a:r>
            <a:endParaRPr lang="cs-CZ" dirty="0"/>
          </a:p>
        </p:txBody>
      </p:sp>
      <p:sp>
        <p:nvSpPr>
          <p:cNvPr id="10243" name="Zástupný symbol pro obsah 2"/>
          <p:cNvSpPr>
            <a:spLocks noGrp="1"/>
          </p:cNvSpPr>
          <p:nvPr>
            <p:ph idx="1"/>
          </p:nvPr>
        </p:nvSpPr>
        <p:spPr>
          <a:xfrm>
            <a:off x="942392" y="1882775"/>
            <a:ext cx="9268408" cy="4572000"/>
          </a:xfrm>
        </p:spPr>
        <p:txBody>
          <a:bodyPr/>
          <a:lstStyle/>
          <a:p>
            <a:r>
              <a:rPr lang="cs-CZ" altLang="cs-CZ" dirty="0" smtClean="0"/>
              <a:t>Zprostředkováván kosterním svalstvem</a:t>
            </a:r>
          </a:p>
          <a:p>
            <a:r>
              <a:rPr lang="cs-CZ" altLang="cs-CZ" dirty="0" smtClean="0"/>
              <a:t>Řeč – nejdiferencovanější výkon </a:t>
            </a:r>
          </a:p>
          <a:p>
            <a:r>
              <a:rPr lang="cs-CZ" altLang="cs-CZ" dirty="0" smtClean="0"/>
              <a:t>Vyžaduje rychlé a velmi složité motorické regulace </a:t>
            </a:r>
          </a:p>
        </p:txBody>
      </p:sp>
    </p:spTree>
    <p:extLst>
      <p:ext uri="{BB962C8B-B14F-4D97-AF65-F5344CB8AC3E}">
        <p14:creationId xmlns:p14="http://schemas.microsoft.com/office/powerpoint/2010/main" val="66080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/>
              <a:t>Fonační ústrojí </a:t>
            </a:r>
          </a:p>
        </p:txBody>
      </p:sp>
      <p:pic>
        <p:nvPicPr>
          <p:cNvPr id="30723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6668" y="2368550"/>
            <a:ext cx="7705531" cy="2501900"/>
          </a:xfrm>
          <a:noFill/>
        </p:spPr>
      </p:pic>
    </p:spTree>
    <p:extLst>
      <p:ext uri="{BB962C8B-B14F-4D97-AF65-F5344CB8AC3E}">
        <p14:creationId xmlns:p14="http://schemas.microsoft.com/office/powerpoint/2010/main" val="108090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násadní trubice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964163" y="1780138"/>
            <a:ext cx="8229600" cy="4572000"/>
          </a:xfrm>
        </p:spPr>
        <p:txBody>
          <a:bodyPr/>
          <a:lstStyle/>
          <a:p>
            <a:pPr indent="-136525"/>
            <a:r>
              <a:rPr lang="cs-CZ" altLang="cs-CZ" dirty="0" err="1"/>
              <a:t>supraglotický</a:t>
            </a:r>
            <a:r>
              <a:rPr lang="cs-CZ" altLang="cs-CZ" dirty="0"/>
              <a:t> prostor hrtanu</a:t>
            </a:r>
          </a:p>
          <a:p>
            <a:pPr indent="-136525"/>
            <a:r>
              <a:rPr lang="cs-CZ" altLang="cs-CZ" dirty="0"/>
              <a:t>hltan</a:t>
            </a:r>
          </a:p>
          <a:p>
            <a:pPr indent="-136525"/>
            <a:r>
              <a:rPr lang="cs-CZ" altLang="cs-CZ" dirty="0"/>
              <a:t>dutina ústní </a:t>
            </a:r>
          </a:p>
          <a:p>
            <a:pPr indent="-136525"/>
            <a:r>
              <a:rPr lang="cs-CZ" altLang="cs-CZ" dirty="0"/>
              <a:t>nosohltan</a:t>
            </a:r>
          </a:p>
          <a:p>
            <a:pPr indent="-136525"/>
            <a:r>
              <a:rPr lang="cs-CZ" altLang="cs-CZ" dirty="0"/>
              <a:t>dutina nosní</a:t>
            </a:r>
          </a:p>
          <a:p>
            <a:pPr indent="-136525">
              <a:buNone/>
            </a:pPr>
            <a:endParaRPr lang="cs-CZ" altLang="cs-CZ" dirty="0"/>
          </a:p>
          <a:p>
            <a:pPr indent="-136525"/>
            <a:r>
              <a:rPr lang="cs-CZ" altLang="cs-CZ" dirty="0"/>
              <a:t>barva lidského hlasu</a:t>
            </a:r>
          </a:p>
          <a:p>
            <a:pPr indent="-136525"/>
            <a:r>
              <a:rPr lang="cs-CZ" altLang="cs-CZ" dirty="0"/>
              <a:t>tvar a objem – charakteristické individuální rozdíly</a:t>
            </a:r>
          </a:p>
        </p:txBody>
      </p:sp>
    </p:spTree>
    <p:extLst>
      <p:ext uri="{BB962C8B-B14F-4D97-AF65-F5344CB8AC3E}">
        <p14:creationId xmlns:p14="http://schemas.microsoft.com/office/powerpoint/2010/main" val="3925572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hlasivky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82775"/>
            <a:ext cx="9372600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svalově-vazivové útvary</a:t>
            </a:r>
          </a:p>
          <a:p>
            <a:pPr eaLnBrk="1" hangingPunct="1"/>
            <a:r>
              <a:rPr lang="cs-CZ" altLang="cs-CZ" dirty="0" smtClean="0"/>
              <a:t>napjaté od štítné chrupavky ke chrupavkám hlasivkovým</a:t>
            </a:r>
          </a:p>
          <a:p>
            <a:pPr eaLnBrk="1" hangingPunct="1"/>
            <a:r>
              <a:rPr lang="cs-CZ" altLang="cs-CZ" dirty="0" smtClean="0"/>
              <a:t>přední spoj je nepohyblivý</a:t>
            </a:r>
          </a:p>
          <a:p>
            <a:pPr eaLnBrk="1" hangingPunct="1"/>
            <a:r>
              <a:rPr lang="cs-CZ" altLang="cs-CZ" dirty="0" smtClean="0"/>
              <a:t>zadní se pohybuje pomocí rotace a posunu hlasivkových chrupavek</a:t>
            </a:r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40232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hlasivky - postavení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5110" y="1882775"/>
            <a:ext cx="9445690" cy="4572000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základní pohyb</a:t>
            </a:r>
          </a:p>
          <a:p>
            <a:pPr eaLnBrk="1" hangingPunct="1"/>
            <a:r>
              <a:rPr lang="cs-CZ" altLang="cs-CZ" dirty="0" smtClean="0"/>
              <a:t>přesun do střední čáry, kde se vzájemně dotknou</a:t>
            </a:r>
          </a:p>
          <a:p>
            <a:pPr eaLnBrk="1" hangingPunct="1">
              <a:buFontTx/>
              <a:buNone/>
            </a:pPr>
            <a:endParaRPr lang="cs-CZ" altLang="cs-CZ" dirty="0" smtClean="0"/>
          </a:p>
          <a:p>
            <a:pPr eaLnBrk="1" hangingPunct="1"/>
            <a:r>
              <a:rPr lang="cs-CZ" altLang="cs-CZ" b="1" dirty="0" smtClean="0"/>
              <a:t>ventilační postavení</a:t>
            </a:r>
          </a:p>
          <a:p>
            <a:pPr eaLnBrk="1" hangingPunct="1"/>
            <a:r>
              <a:rPr lang="cs-CZ" altLang="cs-CZ" dirty="0" smtClean="0"/>
              <a:t>široce otevřené – dýchání</a:t>
            </a:r>
          </a:p>
          <a:p>
            <a:pPr eaLnBrk="1" hangingPunct="1"/>
            <a:r>
              <a:rPr lang="cs-CZ" altLang="cs-CZ" dirty="0" smtClean="0"/>
              <a:t>fonační postavení </a:t>
            </a:r>
          </a:p>
          <a:p>
            <a:pPr eaLnBrk="1" hangingPunct="1"/>
            <a:r>
              <a:rPr lang="cs-CZ" altLang="cs-CZ" dirty="0" smtClean="0"/>
              <a:t>přiloženy k sobě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 smtClean="0"/>
              <a:t>Video…</a:t>
            </a:r>
          </a:p>
        </p:txBody>
      </p:sp>
    </p:spTree>
    <p:extLst>
      <p:ext uri="{BB962C8B-B14F-4D97-AF65-F5344CB8AC3E}">
        <p14:creationId xmlns:p14="http://schemas.microsoft.com/office/powerpoint/2010/main" val="369765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hrtan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0384" y="1882775"/>
            <a:ext cx="9240416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nasedá na konec dýchací trubice</a:t>
            </a:r>
          </a:p>
          <a:p>
            <a:pPr eaLnBrk="1" hangingPunct="1"/>
            <a:r>
              <a:rPr lang="cs-CZ" altLang="cs-CZ" dirty="0" smtClean="0"/>
              <a:t>připojení pomocí jazylky k lebeční </a:t>
            </a:r>
            <a:r>
              <a:rPr lang="cs-CZ" altLang="cs-CZ" dirty="0" err="1" smtClean="0"/>
              <a:t>bazi</a:t>
            </a:r>
            <a:endParaRPr lang="cs-CZ" altLang="cs-CZ" dirty="0" smtClean="0"/>
          </a:p>
          <a:p>
            <a:pPr eaLnBrk="1" hangingPunct="1"/>
            <a:r>
              <a:rPr lang="cs-CZ" altLang="cs-CZ" dirty="0" smtClean="0"/>
              <a:t>délka hrtanu</a:t>
            </a:r>
          </a:p>
          <a:p>
            <a:pPr eaLnBrk="1" hangingPunct="1">
              <a:buFontTx/>
              <a:buNone/>
            </a:pPr>
            <a:r>
              <a:rPr lang="cs-CZ" altLang="cs-CZ" dirty="0" smtClean="0"/>
              <a:t> 				 - 44 mm – muž</a:t>
            </a:r>
          </a:p>
          <a:p>
            <a:pPr eaLnBrk="1" hangingPunct="1">
              <a:buFontTx/>
              <a:buNone/>
            </a:pPr>
            <a:r>
              <a:rPr lang="cs-CZ" altLang="cs-CZ" dirty="0" smtClean="0"/>
              <a:t>				 - 36 mm - žena</a:t>
            </a:r>
          </a:p>
          <a:p>
            <a:pPr eaLnBrk="1" hangingPunct="1">
              <a:buFontTx/>
              <a:buNone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47433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hrtan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82775"/>
            <a:ext cx="9372600" cy="4572000"/>
          </a:xfrm>
        </p:spPr>
        <p:txBody>
          <a:bodyPr/>
          <a:lstStyle/>
          <a:p>
            <a:pPr eaLnBrk="1" hangingPunct="1"/>
            <a:r>
              <a:rPr lang="cs-CZ" altLang="cs-CZ" b="1" dirty="0" smtClean="0"/>
              <a:t>3 nepárové chrupavky</a:t>
            </a:r>
          </a:p>
          <a:p>
            <a:pPr eaLnBrk="1" hangingPunct="1"/>
            <a:r>
              <a:rPr lang="cs-CZ" altLang="cs-CZ" b="1" dirty="0" smtClean="0"/>
              <a:t>štítná</a:t>
            </a:r>
          </a:p>
          <a:p>
            <a:pPr eaLnBrk="1" hangingPunct="1"/>
            <a:r>
              <a:rPr lang="cs-CZ" altLang="cs-CZ" b="1" dirty="0" smtClean="0"/>
              <a:t>prstencová</a:t>
            </a:r>
          </a:p>
          <a:p>
            <a:pPr eaLnBrk="1" hangingPunct="1"/>
            <a:r>
              <a:rPr lang="cs-CZ" altLang="cs-CZ" dirty="0" smtClean="0"/>
              <a:t>vzájemným postavením určují napětí hlasivek</a:t>
            </a:r>
          </a:p>
          <a:p>
            <a:pPr eaLnBrk="1" hangingPunct="1"/>
            <a:r>
              <a:rPr lang="cs-CZ" altLang="cs-CZ" b="1" dirty="0" smtClean="0"/>
              <a:t>hrtanová příklopka</a:t>
            </a:r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70847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hrtanové svalstvo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1053" y="1882775"/>
            <a:ext cx="9249747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zevní svaly</a:t>
            </a:r>
            <a:r>
              <a:rPr lang="cs-CZ" altLang="cs-CZ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fixace hrtanu vůči ostatním strukturám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zajištění postavení  a pohybu hrtanu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dirty="0" smtClean="0"/>
              <a:t>vnitřní svaly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j</a:t>
            </a:r>
            <a:r>
              <a:rPr lang="cs-CZ" altLang="cs-CZ" dirty="0" smtClean="0"/>
              <a:t>emné pohyby samotného vokálního mechanismu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rozvěrače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svěrače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napínače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smtClean="0"/>
              <a:t>všechny svaly jsou párové</a:t>
            </a:r>
          </a:p>
        </p:txBody>
      </p:sp>
    </p:spTree>
    <p:extLst>
      <p:ext uri="{BB962C8B-B14F-4D97-AF65-F5344CB8AC3E}">
        <p14:creationId xmlns:p14="http://schemas.microsoft.com/office/powerpoint/2010/main" val="6489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36867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cs-CZ" altLang="cs-CZ" dirty="0" smtClean="0"/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908051"/>
            <a:ext cx="8207375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8817429" y="2453951"/>
            <a:ext cx="998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álný bublinový popisek 3"/>
          <p:cNvSpPr/>
          <p:nvPr/>
        </p:nvSpPr>
        <p:spPr>
          <a:xfrm>
            <a:off x="9647852" y="1254304"/>
            <a:ext cx="1920551" cy="1007706"/>
          </a:xfrm>
          <a:prstGeom prst="wedgeEllipseCallout">
            <a:avLst>
              <a:gd name="adj1" fmla="val -49983"/>
              <a:gd name="adj2" fmla="val 412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Stahuje se při každém vdechu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549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Hrtanové svalstvo – abduktory – odtahovače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M. </a:t>
            </a:r>
            <a:r>
              <a:rPr lang="cs-CZ" b="1" dirty="0" err="1" smtClean="0"/>
              <a:t>cricoarytenoideus</a:t>
            </a:r>
            <a:r>
              <a:rPr lang="cs-CZ" b="1" dirty="0" smtClean="0"/>
              <a:t> </a:t>
            </a:r>
            <a:r>
              <a:rPr lang="cs-CZ" b="1" dirty="0" err="1" smtClean="0"/>
              <a:t>posterior</a:t>
            </a:r>
            <a:endParaRPr lang="cs-CZ" b="1" dirty="0" smtClean="0"/>
          </a:p>
          <a:p>
            <a:r>
              <a:rPr lang="cs-CZ" dirty="0" smtClean="0"/>
              <a:t>Propojení prstencové a hlasivkové chrupavky – odtažení a stočení směrem na bok (viz video) </a:t>
            </a:r>
          </a:p>
          <a:p>
            <a:r>
              <a:rPr lang="cs-CZ" dirty="0" smtClean="0"/>
              <a:t>Zadní sval hrtanu</a:t>
            </a:r>
          </a:p>
          <a:p>
            <a:r>
              <a:rPr lang="cs-CZ" dirty="0" smtClean="0"/>
              <a:t>Stahuje se při každém vdechu</a:t>
            </a:r>
          </a:p>
          <a:p>
            <a:r>
              <a:rPr lang="cs-CZ" dirty="0" smtClean="0"/>
              <a:t>Obrna tohoto svalu – značné poškození fonace</a:t>
            </a:r>
          </a:p>
          <a:p>
            <a:r>
              <a:rPr lang="cs-CZ" dirty="0" smtClean="0"/>
              <a:t>Riziko omezení průchodu vzduchu – hlasivkový vaz zůstává při střední čáře – riziko zadušení 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Hrtanové svalstvo – adduktory – přitahovače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M. </a:t>
            </a:r>
            <a:r>
              <a:rPr lang="cs-CZ" b="1" dirty="0" err="1" smtClean="0"/>
              <a:t>cricoarytenoideus</a:t>
            </a:r>
            <a:r>
              <a:rPr lang="cs-CZ" b="1" dirty="0" smtClean="0"/>
              <a:t> </a:t>
            </a:r>
            <a:r>
              <a:rPr lang="cs-CZ" b="1" dirty="0" err="1" smtClean="0"/>
              <a:t>lateralis</a:t>
            </a:r>
            <a:r>
              <a:rPr lang="cs-CZ" b="1" dirty="0" smtClean="0"/>
              <a:t> </a:t>
            </a:r>
            <a:r>
              <a:rPr lang="cs-CZ" dirty="0" smtClean="0"/>
              <a:t>(boční)</a:t>
            </a:r>
          </a:p>
          <a:p>
            <a:r>
              <a:rPr lang="cs-CZ" dirty="0" smtClean="0"/>
              <a:t>Odtahuje hlasivkové chrupavky na bok + otáčení směrem dovnitř  - přiblížení hlasivkových vazů k sobě</a:t>
            </a:r>
          </a:p>
          <a:p>
            <a:r>
              <a:rPr lang="cs-CZ" dirty="0" smtClean="0"/>
              <a:t>Odtažení zadní části hlasivkových chrupavek – otevření prostoru mezi chrupavkami – trojúhelníkový tvar v horní třetině – šepot </a:t>
            </a:r>
          </a:p>
          <a:p>
            <a:r>
              <a:rPr lang="cs-CZ" dirty="0" smtClean="0"/>
              <a:t>Uzavření tohoto trojúhelníku zajišťuje m. </a:t>
            </a:r>
            <a:r>
              <a:rPr lang="cs-CZ" dirty="0" err="1" smtClean="0"/>
              <a:t>arytenoideus</a:t>
            </a:r>
            <a:r>
              <a:rPr lang="cs-CZ" dirty="0" smtClean="0"/>
              <a:t> </a:t>
            </a:r>
            <a:r>
              <a:rPr lang="cs-CZ" dirty="0" err="1" smtClean="0"/>
              <a:t>transversus</a:t>
            </a:r>
            <a:r>
              <a:rPr lang="cs-CZ" dirty="0" smtClean="0"/>
              <a:t> a m. </a:t>
            </a:r>
            <a:r>
              <a:rPr lang="cs-CZ" dirty="0" err="1" smtClean="0"/>
              <a:t>arytenoideus</a:t>
            </a:r>
            <a:r>
              <a:rPr lang="cs-CZ" dirty="0" smtClean="0"/>
              <a:t> </a:t>
            </a:r>
            <a:r>
              <a:rPr lang="cs-CZ" dirty="0" err="1" smtClean="0"/>
              <a:t>obliquus</a:t>
            </a:r>
            <a:r>
              <a:rPr lang="cs-CZ" dirty="0" smtClean="0"/>
              <a:t> 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1981200" y="268289"/>
            <a:ext cx="8229600" cy="1398587"/>
          </a:xfrm>
        </p:spPr>
        <p:txBody>
          <a:bodyPr/>
          <a:lstStyle/>
          <a:p>
            <a:pPr>
              <a:defRPr/>
            </a:pPr>
            <a:endParaRPr lang="cs-CZ" altLang="cs-CZ" smtClean="0"/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1268414"/>
            <a:ext cx="8205788" cy="3240087"/>
          </a:xfrm>
          <a:noFill/>
        </p:spPr>
      </p:pic>
    </p:spTree>
    <p:extLst>
      <p:ext uri="{BB962C8B-B14F-4D97-AF65-F5344CB8AC3E}">
        <p14:creationId xmlns:p14="http://schemas.microsoft.com/office/powerpoint/2010/main" val="108962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Hrtanové svalstvo – tenzory – napínače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M. </a:t>
            </a:r>
            <a:r>
              <a:rPr lang="cs-CZ" b="1" dirty="0" err="1" smtClean="0"/>
              <a:t>cricothyroideus</a:t>
            </a:r>
            <a:r>
              <a:rPr lang="cs-CZ" b="1" dirty="0" smtClean="0"/>
              <a:t> </a:t>
            </a:r>
            <a:r>
              <a:rPr lang="cs-CZ" dirty="0" smtClean="0"/>
              <a:t>– při kontrakci naklání prstencovou chrupavku dozadu – natažení hlasivek – výraznější nastavení pro tvorbu vysokých tónů</a:t>
            </a:r>
          </a:p>
          <a:p>
            <a:r>
              <a:rPr lang="cs-CZ" dirty="0" smtClean="0"/>
              <a:t>Při ochrnutí není možné vysoké tóny tvořit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Hrtanové svalstvo - </a:t>
            </a:r>
            <a:r>
              <a:rPr lang="cs-CZ" dirty="0" err="1" smtClean="0"/>
              <a:t>relaxátory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M. </a:t>
            </a:r>
            <a:r>
              <a:rPr lang="cs-CZ" b="1" dirty="0" err="1" smtClean="0"/>
              <a:t>thyroarytenoideus</a:t>
            </a:r>
            <a:r>
              <a:rPr lang="cs-CZ" b="1" dirty="0" smtClean="0"/>
              <a:t> – m. </a:t>
            </a:r>
            <a:r>
              <a:rPr lang="cs-CZ" b="1" dirty="0" err="1" smtClean="0"/>
              <a:t>vocalis</a:t>
            </a:r>
            <a:r>
              <a:rPr lang="cs-CZ" b="1" dirty="0" smtClean="0"/>
              <a:t> </a:t>
            </a:r>
            <a:r>
              <a:rPr lang="cs-CZ" dirty="0" smtClean="0"/>
              <a:t>– pohyb hlasivkových chrupavek dopředu – zmenšení prostoru, ve kterém jsou hlasivky napjaté </a:t>
            </a:r>
          </a:p>
          <a:p>
            <a:r>
              <a:rPr lang="cs-CZ" dirty="0" smtClean="0"/>
              <a:t>Zajišťuje jemnější napětí hlasivek </a:t>
            </a:r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Hrtanové svalstvo - doplnění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M.</a:t>
            </a:r>
            <a:r>
              <a:rPr lang="cs-CZ" b="1" dirty="0" err="1" smtClean="0"/>
              <a:t>thyroepiglotticus</a:t>
            </a:r>
            <a:r>
              <a:rPr lang="cs-CZ" b="1" dirty="0" smtClean="0"/>
              <a:t> + m. </a:t>
            </a:r>
            <a:r>
              <a:rPr lang="cs-CZ" b="1" dirty="0" err="1" smtClean="0"/>
              <a:t>aryepiglotticus</a:t>
            </a:r>
            <a:r>
              <a:rPr lang="cs-CZ" b="1" dirty="0" smtClean="0"/>
              <a:t> </a:t>
            </a:r>
            <a:r>
              <a:rPr lang="cs-CZ" dirty="0" smtClean="0"/>
              <a:t>– pohyb hrtanové příklopky – ochrana dýchacích cest </a:t>
            </a:r>
            <a:endParaRPr lang="cs-CZ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37891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692150"/>
            <a:ext cx="7118350" cy="516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91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38915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052513"/>
            <a:ext cx="8081963" cy="417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78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ústrojí artikulační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82775"/>
            <a:ext cx="8229600" cy="4572000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39940" name="Picture 4" descr="DSCN21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3" y="1989138"/>
            <a:ext cx="5772150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81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pohyblivé artikulátory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82775"/>
            <a:ext cx="9372600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dolní čelist (mandibula)</a:t>
            </a:r>
          </a:p>
          <a:p>
            <a:pPr eaLnBrk="1" hangingPunct="1"/>
            <a:r>
              <a:rPr lang="cs-CZ" altLang="cs-CZ" dirty="0" smtClean="0"/>
              <a:t>rty</a:t>
            </a:r>
          </a:p>
          <a:p>
            <a:pPr eaLnBrk="1" hangingPunct="1"/>
            <a:r>
              <a:rPr lang="cs-CZ" altLang="cs-CZ" dirty="0" smtClean="0"/>
              <a:t>jazyk</a:t>
            </a:r>
          </a:p>
          <a:p>
            <a:pPr eaLnBrk="1" hangingPunct="1"/>
            <a:r>
              <a:rPr lang="cs-CZ" altLang="cs-CZ" dirty="0" smtClean="0"/>
              <a:t>měkké patro</a:t>
            </a:r>
          </a:p>
          <a:p>
            <a:pPr eaLnBrk="1" hangingPunct="1"/>
            <a:r>
              <a:rPr lang="cs-CZ" altLang="cs-CZ" dirty="0" smtClean="0"/>
              <a:t>čípek (uvula)</a:t>
            </a:r>
          </a:p>
        </p:txBody>
      </p:sp>
    </p:spTree>
    <p:extLst>
      <p:ext uri="{BB962C8B-B14F-4D97-AF65-F5344CB8AC3E}">
        <p14:creationId xmlns:p14="http://schemas.microsoft.com/office/powerpoint/2010/main" val="38798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68289"/>
            <a:ext cx="8229600" cy="1398587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17037" y="1882775"/>
            <a:ext cx="9193763" cy="4572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Největší pohyblivý </a:t>
            </a:r>
            <a:r>
              <a:rPr lang="cs-CZ" dirty="0" err="1" smtClean="0"/>
              <a:t>artikulátor</a:t>
            </a:r>
            <a:r>
              <a:rPr lang="cs-CZ" dirty="0" smtClean="0"/>
              <a:t> je jazyk</a:t>
            </a:r>
          </a:p>
          <a:p>
            <a:pPr>
              <a:defRPr/>
            </a:pPr>
            <a:r>
              <a:rPr lang="cs-CZ" dirty="0" smtClean="0"/>
              <a:t>Měkké patro – diferenciace nosových  x nenosových zvuků</a:t>
            </a:r>
          </a:p>
          <a:p>
            <a:pPr>
              <a:defRPr/>
            </a:pPr>
            <a:r>
              <a:rPr lang="cs-CZ" dirty="0" smtClean="0"/>
              <a:t>Rty – tvorba řečových zvuků</a:t>
            </a:r>
          </a:p>
          <a:p>
            <a:pPr>
              <a:defRPr/>
            </a:pPr>
            <a:r>
              <a:rPr lang="cs-CZ" dirty="0" smtClean="0"/>
              <a:t>Líce – mění rezonanci ústní dutiny</a:t>
            </a:r>
          </a:p>
          <a:p>
            <a:pPr>
              <a:defRPr/>
            </a:pPr>
            <a:endParaRPr lang="cs-CZ" dirty="0"/>
          </a:p>
          <a:p>
            <a:pPr marL="65087" indent="0">
              <a:buNone/>
              <a:defRPr/>
            </a:pPr>
            <a:endParaRPr lang="cs-CZ" dirty="0" smtClean="0"/>
          </a:p>
          <a:p>
            <a:pPr marL="65087" indent="0">
              <a:buNone/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03996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nepohyblivé artikulátory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61053" y="1882775"/>
            <a:ext cx="9249747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horní čelist (maxila)</a:t>
            </a:r>
          </a:p>
          <a:p>
            <a:pPr eaLnBrk="1" hangingPunct="1"/>
            <a:r>
              <a:rPr lang="cs-CZ" altLang="cs-CZ" dirty="0" smtClean="0"/>
              <a:t>dásňové výběžky (alveoly)</a:t>
            </a:r>
          </a:p>
          <a:p>
            <a:pPr eaLnBrk="1" hangingPunct="1"/>
            <a:r>
              <a:rPr lang="cs-CZ" altLang="cs-CZ" dirty="0" smtClean="0"/>
              <a:t>tvrdé patro</a:t>
            </a:r>
          </a:p>
        </p:txBody>
      </p:sp>
    </p:spTree>
    <p:extLst>
      <p:ext uri="{BB962C8B-B14F-4D97-AF65-F5344CB8AC3E}">
        <p14:creationId xmlns:p14="http://schemas.microsoft.com/office/powerpoint/2010/main" val="343255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cirkulární systém svalů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9714" y="1882775"/>
            <a:ext cx="9231086" cy="457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err="1" smtClean="0"/>
              <a:t>musculus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orbicularis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oris</a:t>
            </a:r>
            <a:r>
              <a:rPr lang="cs-CZ" altLang="cs-CZ" dirty="0" smtClean="0"/>
              <a:t> </a:t>
            </a:r>
          </a:p>
          <a:p>
            <a:pPr marL="0" indent="0">
              <a:buNone/>
              <a:defRPr/>
            </a:pPr>
            <a:r>
              <a:rPr lang="cs-CZ" altLang="cs-CZ" dirty="0"/>
              <a:t> </a:t>
            </a:r>
            <a:r>
              <a:rPr lang="cs-CZ" altLang="cs-CZ" dirty="0" smtClean="0"/>
              <a:t> – ústní kruhový sval</a:t>
            </a:r>
          </a:p>
          <a:p>
            <a:pPr marL="0" indent="0">
              <a:buNone/>
              <a:defRPr/>
            </a:pPr>
            <a:r>
              <a:rPr lang="cs-CZ" altLang="cs-CZ" dirty="0"/>
              <a:t> </a:t>
            </a:r>
            <a:r>
              <a:rPr lang="cs-CZ" altLang="cs-CZ" dirty="0" smtClean="0"/>
              <a:t>  - základ rtů</a:t>
            </a:r>
          </a:p>
          <a:p>
            <a:pPr eaLnBrk="1" hangingPunct="1">
              <a:defRPr/>
            </a:pPr>
            <a:r>
              <a:rPr lang="cs-CZ" altLang="cs-CZ" dirty="0" err="1" smtClean="0"/>
              <a:t>musculus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buccinator</a:t>
            </a:r>
            <a:endParaRPr lang="cs-CZ" altLang="cs-CZ" dirty="0" smtClean="0"/>
          </a:p>
          <a:p>
            <a:pPr eaLnBrk="1" hangingPunct="1">
              <a:buFontTx/>
              <a:buNone/>
              <a:defRPr/>
            </a:pPr>
            <a:r>
              <a:rPr lang="cs-CZ" altLang="cs-CZ" dirty="0" smtClean="0"/>
              <a:t>   - sval trubačský</a:t>
            </a:r>
          </a:p>
          <a:p>
            <a:pPr eaLnBrk="1" hangingPunct="1">
              <a:buFontTx/>
              <a:buNone/>
              <a:defRPr/>
            </a:pPr>
            <a:r>
              <a:rPr lang="cs-CZ" altLang="cs-CZ" dirty="0"/>
              <a:t> </a:t>
            </a:r>
            <a:r>
              <a:rPr lang="cs-CZ" altLang="cs-CZ" dirty="0" smtClean="0"/>
              <a:t>  - základ lící</a:t>
            </a:r>
          </a:p>
          <a:p>
            <a:pPr eaLnBrk="1" hangingPunct="1">
              <a:buFontTx/>
              <a:buNone/>
              <a:defRPr/>
            </a:pPr>
            <a:endParaRPr lang="cs-CZ" altLang="cs-CZ" dirty="0" smtClean="0"/>
          </a:p>
        </p:txBody>
      </p:sp>
      <p:pic>
        <p:nvPicPr>
          <p:cNvPr id="44036" name="Picture 5" descr="orbicularis_oris133100310557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1844675"/>
            <a:ext cx="25717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7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Svaly </a:t>
            </a:r>
            <a:endParaRPr lang="cs-CZ" dirty="0"/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737118" y="1882775"/>
            <a:ext cx="9473682" cy="4572000"/>
          </a:xfrm>
        </p:spPr>
        <p:txBody>
          <a:bodyPr/>
          <a:lstStyle/>
          <a:p>
            <a:r>
              <a:rPr lang="cs-CZ" altLang="cs-CZ" dirty="0" smtClean="0"/>
              <a:t>Funkční složky motorického aparátu</a:t>
            </a:r>
          </a:p>
          <a:p>
            <a:r>
              <a:rPr lang="cs-CZ" altLang="cs-CZ" dirty="0" smtClean="0"/>
              <a:t>Svalová/nervová buňka</a:t>
            </a:r>
          </a:p>
          <a:p>
            <a:r>
              <a:rPr lang="cs-CZ" altLang="cs-CZ" dirty="0" smtClean="0"/>
              <a:t>Akce – motorický neuron</a:t>
            </a:r>
          </a:p>
          <a:p>
            <a:r>
              <a:rPr lang="cs-CZ" altLang="cs-CZ" dirty="0" smtClean="0"/>
              <a:t>Kosterní svalstvo – mícha</a:t>
            </a:r>
          </a:p>
          <a:p>
            <a:r>
              <a:rPr lang="cs-CZ" altLang="cs-CZ" dirty="0" smtClean="0"/>
              <a:t>Svaly tváře a krku – verbální a neverbální komunikace – mozkový kmen </a:t>
            </a:r>
          </a:p>
        </p:txBody>
      </p:sp>
    </p:spTree>
    <p:extLst>
      <p:ext uri="{BB962C8B-B14F-4D97-AF65-F5344CB8AC3E}">
        <p14:creationId xmlns:p14="http://schemas.microsoft.com/office/powerpoint/2010/main" val="30048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68289"/>
            <a:ext cx="8229600" cy="1398587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4505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3250" y="1125539"/>
            <a:ext cx="6326188" cy="4738687"/>
          </a:xfrm>
        </p:spPr>
      </p:pic>
    </p:spTree>
    <p:extLst>
      <p:ext uri="{BB962C8B-B14F-4D97-AF65-F5344CB8AC3E}">
        <p14:creationId xmlns:p14="http://schemas.microsoft.com/office/powerpoint/2010/main" val="25362884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radiální  systém svalů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392" y="1882775"/>
            <a:ext cx="9268408" cy="45720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pohyb rtů a tváří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/>
              <a:t>smíchový</a:t>
            </a:r>
            <a:r>
              <a:rPr lang="cs-CZ" altLang="cs-CZ" sz="2400" dirty="0"/>
              <a:t> sval 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/>
              <a:t>zdvihač </a:t>
            </a:r>
            <a:r>
              <a:rPr lang="cs-CZ" altLang="cs-CZ" sz="2400" dirty="0"/>
              <a:t>horního rtu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menší jařmový sval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zdvihač horního rtu a nosních křídel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zdvihač ústního koutku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stlačovač dolního rtu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větší jařmový sval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stlačovač ústního koutku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bradový sval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/>
              <a:t>platysma</a:t>
            </a:r>
            <a:r>
              <a:rPr lang="cs-CZ" altLang="cs-CZ" sz="2400" dirty="0"/>
              <a:t> – kožní krční sval </a:t>
            </a:r>
          </a:p>
        </p:txBody>
      </p:sp>
      <p:pic>
        <p:nvPicPr>
          <p:cNvPr id="46084" name="Picture 5" descr="Rrisori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3933825"/>
            <a:ext cx="22129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7" descr="ANd9GcTJwXEJxhrJoaFxY0HQInLZKtC9O0WeB-K3WyDgbKBz_X6Fv16M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1341438"/>
            <a:ext cx="2620962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5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47107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1412876"/>
            <a:ext cx="3454400" cy="410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5240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50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rty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82775"/>
            <a:ext cx="9372600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nejsilnější sval – kruhový sval ústní</a:t>
            </a:r>
          </a:p>
          <a:p>
            <a:pPr eaLnBrk="1" hangingPunct="1"/>
            <a:r>
              <a:rPr lang="cs-CZ" altLang="cs-CZ" dirty="0" smtClean="0"/>
              <a:t>aktivita působí také na mimické svalstvo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r>
              <a:rPr lang="cs-CZ" altLang="cs-CZ" dirty="0" err="1" smtClean="0"/>
              <a:t>protruze</a:t>
            </a:r>
            <a:r>
              <a:rPr lang="cs-CZ" altLang="cs-CZ" dirty="0" smtClean="0"/>
              <a:t> rtů</a:t>
            </a:r>
          </a:p>
          <a:p>
            <a:pPr eaLnBrk="1" hangingPunct="1"/>
            <a:r>
              <a:rPr lang="cs-CZ" altLang="cs-CZ" dirty="0" err="1" smtClean="0"/>
              <a:t>retrakce</a:t>
            </a:r>
            <a:r>
              <a:rPr lang="cs-CZ" altLang="cs-CZ" dirty="0" smtClean="0"/>
              <a:t> rtů</a:t>
            </a:r>
          </a:p>
          <a:p>
            <a:pPr eaLnBrk="1" hangingPunct="1"/>
            <a:r>
              <a:rPr lang="cs-CZ" altLang="cs-CZ" dirty="0" smtClean="0"/>
              <a:t>laterální extenze rtů</a:t>
            </a:r>
          </a:p>
        </p:txBody>
      </p:sp>
    </p:spTree>
    <p:extLst>
      <p:ext uri="{BB962C8B-B14F-4D97-AF65-F5344CB8AC3E}">
        <p14:creationId xmlns:p14="http://schemas.microsoft.com/office/powerpoint/2010/main" val="2259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dolní čelist - mandibula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7118" y="1882775"/>
            <a:ext cx="9473682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pohyblivost zajišťuje neuromuskulární aktivita především žvýkacích svalů</a:t>
            </a:r>
          </a:p>
          <a:p>
            <a:pPr eaLnBrk="1" hangingPunct="1"/>
            <a:r>
              <a:rPr lang="cs-CZ" altLang="cs-CZ" dirty="0" smtClean="0"/>
              <a:t>pohyb otáčivý (rotační)</a:t>
            </a:r>
          </a:p>
          <a:p>
            <a:pPr eaLnBrk="1" hangingPunct="1"/>
            <a:r>
              <a:rPr lang="cs-CZ" altLang="cs-CZ" dirty="0" smtClean="0"/>
              <a:t>pohyb posuvný (translační)</a:t>
            </a:r>
          </a:p>
          <a:p>
            <a:pPr eaLnBrk="1" hangingPunct="1"/>
            <a:r>
              <a:rPr lang="cs-CZ" altLang="cs-CZ" dirty="0" smtClean="0"/>
              <a:t>svalstvo dolní čelisti je propojeno se svalstvem rtů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r>
              <a:rPr lang="cs-CZ" altLang="cs-CZ" dirty="0" err="1" smtClean="0"/>
              <a:t>temporomandibulární</a:t>
            </a:r>
            <a:r>
              <a:rPr lang="cs-CZ" altLang="cs-CZ" dirty="0" smtClean="0"/>
              <a:t> kloub</a:t>
            </a:r>
          </a:p>
          <a:p>
            <a:pPr eaLnBrk="1" hangingPunct="1">
              <a:buFontTx/>
              <a:buNone/>
            </a:pPr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350148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pohyb mandibuly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3731" y="1882775"/>
            <a:ext cx="9287069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otevírání úst – deprese </a:t>
            </a:r>
          </a:p>
          <a:p>
            <a:pPr eaLnBrk="1" hangingPunct="1"/>
            <a:r>
              <a:rPr lang="cs-CZ" altLang="cs-CZ" dirty="0" smtClean="0"/>
              <a:t>zavírání úst – elevace</a:t>
            </a:r>
          </a:p>
          <a:p>
            <a:pPr eaLnBrk="1" hangingPunct="1"/>
            <a:r>
              <a:rPr lang="cs-CZ" altLang="cs-CZ" dirty="0" smtClean="0"/>
              <a:t>posun dopředu – propulze </a:t>
            </a:r>
          </a:p>
          <a:p>
            <a:pPr eaLnBrk="1" hangingPunct="1"/>
            <a:r>
              <a:rPr lang="cs-CZ" altLang="cs-CZ" dirty="0" smtClean="0"/>
              <a:t>posun vzad – </a:t>
            </a:r>
            <a:r>
              <a:rPr lang="cs-CZ" altLang="cs-CZ" dirty="0" err="1" smtClean="0"/>
              <a:t>retrakce</a:t>
            </a:r>
            <a:endParaRPr lang="cs-CZ" altLang="cs-CZ" dirty="0" smtClean="0"/>
          </a:p>
          <a:p>
            <a:pPr eaLnBrk="1" hangingPunct="1"/>
            <a:r>
              <a:rPr lang="cs-CZ" altLang="cs-CZ" dirty="0" smtClean="0"/>
              <a:t>posun do stran – </a:t>
            </a:r>
            <a:r>
              <a:rPr lang="cs-CZ" altLang="cs-CZ" dirty="0" err="1" smtClean="0"/>
              <a:t>lateropulze</a:t>
            </a:r>
            <a:r>
              <a:rPr lang="cs-CZ" altLang="cs-CZ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268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temporomandibulární kloub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82775"/>
            <a:ext cx="8229600" cy="4572000"/>
          </a:xfrm>
        </p:spPr>
        <p:txBody>
          <a:bodyPr/>
          <a:lstStyle/>
          <a:p>
            <a:pPr eaLnBrk="1" hangingPunct="1"/>
            <a:r>
              <a:rPr lang="cs-CZ" altLang="cs-CZ" smtClean="0"/>
              <a:t>1800x denně otevřen</a:t>
            </a:r>
          </a:p>
          <a:p>
            <a:pPr eaLnBrk="1" hangingPunct="1"/>
            <a:r>
              <a:rPr lang="cs-CZ" altLang="cs-CZ" smtClean="0"/>
              <a:t>zvětšení/zmenšení čelistního úhlu</a:t>
            </a:r>
          </a:p>
        </p:txBody>
      </p:sp>
      <p:pic>
        <p:nvPicPr>
          <p:cNvPr id="51204" name="Picture 5" descr="a_04_01_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3573464"/>
            <a:ext cx="219075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7" descr="25-full-7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284539"/>
            <a:ext cx="3448050" cy="290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49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žvýkací svalstvo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82775"/>
            <a:ext cx="9372600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mandibulární elevátory</a:t>
            </a:r>
          </a:p>
          <a:p>
            <a:pPr eaLnBrk="1" hangingPunct="1"/>
            <a:r>
              <a:rPr lang="cs-CZ" altLang="cs-CZ" dirty="0" smtClean="0"/>
              <a:t>m. </a:t>
            </a:r>
            <a:r>
              <a:rPr lang="cs-CZ" altLang="cs-CZ" dirty="0" err="1" smtClean="0"/>
              <a:t>masseter</a:t>
            </a:r>
            <a:r>
              <a:rPr lang="cs-CZ" altLang="cs-CZ" dirty="0" smtClean="0"/>
              <a:t> – žvýkací sval</a:t>
            </a:r>
          </a:p>
          <a:p>
            <a:pPr eaLnBrk="1" hangingPunct="1"/>
            <a:r>
              <a:rPr lang="cs-CZ" altLang="cs-CZ" dirty="0" smtClean="0"/>
              <a:t>m </a:t>
            </a:r>
            <a:r>
              <a:rPr lang="cs-CZ" altLang="cs-CZ" dirty="0" err="1" smtClean="0"/>
              <a:t>temporalis</a:t>
            </a:r>
            <a:r>
              <a:rPr lang="cs-CZ" altLang="cs-CZ" dirty="0" smtClean="0"/>
              <a:t> – spánkový sval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r>
              <a:rPr lang="cs-CZ" altLang="cs-CZ" dirty="0" smtClean="0"/>
              <a:t>mandibulární depresory</a:t>
            </a:r>
          </a:p>
          <a:p>
            <a:pPr eaLnBrk="1" hangingPunct="1"/>
            <a:r>
              <a:rPr lang="cs-CZ" altLang="cs-CZ" dirty="0" smtClean="0"/>
              <a:t>mandibulární </a:t>
            </a:r>
            <a:r>
              <a:rPr lang="cs-CZ" altLang="cs-CZ" dirty="0" err="1" smtClean="0"/>
              <a:t>propulsory</a:t>
            </a:r>
            <a:endParaRPr lang="cs-CZ" altLang="cs-CZ" dirty="0" smtClean="0"/>
          </a:p>
        </p:txBody>
      </p:sp>
      <p:pic>
        <p:nvPicPr>
          <p:cNvPr id="52228" name="Picture 4" descr="DSCN20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260350"/>
            <a:ext cx="2338388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66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Mandibulární </a:t>
            </a:r>
            <a:r>
              <a:rPr lang="cs-CZ" dirty="0" err="1" smtClean="0"/>
              <a:t>depresory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Pokles dolní čelisti</a:t>
            </a:r>
          </a:p>
          <a:p>
            <a:r>
              <a:rPr lang="cs-CZ" dirty="0" err="1" smtClean="0"/>
              <a:t>Nadjazylkové</a:t>
            </a:r>
            <a:r>
              <a:rPr lang="cs-CZ" dirty="0" smtClean="0"/>
              <a:t> svaly (m. </a:t>
            </a:r>
            <a:r>
              <a:rPr lang="cs-CZ" dirty="0" err="1" smtClean="0"/>
              <a:t>mylohoideus</a:t>
            </a:r>
            <a:r>
              <a:rPr lang="cs-CZ" dirty="0" smtClean="0"/>
              <a:t> + m. </a:t>
            </a:r>
            <a:r>
              <a:rPr lang="cs-CZ" dirty="0" err="1" smtClean="0"/>
              <a:t>geniohyoideus</a:t>
            </a:r>
            <a:r>
              <a:rPr lang="cs-CZ" dirty="0" smtClean="0"/>
              <a:t>) + m. </a:t>
            </a:r>
            <a:r>
              <a:rPr lang="cs-CZ" dirty="0" err="1" smtClean="0"/>
              <a:t>platysma</a:t>
            </a:r>
            <a:endParaRPr lang="cs-CZ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Mandibulární </a:t>
            </a:r>
            <a:r>
              <a:rPr lang="cs-CZ" dirty="0" err="1" smtClean="0"/>
              <a:t>propulzory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Vysunutí čelisti dopředu</a:t>
            </a:r>
          </a:p>
          <a:p>
            <a:r>
              <a:rPr lang="cs-CZ" dirty="0" smtClean="0"/>
              <a:t>M. </a:t>
            </a:r>
            <a:r>
              <a:rPr lang="cs-CZ" dirty="0" err="1" smtClean="0"/>
              <a:t>pterygoideus</a:t>
            </a:r>
            <a:r>
              <a:rPr lang="cs-CZ" dirty="0" smtClean="0"/>
              <a:t> </a:t>
            </a:r>
            <a:r>
              <a:rPr lang="cs-CZ" dirty="0" err="1" smtClean="0"/>
              <a:t>lateralis</a:t>
            </a:r>
            <a:r>
              <a:rPr lang="cs-CZ" dirty="0" smtClean="0"/>
              <a:t> – boční křídlový sval – nejdůležitější  (+ m. </a:t>
            </a:r>
            <a:r>
              <a:rPr lang="cs-CZ" dirty="0" err="1" smtClean="0"/>
              <a:t>pterygoideus</a:t>
            </a:r>
            <a:r>
              <a:rPr lang="cs-CZ" dirty="0" smtClean="0"/>
              <a:t> </a:t>
            </a:r>
            <a:r>
              <a:rPr lang="cs-CZ" dirty="0" err="1" smtClean="0"/>
              <a:t>medialis</a:t>
            </a:r>
            <a:r>
              <a:rPr lang="cs-CZ" dirty="0" smtClean="0"/>
              <a:t> – vnitřní)</a:t>
            </a:r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Při pohybu čelisti jsou zapojeny všechny uvedené svaly – E+D+P – střídavá kontrakce a relaxace  </a:t>
            </a:r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ústrojí respirační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82775"/>
            <a:ext cx="8229600" cy="4572000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3316" name="Picture 4" descr="DSCN214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1773238"/>
            <a:ext cx="6365875" cy="47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47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4" y="1341438"/>
            <a:ext cx="6600825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99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jazyk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2392" y="1882775"/>
            <a:ext cx="9268408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pohyblivost umožňuje složitá inervace</a:t>
            </a:r>
          </a:p>
          <a:p>
            <a:pPr eaLnBrk="1" hangingPunct="1"/>
            <a:r>
              <a:rPr lang="cs-CZ" altLang="cs-CZ" dirty="0" smtClean="0"/>
              <a:t>speciálně uspořádané příčně pruhované svalstvo</a:t>
            </a:r>
          </a:p>
          <a:p>
            <a:pPr eaLnBrk="1" hangingPunct="1"/>
            <a:r>
              <a:rPr lang="cs-CZ" altLang="cs-CZ" dirty="0" smtClean="0"/>
              <a:t>vysoká svalová aktivita – fixace pouze na jednom konci</a:t>
            </a:r>
          </a:p>
          <a:p>
            <a:pPr eaLnBrk="1" hangingPunct="1"/>
            <a:endParaRPr lang="cs-CZ" altLang="cs-CZ" dirty="0" smtClean="0"/>
          </a:p>
          <a:p>
            <a:pPr eaLnBrk="1" hangingPunct="1"/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424141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části jazyka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9045" y="1882775"/>
            <a:ext cx="9221755" cy="4572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cs-CZ" altLang="cs-CZ" dirty="0"/>
              <a:t>kořen – zadní část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hřbet – střední část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hrot – přední část</a:t>
            </a:r>
          </a:p>
          <a:p>
            <a:pPr eaLnBrk="1" hangingPunct="1">
              <a:lnSpc>
                <a:spcPct val="80000"/>
              </a:lnSpc>
            </a:pPr>
            <a:endParaRPr lang="cs-CZ" altLang="cs-CZ" dirty="0"/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zadní část spojená s jazylkou a hrtanem</a:t>
            </a:r>
          </a:p>
          <a:p>
            <a:pPr eaLnBrk="1" hangingPunct="1">
              <a:lnSpc>
                <a:spcPct val="80000"/>
              </a:lnSpc>
            </a:pPr>
            <a:endParaRPr lang="cs-CZ" altLang="cs-CZ" dirty="0"/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slinné žlázy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podjazyková, podčelistní, příušní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povrch jazyka – papily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dirty="0"/>
              <a:t>chuťové pohárky</a:t>
            </a:r>
          </a:p>
        </p:txBody>
      </p:sp>
    </p:spTree>
    <p:extLst>
      <p:ext uri="{BB962C8B-B14F-4D97-AF65-F5344CB8AC3E}">
        <p14:creationId xmlns:p14="http://schemas.microsoft.com/office/powerpoint/2010/main" val="61097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5632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4" y="1881189"/>
            <a:ext cx="87788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239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Svalstvo jazyka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Spodina ústní</a:t>
            </a:r>
          </a:p>
          <a:p>
            <a:r>
              <a:rPr lang="cs-CZ" dirty="0" smtClean="0"/>
              <a:t>Apex – </a:t>
            </a:r>
            <a:r>
              <a:rPr lang="cs-CZ" dirty="0" err="1" smtClean="0"/>
              <a:t>dorsum</a:t>
            </a:r>
            <a:r>
              <a:rPr lang="cs-CZ" dirty="0" smtClean="0"/>
              <a:t> – radix</a:t>
            </a:r>
          </a:p>
          <a:p>
            <a:r>
              <a:rPr lang="cs-CZ" dirty="0" smtClean="0"/>
              <a:t>Vnitřní svalstvo – jemné pohyby + tvar</a:t>
            </a:r>
          </a:p>
          <a:p>
            <a:r>
              <a:rPr lang="cs-CZ" dirty="0" smtClean="0"/>
              <a:t>Vnější svalstvo – větší pohyby  </a:t>
            </a:r>
            <a:endParaRPr lang="cs-CZ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Vnitřní svalstvo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M. </a:t>
            </a:r>
            <a:r>
              <a:rPr lang="cs-CZ" b="1" dirty="0" err="1" smtClean="0"/>
              <a:t>transversus</a:t>
            </a:r>
            <a:r>
              <a:rPr lang="cs-CZ" b="1" dirty="0" smtClean="0"/>
              <a:t> linguae </a:t>
            </a:r>
            <a:r>
              <a:rPr lang="cs-CZ" dirty="0" smtClean="0"/>
              <a:t>– příčný (zúžení jazyka)</a:t>
            </a:r>
          </a:p>
          <a:p>
            <a:r>
              <a:rPr lang="cs-CZ" b="1" dirty="0" smtClean="0"/>
              <a:t>M. </a:t>
            </a:r>
            <a:r>
              <a:rPr lang="cs-CZ" b="1" dirty="0" err="1" smtClean="0"/>
              <a:t>longitudinalis</a:t>
            </a:r>
            <a:r>
              <a:rPr lang="cs-CZ" b="1" dirty="0" smtClean="0"/>
              <a:t> </a:t>
            </a:r>
            <a:r>
              <a:rPr lang="cs-CZ" b="1" dirty="0" err="1" smtClean="0"/>
              <a:t>inferior</a:t>
            </a:r>
            <a:r>
              <a:rPr lang="cs-CZ" b="1" dirty="0" smtClean="0"/>
              <a:t> </a:t>
            </a:r>
            <a:r>
              <a:rPr lang="cs-CZ" dirty="0" smtClean="0"/>
              <a:t>– hluboký podélný sval – zvedá hrot jazyka dozadu a nahoru </a:t>
            </a:r>
          </a:p>
          <a:p>
            <a:r>
              <a:rPr lang="cs-CZ" b="1" dirty="0" smtClean="0"/>
              <a:t>M. </a:t>
            </a:r>
            <a:r>
              <a:rPr lang="cs-CZ" b="1" dirty="0" err="1" smtClean="0"/>
              <a:t>verticalis</a:t>
            </a:r>
            <a:r>
              <a:rPr lang="cs-CZ" b="1" dirty="0" smtClean="0"/>
              <a:t> linguae </a:t>
            </a:r>
            <a:r>
              <a:rPr lang="cs-CZ" dirty="0" smtClean="0"/>
              <a:t>– svislý sval</a:t>
            </a:r>
          </a:p>
          <a:p>
            <a:r>
              <a:rPr lang="cs-CZ" b="1" dirty="0" smtClean="0"/>
              <a:t>M. </a:t>
            </a:r>
            <a:r>
              <a:rPr lang="cs-CZ" b="1" dirty="0" err="1" smtClean="0"/>
              <a:t>longitudinalis</a:t>
            </a:r>
            <a:r>
              <a:rPr lang="cs-CZ" b="1" dirty="0" smtClean="0"/>
              <a:t> superior </a:t>
            </a:r>
            <a:r>
              <a:rPr lang="cs-CZ" dirty="0" smtClean="0"/>
              <a:t>– povrchový podélný sval– zvedá hrot jazyka dozadu a nahoru, zkracuje jazyk</a:t>
            </a:r>
            <a:endParaRPr lang="cs-CZ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Vnější svalstvo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M. </a:t>
            </a:r>
            <a:r>
              <a:rPr lang="cs-CZ" b="1" dirty="0" err="1" smtClean="0"/>
              <a:t>genioglossus</a:t>
            </a:r>
            <a:r>
              <a:rPr lang="cs-CZ" b="1" dirty="0" smtClean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bradovojazykový</a:t>
            </a:r>
            <a:r>
              <a:rPr lang="cs-CZ" dirty="0" smtClean="0"/>
              <a:t> sval – vějíř – hrot – kořen</a:t>
            </a:r>
          </a:p>
          <a:p>
            <a:r>
              <a:rPr lang="cs-CZ" dirty="0" smtClean="0"/>
              <a:t>Pohyb kořene jazyka dopředu a hrotu jazyka směrem dolů; jednostranná kontrakce – pohyb do stran</a:t>
            </a:r>
          </a:p>
          <a:p>
            <a:r>
              <a:rPr lang="cs-CZ" b="1" dirty="0" smtClean="0"/>
              <a:t>M. </a:t>
            </a:r>
            <a:r>
              <a:rPr lang="cs-CZ" b="1" dirty="0" err="1" smtClean="0"/>
              <a:t>hyoglossus</a:t>
            </a:r>
            <a:r>
              <a:rPr lang="cs-CZ" b="1" dirty="0" smtClean="0"/>
              <a:t> </a:t>
            </a:r>
            <a:r>
              <a:rPr lang="cs-CZ" dirty="0" smtClean="0"/>
              <a:t>– </a:t>
            </a:r>
            <a:r>
              <a:rPr lang="cs-CZ" dirty="0" smtClean="0"/>
              <a:t>posun jazyka dozadu a dolů  (s podjazylkovými svaly)</a:t>
            </a:r>
          </a:p>
          <a:p>
            <a:r>
              <a:rPr lang="cs-CZ" b="1" dirty="0" smtClean="0"/>
              <a:t>M. </a:t>
            </a:r>
            <a:r>
              <a:rPr lang="cs-CZ" b="1" dirty="0" err="1" smtClean="0"/>
              <a:t>chondroglossus</a:t>
            </a:r>
            <a:r>
              <a:rPr lang="cs-CZ" b="1" dirty="0" smtClean="0"/>
              <a:t> + m. </a:t>
            </a:r>
            <a:r>
              <a:rPr lang="cs-CZ" b="1" dirty="0" err="1" smtClean="0"/>
              <a:t>hyoglossus</a:t>
            </a:r>
            <a:r>
              <a:rPr lang="cs-CZ" b="1" dirty="0" smtClean="0"/>
              <a:t> </a:t>
            </a:r>
            <a:r>
              <a:rPr lang="cs-CZ" dirty="0" smtClean="0"/>
              <a:t>– tah jazyka dozadu a dolů</a:t>
            </a:r>
          </a:p>
          <a:p>
            <a:r>
              <a:rPr lang="cs-CZ" b="1" dirty="0" smtClean="0"/>
              <a:t>M. </a:t>
            </a:r>
            <a:r>
              <a:rPr lang="cs-CZ" b="1" dirty="0" err="1" smtClean="0"/>
              <a:t>styloglossus</a:t>
            </a:r>
            <a:r>
              <a:rPr lang="cs-CZ" b="1" dirty="0" smtClean="0"/>
              <a:t> </a:t>
            </a:r>
            <a:r>
              <a:rPr lang="cs-CZ" dirty="0" smtClean="0"/>
              <a:t>– elevace a </a:t>
            </a:r>
            <a:r>
              <a:rPr lang="cs-CZ" dirty="0" err="1" smtClean="0"/>
              <a:t>retrakce</a:t>
            </a:r>
            <a:r>
              <a:rPr lang="cs-CZ" dirty="0" smtClean="0"/>
              <a:t> jazyka </a:t>
            </a:r>
          </a:p>
          <a:p>
            <a:r>
              <a:rPr lang="cs-CZ" b="1" dirty="0" smtClean="0"/>
              <a:t>M. </a:t>
            </a:r>
            <a:r>
              <a:rPr lang="cs-CZ" b="1" dirty="0" err="1" smtClean="0"/>
              <a:t>styloglossus</a:t>
            </a:r>
            <a:r>
              <a:rPr lang="cs-CZ" b="1" dirty="0" smtClean="0"/>
              <a:t> + m. </a:t>
            </a:r>
            <a:r>
              <a:rPr lang="cs-CZ" b="1" dirty="0" err="1" smtClean="0"/>
              <a:t>palatoglossus</a:t>
            </a:r>
            <a:r>
              <a:rPr lang="cs-CZ" b="1" dirty="0" smtClean="0"/>
              <a:t> </a:t>
            </a:r>
            <a:r>
              <a:rPr lang="cs-CZ" dirty="0" smtClean="0"/>
              <a:t>(patrojazykový sval) – tah zadní části jazyka dozadu a nahoru </a:t>
            </a:r>
            <a:endParaRPr lang="cs-CZ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Svalstvo jazylky - </a:t>
            </a:r>
            <a:r>
              <a:rPr lang="cs-CZ" dirty="0" err="1" smtClean="0"/>
              <a:t>nadjazylkové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M. </a:t>
            </a:r>
            <a:r>
              <a:rPr lang="cs-CZ" b="1" dirty="0" err="1" smtClean="0"/>
              <a:t>stylohyoideus</a:t>
            </a:r>
            <a:r>
              <a:rPr lang="cs-CZ" b="1" dirty="0" smtClean="0"/>
              <a:t> </a:t>
            </a:r>
            <a:r>
              <a:rPr lang="cs-CZ" dirty="0" smtClean="0"/>
              <a:t>– zvedání jazylky dozadu a nahoru; záklon hlavy mírně dozadu</a:t>
            </a:r>
          </a:p>
          <a:p>
            <a:r>
              <a:rPr lang="cs-CZ" b="1" dirty="0" smtClean="0"/>
              <a:t>M. </a:t>
            </a:r>
            <a:r>
              <a:rPr lang="cs-CZ" b="1" dirty="0" err="1" smtClean="0"/>
              <a:t>mylohyoideus</a:t>
            </a:r>
            <a:r>
              <a:rPr lang="cs-CZ" b="1" dirty="0" smtClean="0"/>
              <a:t> </a:t>
            </a:r>
            <a:r>
              <a:rPr lang="cs-CZ" dirty="0" smtClean="0"/>
              <a:t>– zvedání jazylky, tvorba ústního tlak jazyka silně proti patru – význam při první fázi polykání</a:t>
            </a:r>
          </a:p>
          <a:p>
            <a:r>
              <a:rPr lang="cs-CZ" b="1" dirty="0" smtClean="0"/>
              <a:t>M. </a:t>
            </a:r>
            <a:r>
              <a:rPr lang="cs-CZ" b="1" dirty="0" err="1" smtClean="0"/>
              <a:t>geniohyoideus</a:t>
            </a:r>
            <a:r>
              <a:rPr lang="cs-CZ" b="1" dirty="0" smtClean="0"/>
              <a:t> </a:t>
            </a:r>
            <a:r>
              <a:rPr lang="cs-CZ" dirty="0" smtClean="0"/>
              <a:t>– zvedání jazylky dopředu a nahoru/tah mandibuly dolů </a:t>
            </a:r>
            <a:endParaRPr lang="cs-CZ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Svalstvo jazylky - podjazylkové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 propojení:</a:t>
            </a:r>
          </a:p>
          <a:p>
            <a:r>
              <a:rPr lang="cs-CZ" dirty="0" smtClean="0"/>
              <a:t>Pohyb svalstva hrtanu</a:t>
            </a:r>
          </a:p>
          <a:p>
            <a:r>
              <a:rPr lang="cs-CZ" dirty="0" smtClean="0"/>
              <a:t>Dýchání</a:t>
            </a:r>
          </a:p>
          <a:p>
            <a:r>
              <a:rPr lang="cs-CZ" smtClean="0"/>
              <a:t>Pohyb jazylky</a:t>
            </a:r>
            <a:endParaRPr lang="cs-CZ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68289"/>
            <a:ext cx="8229600" cy="1398587"/>
          </a:xfrm>
        </p:spPr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pic>
        <p:nvPicPr>
          <p:cNvPr id="57347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5914" y="1247776"/>
            <a:ext cx="6696075" cy="4595813"/>
          </a:xfrm>
          <a:noFill/>
        </p:spPr>
      </p:pic>
    </p:spTree>
    <p:extLst>
      <p:ext uri="{BB962C8B-B14F-4D97-AF65-F5344CB8AC3E}">
        <p14:creationId xmlns:p14="http://schemas.microsoft.com/office/powerpoint/2010/main" val="65290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68289"/>
            <a:ext cx="8229600" cy="1398587"/>
          </a:xfrm>
        </p:spPr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82775"/>
            <a:ext cx="8229600" cy="4572000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4340" name="Picture 5" descr="112577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1341439"/>
            <a:ext cx="6545262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64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58371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981076"/>
            <a:ext cx="8748712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04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465139"/>
            <a:ext cx="8516938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35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Tvrdé patro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882775"/>
            <a:ext cx="8229600" cy="4572000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Kostěný základ</a:t>
            </a:r>
          </a:p>
          <a:p>
            <a:pPr marL="0" indent="0">
              <a:buNone/>
              <a:defRPr/>
            </a:pPr>
            <a:endParaRPr lang="cs-CZ" dirty="0" smtClean="0"/>
          </a:p>
          <a:p>
            <a:pPr marL="0" indent="0">
              <a:buNone/>
              <a:defRPr/>
            </a:pPr>
            <a:endParaRPr lang="cs-CZ" dirty="0"/>
          </a:p>
        </p:txBody>
      </p:sp>
      <p:pic>
        <p:nvPicPr>
          <p:cNvPr id="60420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1700214"/>
            <a:ext cx="3975100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65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měkké patro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82775"/>
            <a:ext cx="9372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/>
              <a:t>svalové struktury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napínače a zvedače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závěr mezi ústní a nosní dutinou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zapojení svalů hltanu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rozšiřování sluchové trubice – vyrovnání tlaku ve středoušní dutině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2679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68289"/>
            <a:ext cx="8229600" cy="1398587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6349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0" y="2052639"/>
            <a:ext cx="5334000" cy="4232275"/>
          </a:xfrm>
        </p:spPr>
      </p:pic>
    </p:spTree>
    <p:extLst>
      <p:ext uri="{BB962C8B-B14F-4D97-AF65-F5344CB8AC3E}">
        <p14:creationId xmlns:p14="http://schemas.microsoft.com/office/powerpoint/2010/main" val="13967133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Patrový oblouk – velum </a:t>
            </a:r>
            <a:r>
              <a:rPr lang="cs-CZ" dirty="0" err="1" smtClean="0"/>
              <a:t>palatinum</a:t>
            </a:r>
            <a:r>
              <a:rPr lang="cs-CZ" dirty="0" smtClean="0"/>
              <a:t> + měkké patro – palatum </a:t>
            </a:r>
            <a:r>
              <a:rPr lang="cs-CZ" dirty="0" err="1" smtClean="0"/>
              <a:t>molle</a:t>
            </a:r>
            <a:endParaRPr lang="cs-CZ" dirty="0" smtClean="0"/>
          </a:p>
          <a:p>
            <a:r>
              <a:rPr lang="cs-CZ" dirty="0" smtClean="0"/>
              <a:t>Připojení na zadní část tvrdého patra</a:t>
            </a:r>
            <a:endParaRPr lang="cs-CZ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4270" y="268289"/>
            <a:ext cx="9716530" cy="1398587"/>
          </a:xfrm>
        </p:spPr>
        <p:txBody>
          <a:bodyPr/>
          <a:lstStyle/>
          <a:p>
            <a:pPr>
              <a:defRPr/>
            </a:pP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984" y="420130"/>
            <a:ext cx="9691816" cy="603464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3200" b="1" dirty="0"/>
              <a:t>m. levator </a:t>
            </a:r>
            <a:r>
              <a:rPr lang="cs-CZ" altLang="cs-CZ" sz="3200" b="1" dirty="0" err="1"/>
              <a:t>veli</a:t>
            </a:r>
            <a:r>
              <a:rPr lang="cs-CZ" altLang="cs-CZ" sz="3200" b="1" dirty="0"/>
              <a:t> </a:t>
            </a:r>
            <a:r>
              <a:rPr lang="cs-CZ" altLang="cs-CZ" sz="3200" b="1" dirty="0" err="1" smtClean="0"/>
              <a:t>palatini</a:t>
            </a:r>
            <a:r>
              <a:rPr lang="cs-CZ" altLang="cs-CZ" sz="3200" b="1" dirty="0" smtClean="0"/>
              <a:t> </a:t>
            </a:r>
            <a:r>
              <a:rPr lang="cs-CZ" altLang="cs-CZ" sz="3200" dirty="0" smtClean="0"/>
              <a:t>– tah měkkého patra nahoru a tlačí proti zadní stěně hltanu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3200" dirty="0" smtClean="0"/>
              <a:t>Uzavírá nosohltan a Eustachovu trubici </a:t>
            </a:r>
            <a:endParaRPr lang="cs-CZ" altLang="cs-CZ" sz="3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3200" b="1" dirty="0"/>
              <a:t>m. </a:t>
            </a:r>
            <a:r>
              <a:rPr lang="cs-CZ" altLang="cs-CZ" sz="3200" b="1" dirty="0" err="1"/>
              <a:t>constrictor</a:t>
            </a:r>
            <a:r>
              <a:rPr lang="cs-CZ" altLang="cs-CZ" sz="3200" b="1" dirty="0"/>
              <a:t> </a:t>
            </a:r>
            <a:r>
              <a:rPr lang="cs-CZ" altLang="cs-CZ" sz="3200" b="1" dirty="0" err="1"/>
              <a:t>pharyngis</a:t>
            </a:r>
            <a:r>
              <a:rPr lang="cs-CZ" altLang="cs-CZ" sz="3200" b="1" dirty="0"/>
              <a:t> </a:t>
            </a:r>
            <a:r>
              <a:rPr lang="cs-CZ" altLang="cs-CZ" sz="3200" b="1" dirty="0" smtClean="0"/>
              <a:t>superior </a:t>
            </a:r>
            <a:r>
              <a:rPr lang="cs-CZ" altLang="cs-CZ" sz="3200" dirty="0" smtClean="0"/>
              <a:t>– současná kontrakce s m. l.v.p. – </a:t>
            </a:r>
            <a:r>
              <a:rPr lang="cs-CZ" altLang="cs-CZ" sz="3200" dirty="0" err="1" smtClean="0"/>
              <a:t>Passavantův</a:t>
            </a:r>
            <a:r>
              <a:rPr lang="cs-CZ" altLang="cs-CZ" sz="3200" dirty="0" smtClean="0"/>
              <a:t> val  - oddělení dutiny ústní/nosové </a:t>
            </a:r>
            <a:endParaRPr lang="cs-CZ" altLang="cs-CZ" sz="3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3200" b="1" dirty="0"/>
              <a:t>m. tensor </a:t>
            </a:r>
            <a:r>
              <a:rPr lang="cs-CZ" altLang="cs-CZ" sz="3200" b="1" dirty="0" err="1"/>
              <a:t>veli</a:t>
            </a:r>
            <a:r>
              <a:rPr lang="cs-CZ" altLang="cs-CZ" sz="3200" b="1" dirty="0"/>
              <a:t> </a:t>
            </a:r>
            <a:r>
              <a:rPr lang="cs-CZ" altLang="cs-CZ" sz="3200" b="1" dirty="0" err="1" smtClean="0"/>
              <a:t>palatini</a:t>
            </a:r>
            <a:r>
              <a:rPr lang="cs-CZ" altLang="cs-CZ" sz="3200" b="1" dirty="0" smtClean="0"/>
              <a:t> </a:t>
            </a:r>
            <a:r>
              <a:rPr lang="cs-CZ" altLang="cs-CZ" sz="3200" dirty="0" smtClean="0"/>
              <a:t>– zvedá a napíná a zkracuje patro</a:t>
            </a:r>
            <a:endParaRPr lang="cs-CZ" altLang="cs-CZ" sz="3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3200" b="1" dirty="0"/>
              <a:t>m. </a:t>
            </a:r>
            <a:r>
              <a:rPr lang="cs-CZ" altLang="cs-CZ" sz="3200" b="1" dirty="0" err="1"/>
              <a:t>palatoglossus</a:t>
            </a:r>
            <a:r>
              <a:rPr lang="cs-CZ" altLang="cs-CZ" sz="3200" b="1" dirty="0"/>
              <a:t> a m. </a:t>
            </a:r>
            <a:r>
              <a:rPr lang="cs-CZ" altLang="cs-CZ" sz="3200" b="1" dirty="0" err="1" smtClean="0"/>
              <a:t>palatopharyngeus</a:t>
            </a:r>
            <a:r>
              <a:rPr lang="cs-CZ" altLang="cs-CZ" sz="3200" b="1" dirty="0" smtClean="0"/>
              <a:t> </a:t>
            </a:r>
            <a:r>
              <a:rPr lang="cs-CZ" altLang="cs-CZ" sz="3200" dirty="0" smtClean="0"/>
              <a:t>– stlačení patrových oblouků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3200" b="1" dirty="0" smtClean="0"/>
              <a:t>m. </a:t>
            </a:r>
            <a:r>
              <a:rPr lang="cs-CZ" altLang="cs-CZ" sz="3200" b="1" dirty="0" err="1" smtClean="0"/>
              <a:t>uvulae</a:t>
            </a:r>
            <a:r>
              <a:rPr lang="cs-CZ" altLang="cs-CZ" sz="3200" b="1" dirty="0" smtClean="0"/>
              <a:t> </a:t>
            </a:r>
            <a:r>
              <a:rPr lang="cs-CZ" altLang="cs-CZ" sz="3200" dirty="0" smtClean="0"/>
              <a:t>-  zkracuje uvulu a zvedá ji dozadu </a:t>
            </a:r>
            <a:endParaRPr lang="cs-CZ" altLang="cs-CZ" sz="3200" dirty="0"/>
          </a:p>
          <a:p>
            <a:pPr marL="65087" indent="0">
              <a:buNone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2258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65539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836614"/>
            <a:ext cx="8351837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96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hltan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7706" y="1882775"/>
            <a:ext cx="9203094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12 cm</a:t>
            </a:r>
          </a:p>
          <a:p>
            <a:pPr eaLnBrk="1" hangingPunct="1"/>
            <a:r>
              <a:rPr lang="cs-CZ" altLang="cs-CZ" dirty="0" smtClean="0"/>
              <a:t>začíná za nosními dutinami – končí na úrovni hlasivek</a:t>
            </a:r>
          </a:p>
          <a:p>
            <a:pPr eaLnBrk="1" hangingPunct="1"/>
            <a:r>
              <a:rPr lang="cs-CZ" altLang="cs-CZ" dirty="0" err="1" smtClean="0"/>
              <a:t>nazofarynx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/>
              <a:t>orofarynx</a:t>
            </a:r>
            <a:endParaRPr lang="cs-CZ" altLang="cs-CZ" dirty="0" smtClean="0"/>
          </a:p>
          <a:p>
            <a:pPr eaLnBrk="1" hangingPunct="1"/>
            <a:r>
              <a:rPr lang="cs-CZ" altLang="cs-CZ" dirty="0" err="1" smtClean="0"/>
              <a:t>laryngofarynx</a:t>
            </a:r>
            <a:endParaRPr lang="cs-CZ" altLang="cs-CZ" dirty="0" smtClean="0"/>
          </a:p>
          <a:p>
            <a:pPr eaLnBrk="1" hangingPunct="1"/>
            <a:r>
              <a:rPr lang="cs-CZ" altLang="cs-CZ" dirty="0" smtClean="0"/>
              <a:t>tvar se mění pomocí hltanových svěračů</a:t>
            </a:r>
          </a:p>
        </p:txBody>
      </p:sp>
    </p:spTree>
    <p:extLst>
      <p:ext uri="{BB962C8B-B14F-4D97-AF65-F5344CB8AC3E}">
        <p14:creationId xmlns:p14="http://schemas.microsoft.com/office/powerpoint/2010/main" val="45325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67587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6758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765176"/>
            <a:ext cx="8150225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556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respirační ústrojí – plíce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9167" y="1882775"/>
            <a:ext cx="9641633" cy="4572000"/>
          </a:xfrm>
        </p:spPr>
        <p:txBody>
          <a:bodyPr/>
          <a:lstStyle/>
          <a:p>
            <a:pPr marL="0" indent="0">
              <a:buNone/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dirty="0" smtClean="0"/>
              <a:t>pružné, houbovité elastické tkanivo</a:t>
            </a:r>
          </a:p>
          <a:p>
            <a:pPr eaLnBrk="1" hangingPunct="1">
              <a:defRPr/>
            </a:pPr>
            <a:r>
              <a:rPr lang="cs-CZ" altLang="cs-CZ" dirty="0" smtClean="0"/>
              <a:t>silně prokrvené vaky</a:t>
            </a:r>
          </a:p>
          <a:p>
            <a:pPr eaLnBrk="1" hangingPunct="1">
              <a:defRPr/>
            </a:pPr>
            <a:r>
              <a:rPr lang="cs-CZ" altLang="cs-CZ" dirty="0" smtClean="0"/>
              <a:t>jemná struktura připomínající pavučinu</a:t>
            </a:r>
          </a:p>
          <a:p>
            <a:pPr eaLnBrk="1" hangingPunct="1">
              <a:defRPr/>
            </a:pPr>
            <a:r>
              <a:rPr lang="cs-CZ" altLang="cs-CZ" dirty="0" smtClean="0"/>
              <a:t>dělení na laloky</a:t>
            </a:r>
          </a:p>
          <a:p>
            <a:pPr eaLnBrk="1" hangingPunct="1">
              <a:defRPr/>
            </a:pPr>
            <a:r>
              <a:rPr lang="cs-CZ" altLang="cs-CZ" dirty="0"/>
              <a:t>o</a:t>
            </a:r>
            <a:r>
              <a:rPr lang="cs-CZ" altLang="cs-CZ" dirty="0" smtClean="0"/>
              <a:t>chranné prvky</a:t>
            </a:r>
          </a:p>
          <a:p>
            <a:pPr eaLnBrk="1" hangingPunct="1">
              <a:defRPr/>
            </a:pPr>
            <a:r>
              <a:rPr lang="cs-CZ" altLang="cs-CZ" dirty="0"/>
              <a:t>r</a:t>
            </a:r>
            <a:r>
              <a:rPr lang="cs-CZ" altLang="cs-CZ" dirty="0" smtClean="0"/>
              <a:t>ůst plic x růst hrudního koše </a:t>
            </a:r>
          </a:p>
        </p:txBody>
      </p:sp>
    </p:spTree>
    <p:extLst>
      <p:ext uri="{BB962C8B-B14F-4D97-AF65-F5344CB8AC3E}">
        <p14:creationId xmlns:p14="http://schemas.microsoft.com/office/powerpoint/2010/main" val="4352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zuby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82775"/>
            <a:ext cx="8229600" cy="4572000"/>
          </a:xfrm>
        </p:spPr>
        <p:txBody>
          <a:bodyPr/>
          <a:lstStyle/>
          <a:p>
            <a:pPr eaLnBrk="1" hangingPunct="1"/>
            <a:r>
              <a:rPr lang="cs-CZ" altLang="cs-CZ" smtClean="0"/>
              <a:t>zub – nejtvrdší orgán lidského těla</a:t>
            </a:r>
          </a:p>
          <a:p>
            <a:pPr eaLnBrk="1" hangingPunct="1"/>
            <a:r>
              <a:rPr lang="cs-CZ" altLang="cs-CZ" smtClean="0"/>
              <a:t>řezáky</a:t>
            </a:r>
          </a:p>
          <a:p>
            <a:pPr eaLnBrk="1" hangingPunct="1"/>
            <a:r>
              <a:rPr lang="cs-CZ" altLang="cs-CZ" smtClean="0"/>
              <a:t>špičáky</a:t>
            </a:r>
          </a:p>
          <a:p>
            <a:pPr eaLnBrk="1" hangingPunct="1"/>
            <a:r>
              <a:rPr lang="cs-CZ" altLang="cs-CZ" smtClean="0"/>
              <a:t>premoláry</a:t>
            </a:r>
          </a:p>
          <a:p>
            <a:pPr eaLnBrk="1" hangingPunct="1"/>
            <a:r>
              <a:rPr lang="cs-CZ" altLang="cs-CZ" smtClean="0"/>
              <a:t>moláry</a:t>
            </a:r>
          </a:p>
        </p:txBody>
      </p:sp>
    </p:spTree>
    <p:extLst>
      <p:ext uri="{BB962C8B-B14F-4D97-AF65-F5344CB8AC3E}">
        <p14:creationId xmlns:p14="http://schemas.microsoft.com/office/powerpoint/2010/main" val="381918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70659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1341438"/>
            <a:ext cx="79121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07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smtClean="0"/>
          </a:p>
        </p:txBody>
      </p:sp>
      <p:sp>
        <p:nvSpPr>
          <p:cNvPr id="71683" name="Zástupný symbol pro obsah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7168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620713"/>
            <a:ext cx="7380288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31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Castilo</a:t>
            </a:r>
            <a:r>
              <a:rPr lang="cs-CZ" dirty="0" smtClean="0"/>
              <a:t> </a:t>
            </a:r>
            <a:r>
              <a:rPr lang="cs-CZ" dirty="0" err="1" smtClean="0"/>
              <a:t>Morales</a:t>
            </a:r>
            <a:r>
              <a:rPr lang="cs-CZ" dirty="0" smtClean="0"/>
              <a:t>, R. (2006). </a:t>
            </a:r>
            <a:r>
              <a:rPr lang="cs-CZ" dirty="0" err="1" smtClean="0"/>
              <a:t>Orofaciální</a:t>
            </a:r>
            <a:r>
              <a:rPr lang="cs-CZ" dirty="0" smtClean="0"/>
              <a:t> regulační terapie. </a:t>
            </a:r>
            <a:r>
              <a:rPr lang="cs-CZ" dirty="0" err="1" smtClean="0"/>
              <a:t>Praha:Portál</a:t>
            </a:r>
            <a:r>
              <a:rPr lang="cs-CZ" dirty="0" smtClean="0"/>
              <a:t>.</a:t>
            </a:r>
          </a:p>
          <a:p>
            <a:r>
              <a:rPr lang="cs-CZ" dirty="0" err="1" smtClean="0"/>
              <a:t>Ostaníková</a:t>
            </a:r>
            <a:r>
              <a:rPr lang="cs-CZ" dirty="0" smtClean="0"/>
              <a:t>, </a:t>
            </a:r>
            <a:r>
              <a:rPr lang="pt-BR" dirty="0" smtClean="0"/>
              <a:t>D.</a:t>
            </a:r>
            <a:r>
              <a:rPr lang="cs-CZ" dirty="0" smtClean="0"/>
              <a:t> (2003). </a:t>
            </a:r>
            <a:r>
              <a:rPr lang="pt-BR" dirty="0" smtClean="0"/>
              <a:t>Anatómia</a:t>
            </a:r>
            <a:r>
              <a:rPr lang="pt-BR" dirty="0"/>
              <a:t>, fyziológia a patofyziológia reči, </a:t>
            </a:r>
            <a:r>
              <a:rPr lang="pt-BR" dirty="0" smtClean="0"/>
              <a:t>2003</a:t>
            </a:r>
            <a:r>
              <a:rPr lang="cs-CZ" dirty="0" smtClean="0"/>
              <a:t>. </a:t>
            </a:r>
            <a:r>
              <a:rPr lang="pt-BR" dirty="0" smtClean="0"/>
              <a:t>Bratislava</a:t>
            </a:r>
            <a:r>
              <a:rPr lang="cs-CZ" dirty="0" smtClean="0"/>
              <a:t>: </a:t>
            </a:r>
            <a:r>
              <a:rPr lang="pt-BR" dirty="0" smtClean="0"/>
              <a:t>Asklepios</a:t>
            </a:r>
            <a:r>
              <a:rPr lang="cs-CZ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8241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plíce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882775"/>
            <a:ext cx="9296400" cy="4572000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uzavřené v hrudním koši – kostěná ochrana</a:t>
            </a:r>
          </a:p>
          <a:p>
            <a:pPr eaLnBrk="1" hangingPunct="1"/>
            <a:r>
              <a:rPr lang="cs-CZ" altLang="cs-CZ" dirty="0" smtClean="0"/>
              <a:t>žebra – pravá 1-7/nepravá 8-10/volná 11-12</a:t>
            </a:r>
          </a:p>
          <a:p>
            <a:pPr eaLnBrk="1" hangingPunct="1"/>
            <a:r>
              <a:rPr lang="cs-CZ" altLang="cs-CZ" dirty="0" smtClean="0"/>
              <a:t>nádech – hrudní koš se zdvihá nahoru a dopředu</a:t>
            </a:r>
          </a:p>
          <a:p>
            <a:pPr eaLnBrk="1" hangingPunct="1"/>
            <a:r>
              <a:rPr lang="cs-CZ" altLang="cs-CZ" dirty="0" smtClean="0"/>
              <a:t>výdech – klesá dolů a dozadu</a:t>
            </a:r>
          </a:p>
        </p:txBody>
      </p:sp>
    </p:spTree>
    <p:extLst>
      <p:ext uri="{BB962C8B-B14F-4D97-AF65-F5344CB8AC3E}">
        <p14:creationId xmlns:p14="http://schemas.microsoft.com/office/powerpoint/2010/main" val="321217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68289"/>
            <a:ext cx="8229600" cy="1398587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1741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1984" y="1882775"/>
            <a:ext cx="6802016" cy="4572000"/>
          </a:xfrm>
        </p:spPr>
      </p:pic>
    </p:spTree>
    <p:extLst>
      <p:ext uri="{BB962C8B-B14F-4D97-AF65-F5344CB8AC3E}">
        <p14:creationId xmlns:p14="http://schemas.microsoft.com/office/powerpoint/2010/main" val="26706336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1314</Words>
  <Application>Microsoft Office PowerPoint</Application>
  <PresentationFormat>Vlastní</PresentationFormat>
  <Paragraphs>290</Paragraphs>
  <Slides>73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74" baseType="lpstr">
      <vt:lpstr>Motiv Office</vt:lpstr>
      <vt:lpstr>  </vt:lpstr>
      <vt:lpstr>Řečový projev</vt:lpstr>
      <vt:lpstr>Prezentace aplikace PowerPoint</vt:lpstr>
      <vt:lpstr>Svaly </vt:lpstr>
      <vt:lpstr>ústrojí respirační </vt:lpstr>
      <vt:lpstr>Prezentace aplikace PowerPoint</vt:lpstr>
      <vt:lpstr>respirační ústrojí – plíce </vt:lpstr>
      <vt:lpstr>plíce</vt:lpstr>
      <vt:lpstr>Prezentace aplikace PowerPoint</vt:lpstr>
      <vt:lpstr>Dýchací cesty </vt:lpstr>
      <vt:lpstr>Dýchací cesty</vt:lpstr>
      <vt:lpstr>průdušnice</vt:lpstr>
      <vt:lpstr>průdušnice</vt:lpstr>
      <vt:lpstr>vliv postavení těla na řeč</vt:lpstr>
      <vt:lpstr>Prezentace aplikace PowerPoint</vt:lpstr>
      <vt:lpstr>proces dýchání</vt:lpstr>
      <vt:lpstr>Prezentace aplikace PowerPoint</vt:lpstr>
      <vt:lpstr>fonační ústrojí</vt:lpstr>
      <vt:lpstr>Prezentace aplikace PowerPoint</vt:lpstr>
      <vt:lpstr>Fonační ústrojí </vt:lpstr>
      <vt:lpstr>násadní trubice</vt:lpstr>
      <vt:lpstr>hlasivky</vt:lpstr>
      <vt:lpstr>hlasivky - postavení</vt:lpstr>
      <vt:lpstr>hrtan</vt:lpstr>
      <vt:lpstr>hrtan</vt:lpstr>
      <vt:lpstr>hrtanové svalstvo</vt:lpstr>
      <vt:lpstr>Prezentace aplikace PowerPoint</vt:lpstr>
      <vt:lpstr>Hrtanové svalstvo – abduktory – odtahovače  </vt:lpstr>
      <vt:lpstr>Hrtanové svalstvo – adduktory – přitahovače </vt:lpstr>
      <vt:lpstr>Hrtanové svalstvo – tenzory – napínače </vt:lpstr>
      <vt:lpstr>Hrtanové svalstvo - relaxátory</vt:lpstr>
      <vt:lpstr>Hrtanové svalstvo - doplnění</vt:lpstr>
      <vt:lpstr>Prezentace aplikace PowerPoint</vt:lpstr>
      <vt:lpstr>Prezentace aplikace PowerPoint</vt:lpstr>
      <vt:lpstr>ústrojí artikulační</vt:lpstr>
      <vt:lpstr>pohyblivé artikulátory</vt:lpstr>
      <vt:lpstr>Prezentace aplikace PowerPoint</vt:lpstr>
      <vt:lpstr>nepohyblivé artikulátory</vt:lpstr>
      <vt:lpstr>cirkulární systém svalů</vt:lpstr>
      <vt:lpstr>Prezentace aplikace PowerPoint</vt:lpstr>
      <vt:lpstr>radiální  systém svalů</vt:lpstr>
      <vt:lpstr>Prezentace aplikace PowerPoint</vt:lpstr>
      <vt:lpstr>rty</vt:lpstr>
      <vt:lpstr>dolní čelist - mandibula</vt:lpstr>
      <vt:lpstr>pohyb mandibuly</vt:lpstr>
      <vt:lpstr>temporomandibulární kloub</vt:lpstr>
      <vt:lpstr>žvýkací svalstvo</vt:lpstr>
      <vt:lpstr>Mandibulární depresory</vt:lpstr>
      <vt:lpstr>Mandibulární propulzory</vt:lpstr>
      <vt:lpstr>Prezentace aplikace PowerPoint</vt:lpstr>
      <vt:lpstr>jazyk</vt:lpstr>
      <vt:lpstr>části jazyka</vt:lpstr>
      <vt:lpstr>Prezentace aplikace PowerPoint</vt:lpstr>
      <vt:lpstr>Svalstvo jazyka</vt:lpstr>
      <vt:lpstr>Vnitřní svalstvo</vt:lpstr>
      <vt:lpstr>Vnější svalstvo</vt:lpstr>
      <vt:lpstr>Svalstvo jazylky - nadjazylkové</vt:lpstr>
      <vt:lpstr>Svalstvo jazylky - podjazylkové</vt:lpstr>
      <vt:lpstr>Prezentace aplikace PowerPoint</vt:lpstr>
      <vt:lpstr>Prezentace aplikace PowerPoint</vt:lpstr>
      <vt:lpstr>Prezentace aplikace PowerPoint</vt:lpstr>
      <vt:lpstr>Tvrdé patro</vt:lpstr>
      <vt:lpstr>měkké patro</vt:lpstr>
      <vt:lpstr>Prezentace aplikace PowerPoint</vt:lpstr>
      <vt:lpstr>Prezentace aplikace PowerPoint</vt:lpstr>
      <vt:lpstr>Prezentace aplikace PowerPoint</vt:lpstr>
      <vt:lpstr>Prezentace aplikace PowerPoint</vt:lpstr>
      <vt:lpstr>hltan</vt:lpstr>
      <vt:lpstr>Prezentace aplikace PowerPoint</vt:lpstr>
      <vt:lpstr>zuby</vt:lpstr>
      <vt:lpstr>Prezentace aplikace PowerPoint</vt:lpstr>
      <vt:lpstr>Prezentace aplikace PowerPoint</vt:lpstr>
      <vt:lpstr>zdroje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Bočková</dc:creator>
  <cp:lastModifiedBy>Bockova</cp:lastModifiedBy>
  <cp:revision>33</cp:revision>
  <dcterms:created xsi:type="dcterms:W3CDTF">2017-12-04T07:28:25Z</dcterms:created>
  <dcterms:modified xsi:type="dcterms:W3CDTF">2017-12-18T18:28:20Z</dcterms:modified>
</cp:coreProperties>
</file>