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97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44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24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53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60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81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53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2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83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87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34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85CE-7ECF-4742-B362-7F82D4C3DD21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CE8D1-A890-4C91-892C-C8F026F07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59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Sigmatismus </a:t>
            </a:r>
            <a:r>
              <a:rPr lang="cs-CZ" smtClean="0"/>
              <a:t>a spol.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551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nazální 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výdechový proud vzduchu nevychází ústy, ale nosní dutinou – nepříjemný šelest, blíží se huhňavosti</a:t>
            </a:r>
          </a:p>
          <a:p>
            <a:r>
              <a:rPr lang="cs-CZ" altLang="cs-CZ" smtClean="0"/>
              <a:t>nedostatečný patrohltanový závěr</a:t>
            </a:r>
          </a:p>
        </p:txBody>
      </p:sp>
    </p:spTree>
    <p:extLst>
      <p:ext uri="{BB962C8B-B14F-4D97-AF65-F5344CB8AC3E}">
        <p14:creationId xmlns:p14="http://schemas.microsoft.com/office/powerpoint/2010/main" val="42010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korekce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celkové posilování orální rezonance</a:t>
            </a:r>
          </a:p>
          <a:p>
            <a:r>
              <a:rPr lang="cs-CZ" altLang="cs-CZ" smtClean="0"/>
              <a:t>foukací, polykací a dechová cvičení</a:t>
            </a:r>
          </a:p>
          <a:p>
            <a:r>
              <a:rPr lang="cs-CZ" altLang="cs-CZ" smtClean="0"/>
              <a:t>polohování mluvidel</a:t>
            </a:r>
          </a:p>
        </p:txBody>
      </p:sp>
    </p:spTree>
    <p:extLst>
      <p:ext uri="{BB962C8B-B14F-4D97-AF65-F5344CB8AC3E}">
        <p14:creationId xmlns:p14="http://schemas.microsoft.com/office/powerpoint/2010/main" val="3031906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laterální 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výdechový proud uniká po jedné nebo obou stranách jazyka</a:t>
            </a:r>
          </a:p>
          <a:p>
            <a:r>
              <a:rPr lang="cs-CZ" altLang="cs-CZ" smtClean="0"/>
              <a:t>chybné postavení jazyka, který se vychyluje na jednu nebo druhou stranu </a:t>
            </a:r>
          </a:p>
          <a:p>
            <a:r>
              <a:rPr lang="cs-CZ" altLang="cs-CZ" smtClean="0"/>
              <a:t>pravostranný, levostranný a oboustranný</a:t>
            </a:r>
          </a:p>
        </p:txBody>
      </p:sp>
    </p:spTree>
    <p:extLst>
      <p:ext uri="{BB962C8B-B14F-4D97-AF65-F5344CB8AC3E}">
        <p14:creationId xmlns:p14="http://schemas.microsoft.com/office/powerpoint/2010/main" val="81126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korekce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využít při vyvozování hlásku „t“</a:t>
            </a:r>
          </a:p>
        </p:txBody>
      </p:sp>
    </p:spTree>
    <p:extLst>
      <p:ext uri="{BB962C8B-B14F-4D97-AF65-F5344CB8AC3E}">
        <p14:creationId xmlns:p14="http://schemas.microsoft.com/office/powerpoint/2010/main" val="3587184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stridentní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389064"/>
            <a:ext cx="7772400" cy="4554537"/>
          </a:xfrm>
        </p:spPr>
        <p:txBody>
          <a:bodyPr/>
          <a:lstStyle/>
          <a:p>
            <a:r>
              <a:rPr lang="cs-CZ" altLang="cs-CZ" smtClean="0"/>
              <a:t>ostře sykavý až hvízdavý zvuk</a:t>
            </a:r>
          </a:p>
          <a:p>
            <a:r>
              <a:rPr lang="cs-CZ" altLang="cs-CZ" smtClean="0"/>
              <a:t>vyskytuje se převážně u dospělých</a:t>
            </a:r>
          </a:p>
          <a:p>
            <a:r>
              <a:rPr lang="cs-CZ" altLang="cs-CZ" smtClean="0"/>
              <a:t>žlábek v podélné ose jazyka – hluboký </a:t>
            </a:r>
          </a:p>
          <a:p>
            <a:pPr>
              <a:buFontTx/>
              <a:buNone/>
            </a:pPr>
            <a:r>
              <a:rPr lang="cs-CZ" altLang="cs-CZ" smtClean="0"/>
              <a:t>   a úzký – nadměrné napětí artikulačních svalů</a:t>
            </a:r>
          </a:p>
          <a:p>
            <a:r>
              <a:rPr lang="cs-CZ" altLang="cs-CZ" smtClean="0"/>
              <a:t>čím je žlábek užší, tím je zvuk ostřejší, protože rezonanční prostor je menší</a:t>
            </a:r>
          </a:p>
          <a:p>
            <a:endParaRPr lang="cs-CZ" altLang="cs-CZ" smtClean="0"/>
          </a:p>
          <a:p>
            <a:r>
              <a:rPr lang="cs-CZ" altLang="cs-CZ" smtClean="0"/>
              <a:t>odhmatávání výdechového proudu</a:t>
            </a:r>
          </a:p>
        </p:txBody>
      </p:sp>
    </p:spTree>
    <p:extLst>
      <p:ext uri="{BB962C8B-B14F-4D97-AF65-F5344CB8AC3E}">
        <p14:creationId xmlns:p14="http://schemas.microsoft.com/office/powerpoint/2010/main" val="38995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laryngální 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sykavý ostrý zvuk v hrtanu prudkým vyrážením dechu</a:t>
            </a:r>
          </a:p>
          <a:p>
            <a:r>
              <a:rPr lang="cs-CZ" altLang="cs-CZ" smtClean="0"/>
              <a:t>u rozštěpu patra</a:t>
            </a:r>
          </a:p>
        </p:txBody>
      </p:sp>
    </p:spTree>
    <p:extLst>
      <p:ext uri="{BB962C8B-B14F-4D97-AF65-F5344CB8AC3E}">
        <p14:creationId xmlns:p14="http://schemas.microsoft.com/office/powerpoint/2010/main" val="132819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/>
              <a:t>ROTACISMUS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endParaRPr lang="cs-CZ" altLang="cs-CZ" sz="2400"/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mogirotacimus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pararotacismus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bilabiální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interdentální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laterální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bukální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velární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uvulární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faryngální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/>
              <a:t>hyperkinetický </a:t>
            </a:r>
          </a:p>
        </p:txBody>
      </p:sp>
    </p:spTree>
    <p:extLst>
      <p:ext uri="{BB962C8B-B14F-4D97-AF65-F5344CB8AC3E}">
        <p14:creationId xmlns:p14="http://schemas.microsoft.com/office/powerpoint/2010/main" val="295924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mogirotacimus 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ráno – </a:t>
            </a:r>
            <a:r>
              <a:rPr lang="cs-CZ" dirty="0" err="1"/>
              <a:t>áno</a:t>
            </a:r>
            <a:r>
              <a:rPr lang="cs-CZ" dirty="0"/>
              <a:t> – hlásku vynechává, pára – </a:t>
            </a:r>
            <a:r>
              <a:rPr lang="cs-CZ" dirty="0" err="1"/>
              <a:t>pá.a</a:t>
            </a:r>
            <a:endParaRPr lang="cs-CZ" dirty="0"/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err="1" smtClean="0"/>
              <a:t>pararotacismus</a:t>
            </a:r>
            <a:r>
              <a:rPr lang="cs-CZ" dirty="0" smtClean="0"/>
              <a:t> </a:t>
            </a:r>
            <a:endParaRPr lang="cs-CZ" dirty="0"/>
          </a:p>
          <a:p>
            <a:pPr>
              <a:defRPr/>
            </a:pPr>
            <a:r>
              <a:rPr lang="cs-CZ" dirty="0"/>
              <a:t>nahrazuje jinými hláskami – </a:t>
            </a:r>
            <a:r>
              <a:rPr lang="cs-CZ" dirty="0" err="1"/>
              <a:t>jlvhd</a:t>
            </a:r>
            <a:endParaRPr lang="cs-CZ" dirty="0"/>
          </a:p>
          <a:p>
            <a:pPr>
              <a:defRPr/>
            </a:pPr>
            <a:r>
              <a:rPr lang="cs-CZ" dirty="0"/>
              <a:t>3.-4. rok – j </a:t>
            </a:r>
          </a:p>
          <a:p>
            <a:pPr>
              <a:defRPr/>
            </a:pPr>
            <a:r>
              <a:rPr lang="cs-CZ" dirty="0"/>
              <a:t>4.-6. rok – l </a:t>
            </a:r>
          </a:p>
        </p:txBody>
      </p:sp>
    </p:spTree>
    <p:extLst>
      <p:ext uri="{BB962C8B-B14F-4D97-AF65-F5344CB8AC3E}">
        <p14:creationId xmlns:p14="http://schemas.microsoft.com/office/powerpoint/2010/main" val="255807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260350"/>
            <a:ext cx="8007350" cy="5835650"/>
          </a:xfrm>
        </p:spPr>
        <p:txBody>
          <a:bodyPr/>
          <a:lstStyle/>
          <a:p>
            <a:endParaRPr lang="cs-CZ" altLang="cs-CZ" smtClean="0"/>
          </a:p>
          <a:p>
            <a:r>
              <a:rPr lang="cs-CZ" altLang="cs-CZ" smtClean="0"/>
              <a:t>bilabiální </a:t>
            </a:r>
          </a:p>
          <a:p>
            <a:r>
              <a:rPr lang="cs-CZ" altLang="cs-CZ" smtClean="0"/>
              <a:t>rozkmitají se oba rty</a:t>
            </a:r>
          </a:p>
          <a:p>
            <a:pPr>
              <a:buFontTx/>
              <a:buNone/>
            </a:pPr>
            <a:endParaRPr lang="cs-CZ" altLang="cs-CZ" smtClean="0"/>
          </a:p>
          <a:p>
            <a:r>
              <a:rPr lang="cs-CZ" altLang="cs-CZ" smtClean="0"/>
              <a:t>interdentální </a:t>
            </a:r>
          </a:p>
          <a:p>
            <a:r>
              <a:rPr lang="cs-CZ" altLang="cs-CZ" smtClean="0"/>
              <a:t>kmity tvoří jazyk vysunutý mezi zuby</a:t>
            </a:r>
          </a:p>
          <a:p>
            <a:pPr>
              <a:buFontTx/>
              <a:buNone/>
            </a:pPr>
            <a:endParaRPr lang="cs-CZ" altLang="cs-CZ" smtClean="0"/>
          </a:p>
          <a:p>
            <a:r>
              <a:rPr lang="cs-CZ" altLang="cs-CZ" smtClean="0"/>
              <a:t>laterální </a:t>
            </a:r>
          </a:p>
          <a:p>
            <a:r>
              <a:rPr lang="cs-CZ" altLang="cs-CZ" smtClean="0"/>
              <a:t>zvuk podobný rl</a:t>
            </a:r>
          </a:p>
        </p:txBody>
      </p:sp>
    </p:spTree>
    <p:extLst>
      <p:ext uri="{BB962C8B-B14F-4D97-AF65-F5344CB8AC3E}">
        <p14:creationId xmlns:p14="http://schemas.microsoft.com/office/powerpoint/2010/main" val="333865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260350"/>
            <a:ext cx="8007350" cy="5835650"/>
          </a:xfrm>
        </p:spPr>
        <p:txBody>
          <a:bodyPr/>
          <a:lstStyle/>
          <a:p>
            <a:r>
              <a:rPr lang="cs-CZ" altLang="cs-CZ" smtClean="0"/>
              <a:t>bukální </a:t>
            </a:r>
          </a:p>
          <a:p>
            <a:r>
              <a:rPr lang="cs-CZ" altLang="cs-CZ" smtClean="0"/>
              <a:t>rozkmitání tváře na jedné straně vzniká nápadný zvuk podobný frkání, výdechový proud vniká mezi jazyk a tváře, které rozkmitá</a:t>
            </a:r>
          </a:p>
          <a:p>
            <a:pPr>
              <a:buFontTx/>
              <a:buNone/>
            </a:pPr>
            <a:endParaRPr lang="cs-CZ" altLang="cs-CZ" smtClean="0"/>
          </a:p>
          <a:p>
            <a:r>
              <a:rPr lang="cs-CZ" altLang="cs-CZ" smtClean="0"/>
              <a:t>velární </a:t>
            </a:r>
          </a:p>
          <a:p>
            <a:r>
              <a:rPr lang="cs-CZ" altLang="cs-CZ" smtClean="0"/>
              <a:t>kmitání zadním okrajem měkkého patra nebo v úžině mezi zadní částí jazyka a měkkým patrem</a:t>
            </a:r>
          </a:p>
          <a:p>
            <a:r>
              <a:rPr lang="cs-CZ" altLang="cs-CZ" smtClean="0"/>
              <a:t>může se tvořit s nadměrnými vibracemi nebo i bez nich</a:t>
            </a:r>
          </a:p>
        </p:txBody>
      </p:sp>
    </p:spTree>
    <p:extLst>
      <p:ext uri="{BB962C8B-B14F-4D97-AF65-F5344CB8AC3E}">
        <p14:creationId xmlns:p14="http://schemas.microsoft.com/office/powerpoint/2010/main" val="196006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 dirty="0"/>
              <a:t>SIGMATISMUS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endParaRPr lang="cs-CZ" altLang="cs-CZ" sz="2400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interdentální  </a:t>
            </a:r>
          </a:p>
          <a:p>
            <a:r>
              <a:rPr lang="cs-CZ" altLang="cs-CZ" smtClean="0"/>
              <a:t>addentální </a:t>
            </a:r>
          </a:p>
          <a:p>
            <a:r>
              <a:rPr lang="cs-CZ" altLang="cs-CZ" smtClean="0"/>
              <a:t>palatální </a:t>
            </a:r>
          </a:p>
          <a:p>
            <a:r>
              <a:rPr lang="cs-CZ" altLang="cs-CZ" smtClean="0"/>
              <a:t>labiodentální </a:t>
            </a:r>
          </a:p>
          <a:p>
            <a:r>
              <a:rPr lang="cs-CZ" altLang="cs-CZ" smtClean="0"/>
              <a:t>nazální </a:t>
            </a:r>
          </a:p>
          <a:p>
            <a:r>
              <a:rPr lang="cs-CZ" altLang="cs-CZ" smtClean="0"/>
              <a:t>laterální </a:t>
            </a:r>
          </a:p>
          <a:p>
            <a:r>
              <a:rPr lang="cs-CZ" altLang="cs-CZ" smtClean="0"/>
              <a:t>stridentní </a:t>
            </a:r>
          </a:p>
          <a:p>
            <a:r>
              <a:rPr lang="cs-CZ" altLang="cs-CZ" smtClean="0"/>
              <a:t>laryngální </a:t>
            </a:r>
          </a:p>
        </p:txBody>
      </p:sp>
    </p:spTree>
    <p:extLst>
      <p:ext uri="{BB962C8B-B14F-4D97-AF65-F5344CB8AC3E}">
        <p14:creationId xmlns:p14="http://schemas.microsoft.com/office/powerpoint/2010/main" val="80085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260350"/>
            <a:ext cx="8007350" cy="5835650"/>
          </a:xfrm>
        </p:spPr>
        <p:txBody>
          <a:bodyPr/>
          <a:lstStyle/>
          <a:p>
            <a:r>
              <a:rPr lang="cs-CZ" altLang="cs-CZ" smtClean="0"/>
              <a:t>uvulární </a:t>
            </a:r>
          </a:p>
          <a:p>
            <a:r>
              <a:rPr lang="cs-CZ" altLang="cs-CZ" smtClean="0"/>
              <a:t>rozkmitání čípku</a:t>
            </a:r>
          </a:p>
          <a:p>
            <a:pPr>
              <a:buFontTx/>
              <a:buNone/>
            </a:pPr>
            <a:endParaRPr lang="cs-CZ" altLang="cs-CZ" smtClean="0"/>
          </a:p>
          <a:p>
            <a:r>
              <a:rPr lang="cs-CZ" altLang="cs-CZ" smtClean="0"/>
              <a:t>faryngální </a:t>
            </a:r>
          </a:p>
          <a:p>
            <a:r>
              <a:rPr lang="cs-CZ" altLang="cs-CZ" smtClean="0"/>
              <a:t>zadní stěna hltanu a kořen jazyka, chrčivý zvuk podobný hlásce ch</a:t>
            </a:r>
          </a:p>
          <a:p>
            <a:r>
              <a:rPr lang="cs-CZ" altLang="cs-CZ" smtClean="0"/>
              <a:t>u dětí s rozštěpem patra</a:t>
            </a:r>
          </a:p>
          <a:p>
            <a:endParaRPr lang="cs-CZ" altLang="cs-CZ" smtClean="0"/>
          </a:p>
          <a:p>
            <a:r>
              <a:rPr lang="cs-CZ" altLang="cs-CZ" smtClean="0"/>
              <a:t>hyperkinetický </a:t>
            </a:r>
          </a:p>
          <a:p>
            <a:r>
              <a:rPr lang="cs-CZ" altLang="cs-CZ" smtClean="0"/>
              <a:t>vytváří se úžina, kombinuje se s jinými zvuky – cvaknutí čelisti a sanice</a:t>
            </a:r>
          </a:p>
        </p:txBody>
      </p:sp>
    </p:spTree>
    <p:extLst>
      <p:ext uri="{BB962C8B-B14F-4D97-AF65-F5344CB8AC3E}">
        <p14:creationId xmlns:p14="http://schemas.microsoft.com/office/powerpoint/2010/main" val="181451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ROTACISMUS BOHEMICUS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  <a:p>
            <a:r>
              <a:rPr lang="cs-CZ" altLang="cs-CZ" smtClean="0"/>
              <a:t>labiodentální a bilabiální</a:t>
            </a:r>
          </a:p>
          <a:p>
            <a:r>
              <a:rPr lang="cs-CZ" altLang="cs-CZ" smtClean="0"/>
              <a:t>velární </a:t>
            </a:r>
          </a:p>
          <a:p>
            <a:r>
              <a:rPr lang="cs-CZ" altLang="cs-CZ" smtClean="0"/>
              <a:t>uvulární </a:t>
            </a:r>
          </a:p>
          <a:p>
            <a:r>
              <a:rPr lang="cs-CZ" altLang="cs-CZ" smtClean="0"/>
              <a:t>laterální </a:t>
            </a:r>
          </a:p>
          <a:p>
            <a:r>
              <a:rPr lang="cs-CZ" altLang="cs-CZ" smtClean="0"/>
              <a:t>nazální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6990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labiodentální a bilabiální </a:t>
            </a:r>
          </a:p>
          <a:p>
            <a:r>
              <a:rPr lang="cs-CZ" altLang="cs-CZ" smtClean="0"/>
              <a:t>tvořen mezi dolním rtem a horními řezáky – u znělého v, u neznělého f</a:t>
            </a:r>
          </a:p>
        </p:txBody>
      </p:sp>
    </p:spTree>
    <p:extLst>
      <p:ext uri="{BB962C8B-B14F-4D97-AF65-F5344CB8AC3E}">
        <p14:creationId xmlns:p14="http://schemas.microsoft.com/office/powerpoint/2010/main" val="32049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260350"/>
            <a:ext cx="8007350" cy="5835650"/>
          </a:xfrm>
        </p:spPr>
        <p:txBody>
          <a:bodyPr/>
          <a:lstStyle/>
          <a:p>
            <a:endParaRPr lang="cs-CZ" altLang="cs-CZ" smtClean="0"/>
          </a:p>
          <a:p>
            <a:r>
              <a:rPr lang="cs-CZ" altLang="cs-CZ" smtClean="0"/>
              <a:t>velární </a:t>
            </a:r>
          </a:p>
          <a:p>
            <a:r>
              <a:rPr lang="cs-CZ" altLang="cs-CZ" smtClean="0"/>
              <a:t>kmitání okrajů měkkého patra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  <a:p>
            <a:r>
              <a:rPr lang="cs-CZ" altLang="cs-CZ" smtClean="0"/>
              <a:t>uvulární </a:t>
            </a:r>
          </a:p>
          <a:p>
            <a:r>
              <a:rPr lang="cs-CZ" altLang="cs-CZ" smtClean="0"/>
              <a:t>chrčivý, drsný zvuk – kmitání čípku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3181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laterální </a:t>
            </a:r>
          </a:p>
          <a:p>
            <a:r>
              <a:rPr lang="cs-CZ" altLang="cs-CZ" smtClean="0"/>
              <a:t>únik vzduchu bokem jazyka, s laterálním sigmatismem</a:t>
            </a:r>
          </a:p>
          <a:p>
            <a:pPr>
              <a:buFontTx/>
              <a:buNone/>
            </a:pPr>
            <a:endParaRPr lang="cs-CZ" altLang="cs-CZ" smtClean="0"/>
          </a:p>
          <a:p>
            <a:r>
              <a:rPr lang="cs-CZ" altLang="cs-CZ" smtClean="0"/>
              <a:t>nazální </a:t>
            </a:r>
          </a:p>
          <a:p>
            <a:r>
              <a:rPr lang="cs-CZ" altLang="cs-CZ" smtClean="0"/>
              <a:t>velmi zřídka</a:t>
            </a:r>
          </a:p>
          <a:p>
            <a:r>
              <a:rPr lang="cs-CZ" altLang="cs-CZ" smtClean="0"/>
              <a:t>vzduch proniká po rozkmitání měkkého patra nosem</a:t>
            </a:r>
          </a:p>
        </p:txBody>
      </p:sp>
    </p:spTree>
    <p:extLst>
      <p:ext uri="{BB962C8B-B14F-4D97-AF65-F5344CB8AC3E}">
        <p14:creationId xmlns:p14="http://schemas.microsoft.com/office/powerpoint/2010/main" val="155934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interdentální 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hrot jazyka mezi zuby, výdechový proud není soustředěn na střed jazyka, ale vychází po celé jeho ploše</a:t>
            </a:r>
          </a:p>
          <a:p>
            <a:r>
              <a:rPr lang="cs-CZ" altLang="cs-CZ" smtClean="0"/>
              <a:t>zní jako tupý sykot</a:t>
            </a:r>
          </a:p>
          <a:p>
            <a:r>
              <a:rPr lang="cs-CZ" altLang="cs-CZ" smtClean="0"/>
              <a:t>c s z a dz</a:t>
            </a:r>
          </a:p>
          <a:p>
            <a:r>
              <a:rPr lang="cs-CZ" altLang="cs-CZ" smtClean="0"/>
              <a:t>příčina – děti dýchají ústy – adenoidní vegetace, porucha skusu</a:t>
            </a:r>
          </a:p>
        </p:txBody>
      </p:sp>
    </p:spTree>
    <p:extLst>
      <p:ext uri="{BB962C8B-B14F-4D97-AF65-F5344CB8AC3E}">
        <p14:creationId xmlns:p14="http://schemas.microsoft.com/office/powerpoint/2010/main" val="16331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korekce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zasunutí kroužkové sondy za spodní zuby</a:t>
            </a:r>
          </a:p>
          <a:p>
            <a:r>
              <a:rPr lang="cs-CZ" altLang="cs-CZ" smtClean="0"/>
              <a:t>zasunutí hrotu jazyka za spodní řezáky</a:t>
            </a:r>
          </a:p>
          <a:p>
            <a:r>
              <a:rPr lang="cs-CZ" altLang="cs-CZ" smtClean="0"/>
              <a:t>sevření zubů</a:t>
            </a:r>
          </a:p>
          <a:p>
            <a:r>
              <a:rPr lang="cs-CZ" altLang="cs-CZ" smtClean="0"/>
              <a:t>jemný tlak – vytvoření středové úžiny</a:t>
            </a:r>
          </a:p>
          <a:p>
            <a:r>
              <a:rPr lang="cs-CZ" altLang="cs-CZ" smtClean="0"/>
              <a:t>odhmatání výdechového proudu na dlani – studený dlouhý proud vzduchu</a:t>
            </a:r>
          </a:p>
        </p:txBody>
      </p:sp>
    </p:spTree>
    <p:extLst>
      <p:ext uri="{BB962C8B-B14F-4D97-AF65-F5344CB8AC3E}">
        <p14:creationId xmlns:p14="http://schemas.microsoft.com/office/powerpoint/2010/main" val="215985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addentální 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hrot jazyka se dotýká zadní stěny horních řezáků, jeho okraje se natlačí na vnitřní plochu předních zubů , které překážejí výdechovému proudu</a:t>
            </a:r>
          </a:p>
          <a:p>
            <a:r>
              <a:rPr lang="cs-CZ" altLang="cs-CZ" smtClean="0"/>
              <a:t>zvuk podobný „t“, prskání</a:t>
            </a:r>
          </a:p>
          <a:p>
            <a:r>
              <a:rPr lang="cs-CZ" altLang="cs-CZ" smtClean="0"/>
              <a:t>tupý, sykavý šum, který se blíží hlásce t</a:t>
            </a:r>
          </a:p>
        </p:txBody>
      </p:sp>
    </p:spTree>
    <p:extLst>
      <p:ext uri="{BB962C8B-B14F-4D97-AF65-F5344CB8AC3E}">
        <p14:creationId xmlns:p14="http://schemas.microsoft.com/office/powerpoint/2010/main" val="31241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korekce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přitlačení hrotu jazyka za dolní zuby</a:t>
            </a:r>
          </a:p>
          <a:p>
            <a:r>
              <a:rPr lang="cs-CZ" altLang="cs-CZ" smtClean="0"/>
              <a:t>dítě zlehka skousne</a:t>
            </a:r>
          </a:p>
          <a:p>
            <a:r>
              <a:rPr lang="cs-CZ" altLang="cs-CZ" smtClean="0"/>
              <a:t>mírným tlakem vytvoříme středovou úžinu</a:t>
            </a:r>
          </a:p>
        </p:txBody>
      </p:sp>
    </p:spTree>
    <p:extLst>
      <p:ext uri="{BB962C8B-B14F-4D97-AF65-F5344CB8AC3E}">
        <p14:creationId xmlns:p14="http://schemas.microsoft.com/office/powerpoint/2010/main" val="75174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palatální 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hrot jazyka je stlačen dozadu k tvrdému patru</a:t>
            </a:r>
          </a:p>
          <a:p>
            <a:endParaRPr lang="cs-CZ" altLang="cs-CZ" smtClean="0"/>
          </a:p>
          <a:p>
            <a:r>
              <a:rPr lang="cs-CZ" altLang="cs-CZ" smtClean="0"/>
              <a:t>korekce</a:t>
            </a:r>
          </a:p>
          <a:p>
            <a:r>
              <a:rPr lang="cs-CZ" altLang="cs-CZ" smtClean="0"/>
              <a:t>polohování jazyka</a:t>
            </a:r>
          </a:p>
          <a:p>
            <a:r>
              <a:rPr lang="cs-CZ" altLang="cs-CZ" smtClean="0"/>
              <a:t>aktivní nápodoba</a:t>
            </a:r>
          </a:p>
          <a:p>
            <a:r>
              <a:rPr lang="cs-CZ" altLang="cs-CZ" smtClean="0"/>
              <a:t>mechanické polohování</a:t>
            </a:r>
          </a:p>
        </p:txBody>
      </p:sp>
    </p:spTree>
    <p:extLst>
      <p:ext uri="{BB962C8B-B14F-4D97-AF65-F5344CB8AC3E}">
        <p14:creationId xmlns:p14="http://schemas.microsoft.com/office/powerpoint/2010/main" val="83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labiodentální 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výdechový proud naráží na spodní ret, který je vytažen nahoru a dotýká se horních řezáků</a:t>
            </a:r>
          </a:p>
          <a:p>
            <a:r>
              <a:rPr lang="cs-CZ" altLang="cs-CZ" smtClean="0"/>
              <a:t>akustický dojem se blíží hlásce f</a:t>
            </a:r>
          </a:p>
          <a:p>
            <a:r>
              <a:rPr lang="cs-CZ" altLang="cs-CZ" smtClean="0"/>
              <a:t>vyskytuje se při anomáliích chrupu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5062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korekce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nápodoba roztahování rtů do úsměvu</a:t>
            </a:r>
          </a:p>
          <a:p>
            <a:r>
              <a:rPr lang="cs-CZ" altLang="cs-CZ" smtClean="0"/>
              <a:t>připojení sykavého nehlasného zvuku</a:t>
            </a:r>
          </a:p>
          <a:p>
            <a:r>
              <a:rPr lang="cs-CZ" altLang="cs-CZ" smtClean="0"/>
              <a:t>usměrněné výdechového proudu</a:t>
            </a:r>
          </a:p>
          <a:p>
            <a:endParaRPr lang="cs-CZ" altLang="cs-CZ" smtClean="0"/>
          </a:p>
          <a:p>
            <a:r>
              <a:rPr lang="cs-CZ" altLang="cs-CZ" smtClean="0"/>
              <a:t>mechanické polohování</a:t>
            </a:r>
          </a:p>
        </p:txBody>
      </p:sp>
    </p:spTree>
    <p:extLst>
      <p:ext uri="{BB962C8B-B14F-4D97-AF65-F5344CB8AC3E}">
        <p14:creationId xmlns:p14="http://schemas.microsoft.com/office/powerpoint/2010/main" val="16057307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Širokoúhlá obrazovka</PresentationFormat>
  <Paragraphs>136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Sigmatismus a spol. </vt:lpstr>
      <vt:lpstr>SIGMATISMUS </vt:lpstr>
      <vt:lpstr>interdentální  </vt:lpstr>
      <vt:lpstr>korekce</vt:lpstr>
      <vt:lpstr>addentální  </vt:lpstr>
      <vt:lpstr>korekce</vt:lpstr>
      <vt:lpstr>palatální  </vt:lpstr>
      <vt:lpstr>labiodentální  </vt:lpstr>
      <vt:lpstr>korekce</vt:lpstr>
      <vt:lpstr>nazální  </vt:lpstr>
      <vt:lpstr>korekce</vt:lpstr>
      <vt:lpstr>laterální  </vt:lpstr>
      <vt:lpstr>korekce</vt:lpstr>
      <vt:lpstr>stridentní</vt:lpstr>
      <vt:lpstr>laryngální  </vt:lpstr>
      <vt:lpstr>ROTACISMUS</vt:lpstr>
      <vt:lpstr>mogirotacimus  </vt:lpstr>
      <vt:lpstr>Prezentace aplikace PowerPoint</vt:lpstr>
      <vt:lpstr>Prezentace aplikace PowerPoint</vt:lpstr>
      <vt:lpstr>Prezentace aplikace PowerPoint</vt:lpstr>
      <vt:lpstr>ROTACISMUS BOHEMICUS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Sigmatismus a spol. </dc:title>
  <dc:creator>Bočková</dc:creator>
  <cp:lastModifiedBy>Bočková</cp:lastModifiedBy>
  <cp:revision>1</cp:revision>
  <dcterms:created xsi:type="dcterms:W3CDTF">2017-11-27T12:33:05Z</dcterms:created>
  <dcterms:modified xsi:type="dcterms:W3CDTF">2017-11-27T12:33:07Z</dcterms:modified>
</cp:coreProperties>
</file>