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9" r:id="rId5"/>
    <p:sldId id="258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42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31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704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748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4285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395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75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59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6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18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22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40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2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00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8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12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20AC-C5E1-4AE4-8345-01860E2BB601}" type="datetimeFigureOut">
              <a:rPr lang="cs-CZ" smtClean="0"/>
              <a:t>19.09.2017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1C562D-C8D6-4C26-A361-D88D7DE02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4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atedry.ped.muni.cz/knihovna/e-zdroje/databaze" TargetMode="External"/><Relationship Id="rId7" Type="http://schemas.openxmlformats.org/officeDocument/2006/relationships/hyperlink" Target="https://www.mzk.cz/" TargetMode="External"/><Relationship Id="rId2" Type="http://schemas.openxmlformats.org/officeDocument/2006/relationships/hyperlink" Target="https://www.ceeo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.nkp.cz/F/?func=file&amp;file_name=find-b&amp;local_base=skc" TargetMode="External"/><Relationship Id="rId5" Type="http://schemas.openxmlformats.org/officeDocument/2006/relationships/hyperlink" Target="https://aleph.muni.cz/F?RN=738379108" TargetMode="External"/><Relationship Id="rId4" Type="http://schemas.openxmlformats.org/officeDocument/2006/relationships/hyperlink" Target="http://www.ped.muni.cz/wlib/neweb/aktuality.php?status=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pedf.cuni.cz/pedagogika/?lang=cs" TargetMode="External"/><Relationship Id="rId2" Type="http://schemas.openxmlformats.org/officeDocument/2006/relationships/hyperlink" Target="http://www.orbisschola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pedagogické praxi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Jana Obrovská</a:t>
            </a:r>
          </a:p>
        </p:txBody>
      </p:sp>
    </p:spTree>
    <p:extLst>
      <p:ext uri="{BB962C8B-B14F-4D97-AF65-F5344CB8AC3E}">
        <p14:creationId xmlns:p14="http://schemas.microsoft.com/office/powerpoint/2010/main" val="2066650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podle APA (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000" dirty="0"/>
              <a:t>Jednotná citační norma podle </a:t>
            </a:r>
            <a:r>
              <a:rPr lang="cs-CZ" sz="2000" dirty="0" smtClean="0"/>
              <a:t>APA</a:t>
            </a:r>
          </a:p>
          <a:p>
            <a:endParaRPr lang="cs-CZ" sz="2000" dirty="0"/>
          </a:p>
          <a:p>
            <a:r>
              <a:rPr lang="cs-CZ" sz="2000" dirty="0"/>
              <a:t>https://journals.muni.cz/public/journals/10/pokynyproautorydleapa_151113_pedor.pdf</a:t>
            </a:r>
          </a:p>
          <a:p>
            <a:endParaRPr lang="cs-CZ" sz="2000" dirty="0"/>
          </a:p>
          <a:p>
            <a:r>
              <a:rPr lang="cs-CZ" sz="2000" dirty="0"/>
              <a:t>http://www.phil.muni.cz/wupv/home/studium/citacni-norma-apa</a:t>
            </a:r>
          </a:p>
        </p:txBody>
      </p:sp>
    </p:spTree>
    <p:extLst>
      <p:ext uri="{BB962C8B-B14F-4D97-AF65-F5344CB8AC3E}">
        <p14:creationId xmlns:p14="http://schemas.microsoft.com/office/powerpoint/2010/main" val="179586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Téma</a:t>
            </a:r>
            <a:r>
              <a:rPr lang="cs-CZ" dirty="0"/>
              <a:t>: Profesní rozvoj učitelů</a:t>
            </a:r>
          </a:p>
          <a:p>
            <a:endParaRPr lang="cs-CZ" dirty="0"/>
          </a:p>
          <a:p>
            <a:r>
              <a:rPr lang="cs-CZ" b="1" dirty="0"/>
              <a:t>Výzkumná otázka</a:t>
            </a:r>
            <a:r>
              <a:rPr lang="cs-CZ" dirty="0"/>
              <a:t>: Jakými způsoby mohou technologie podporovat profesní rozvoj učitelů v praxi? </a:t>
            </a:r>
          </a:p>
          <a:p>
            <a:endParaRPr lang="cs-CZ" dirty="0"/>
          </a:p>
          <a:p>
            <a:r>
              <a:rPr lang="cs-CZ" b="1" dirty="0"/>
              <a:t>Klíčová slova: </a:t>
            </a:r>
            <a:r>
              <a:rPr lang="cs-CZ" dirty="0"/>
              <a:t>profesní rozvoj AND učitelé</a:t>
            </a:r>
          </a:p>
          <a:p>
            <a:endParaRPr lang="cs-CZ" dirty="0"/>
          </a:p>
          <a:p>
            <a:r>
              <a:rPr lang="cs-CZ" b="1" dirty="0"/>
              <a:t>Příklad vyhledané studie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en-US" dirty="0"/>
              <a:t>http://pages.pedf.cuni.cz/pedagogika/?p=11538&amp;lang=cs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Podmínky absolvování kurzu: max. jedna neomluvená absence, odevzdání tří úkolů ve stanovených termínech, max. jeden úkol může být odevzdán později, tj. do 11.12. (včetně úkolů, které navrhnu k přepracování), úspěšné absolvování závěrečného testu</a:t>
            </a:r>
            <a:br>
              <a:rPr lang="cs-CZ" dirty="0" smtClean="0"/>
            </a:br>
            <a:endParaRPr lang="cs-CZ" dirty="0" smtClean="0"/>
          </a:p>
          <a:p>
            <a:pPr algn="ctr"/>
            <a:r>
              <a:rPr lang="cs-CZ" b="1" dirty="0" smtClean="0"/>
              <a:t>ÚKOLY</a:t>
            </a:r>
          </a:p>
          <a:p>
            <a:endParaRPr lang="cs-CZ" b="1" dirty="0"/>
          </a:p>
          <a:p>
            <a:r>
              <a:rPr lang="cs-CZ" b="1" dirty="0" smtClean="0"/>
              <a:t>1.1. a 1.2. </a:t>
            </a:r>
            <a:r>
              <a:rPr lang="cs-CZ" dirty="0" smtClean="0"/>
              <a:t>– návrh projektu výzkumu na zvolené téma a rešerše tří tematicky souvisejících studií. POZOR návrh projektu výzkumu navazuje na </a:t>
            </a:r>
            <a:r>
              <a:rPr lang="cs-CZ" dirty="0" smtClean="0"/>
              <a:t>doporučenou osnovu projektu pro </a:t>
            </a:r>
            <a:r>
              <a:rPr lang="cs-CZ" dirty="0" smtClean="0"/>
              <a:t>bakalářské </a:t>
            </a:r>
            <a:r>
              <a:rPr lang="cs-CZ" dirty="0" smtClean="0"/>
              <a:t>práce na Katedře pedagogiky! </a:t>
            </a:r>
            <a:r>
              <a:rPr lang="cs-CZ" dirty="0" smtClean="0"/>
              <a:t>(více </a:t>
            </a:r>
            <a:r>
              <a:rPr lang="cs-CZ" dirty="0"/>
              <a:t>viz </a:t>
            </a:r>
            <a:r>
              <a:rPr lang="cs-CZ" dirty="0" smtClean="0"/>
              <a:t>Studijní materiály předmětu, popř. tady</a:t>
            </a:r>
            <a:r>
              <a:rPr lang="cs-CZ" dirty="0"/>
              <a:t>: https://katedry.ped.muni.cz/pedagogika/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</a:t>
            </a:r>
            <a:r>
              <a:rPr lang="cs-CZ" dirty="0" err="1"/>
              <a:t>sites</a:t>
            </a:r>
            <a:r>
              <a:rPr lang="cs-CZ" dirty="0"/>
              <a:t>/17/2013/10/standard_zaverecnych_praci_katedra_pedagogiky-1.pdf)</a:t>
            </a:r>
            <a:endParaRPr lang="cs-CZ" dirty="0" smtClean="0"/>
          </a:p>
          <a:p>
            <a:r>
              <a:rPr lang="cs-CZ" sz="1800" b="1" dirty="0" smtClean="0"/>
              <a:t>2. – </a:t>
            </a:r>
            <a:r>
              <a:rPr lang="cs-CZ" sz="1800" dirty="0" smtClean="0"/>
              <a:t>schéma rozhovoru, přepis, základní kódování, reflexe problematických míst NEBO záznam pozorování do pozorovacího archu a kódování</a:t>
            </a:r>
          </a:p>
          <a:p>
            <a:r>
              <a:rPr lang="cs-CZ" sz="1800" b="1" dirty="0" smtClean="0"/>
              <a:t>3. </a:t>
            </a:r>
            <a:r>
              <a:rPr lang="cs-CZ" sz="1800" dirty="0" smtClean="0"/>
              <a:t>– základní statistická analýza datové matice</a:t>
            </a:r>
          </a:p>
          <a:p>
            <a:pPr marL="914400" lvl="2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90366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sociálně-vědní výzkum?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5062193"/>
          </a:xfrm>
        </p:spPr>
        <p:txBody>
          <a:bodyPr/>
          <a:lstStyle/>
          <a:p>
            <a:r>
              <a:rPr lang="cs-CZ" dirty="0"/>
              <a:t>Systematická </a:t>
            </a:r>
            <a:r>
              <a:rPr lang="cs-CZ" dirty="0" smtClean="0"/>
              <a:t>činnost </a:t>
            </a:r>
            <a:r>
              <a:rPr lang="cs-CZ" dirty="0"/>
              <a:t>výzkumníka či výzkumnice s cílem odhalit pravidelnosti sociálního života a vzorce chování lidí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 jakoukoliv výzkumnou aktivitou si badatel klade výzkumné otázky a formuluje výzkumné cíle, na něž hledá odpovědi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Přitom volí adekvátní metody a techniky sběru dat</a:t>
            </a:r>
          </a:p>
        </p:txBody>
      </p:sp>
    </p:spTree>
    <p:extLst>
      <p:ext uri="{BB962C8B-B14F-4D97-AF65-F5344CB8AC3E}">
        <p14:creationId xmlns:p14="http://schemas.microsoft.com/office/powerpoint/2010/main" val="423557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 versus kvalita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6825"/>
            <a:ext cx="8596668" cy="4883084"/>
          </a:xfrm>
        </p:spPr>
        <p:txBody>
          <a:bodyPr>
            <a:normAutofit/>
          </a:bodyPr>
          <a:lstStyle/>
          <a:p>
            <a:pPr marL="274320" indent="-256032">
              <a:buFontTx/>
              <a:buChar char="-"/>
              <a:defRPr/>
            </a:pPr>
            <a:r>
              <a:rPr lang="cs-CZ" dirty="0"/>
              <a:t>deduktivní versus induktivní strategie výzkumu</a:t>
            </a:r>
          </a:p>
          <a:p>
            <a:pPr marL="274320" indent="-256032">
              <a:buFontTx/>
              <a:buChar char="-"/>
              <a:defRPr/>
            </a:pPr>
            <a:endParaRPr lang="cs-CZ" dirty="0"/>
          </a:p>
          <a:p>
            <a:pPr marL="274320" indent="-256032">
              <a:buFontTx/>
              <a:buChar char="-"/>
              <a:defRPr/>
            </a:pPr>
            <a:r>
              <a:rPr lang="cs-CZ" dirty="0"/>
              <a:t>lineární versus cirkulární plán výzkumu</a:t>
            </a:r>
          </a:p>
          <a:p>
            <a:pPr marL="274320" indent="-256032">
              <a:buFontTx/>
              <a:buChar char="-"/>
              <a:defRPr/>
            </a:pPr>
            <a:endParaRPr lang="cs-CZ" dirty="0"/>
          </a:p>
          <a:p>
            <a:pPr marL="274320" indent="-256032">
              <a:buFontTx/>
              <a:buChar char="-"/>
              <a:defRPr/>
            </a:pPr>
            <a:r>
              <a:rPr lang="cs-CZ" dirty="0"/>
              <a:t>náhodný versus záměrný výběr případů do zkoumaného vzorku</a:t>
            </a:r>
          </a:p>
          <a:p>
            <a:pPr marL="274320" indent="-256032">
              <a:buFontTx/>
              <a:buChar char="-"/>
              <a:defRPr/>
            </a:pPr>
            <a:endParaRPr lang="cs-CZ" dirty="0"/>
          </a:p>
          <a:p>
            <a:pPr marL="274320" indent="-256032">
              <a:buFontTx/>
              <a:buChar char="-"/>
              <a:defRPr/>
            </a:pPr>
            <a:r>
              <a:rPr lang="cs-CZ" dirty="0" err="1"/>
              <a:t>zobecnitelnost</a:t>
            </a:r>
            <a:r>
              <a:rPr lang="cs-CZ" dirty="0"/>
              <a:t> zjištění versus platnost zjištění zejména pro daný případ</a:t>
            </a:r>
            <a:r>
              <a:rPr lang="en-US" dirty="0"/>
              <a:t>/</a:t>
            </a:r>
            <a:r>
              <a:rPr lang="cs-CZ" dirty="0"/>
              <a:t>kontext (málo informací o mnoha jedincích versus mnoho informací o málo jedincích)</a:t>
            </a:r>
          </a:p>
          <a:p>
            <a:pPr marL="274320" indent="-256032">
              <a:buFontTx/>
              <a:buChar char="-"/>
              <a:defRPr/>
            </a:pPr>
            <a:endParaRPr lang="cs-CZ" dirty="0"/>
          </a:p>
          <a:p>
            <a:pPr marL="274320" indent="-256032">
              <a:buFontTx/>
              <a:buChar char="-"/>
              <a:defRPr/>
            </a:pPr>
            <a:r>
              <a:rPr lang="cs-CZ" dirty="0"/>
              <a:t>snaha eliminovat efekt tazatele versus subjektivita a biografie výzkumníka jako součást výzkumného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výzkumného postupu</a:t>
            </a:r>
            <a:r>
              <a:rPr lang="en-GB" dirty="0"/>
              <a:t>/</a:t>
            </a:r>
            <a:r>
              <a:rPr lang="cs-CZ" dirty="0"/>
              <a:t>Plán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>
            <a:normAutofit/>
          </a:bodyPr>
          <a:lstStyle/>
          <a:p>
            <a:pPr marL="274320" indent="-256032">
              <a:defRPr/>
            </a:pPr>
            <a:r>
              <a:rPr lang="cs-CZ" dirty="0"/>
              <a:t>TÉMA</a:t>
            </a:r>
          </a:p>
          <a:p>
            <a:pPr marL="274320" indent="-256032">
              <a:defRPr/>
            </a:pPr>
            <a:r>
              <a:rPr lang="cs-CZ" dirty="0"/>
              <a:t>VÝZKUMNÝ PROBLÉM</a:t>
            </a:r>
            <a:r>
              <a:rPr lang="en-US" dirty="0"/>
              <a:t>/</a:t>
            </a:r>
            <a:r>
              <a:rPr lang="cs-CZ" dirty="0"/>
              <a:t>CÍLE VÝZKUMU</a:t>
            </a:r>
            <a:r>
              <a:rPr lang="en-GB" dirty="0"/>
              <a:t>/</a:t>
            </a:r>
            <a:r>
              <a:rPr lang="cs-CZ" dirty="0"/>
              <a:t>VÝZKUMNÁ OTÁZKA</a:t>
            </a:r>
          </a:p>
          <a:p>
            <a:pPr marL="274320" indent="-256032">
              <a:defRPr/>
            </a:pPr>
            <a:r>
              <a:rPr lang="cs-CZ" b="1" dirty="0"/>
              <a:t>SYSTEMATICKÁ ŘEŠERŠE K TÉMATU</a:t>
            </a:r>
          </a:p>
          <a:p>
            <a:pPr marL="274320" indent="-256032">
              <a:defRPr/>
            </a:pPr>
            <a:r>
              <a:rPr lang="cs-CZ" dirty="0"/>
              <a:t>VOLBA VÝZKUMNÉHO DESIGNU</a:t>
            </a:r>
          </a:p>
          <a:p>
            <a:pPr marL="274320" indent="-256032">
              <a:defRPr/>
            </a:pPr>
            <a:r>
              <a:rPr lang="cs-CZ" dirty="0"/>
              <a:t>FORMULACE A OPERACIONALIZACE HYPOTÉZ (KVANTI)</a:t>
            </a:r>
          </a:p>
          <a:p>
            <a:pPr marL="274320" indent="-256032">
              <a:defRPr/>
            </a:pPr>
            <a:r>
              <a:rPr lang="cs-CZ" dirty="0"/>
              <a:t>TECHNIKY SBĚRU DAT</a:t>
            </a:r>
          </a:p>
          <a:p>
            <a:pPr marL="274320" indent="-256032">
              <a:defRPr/>
            </a:pPr>
            <a:r>
              <a:rPr lang="cs-CZ" dirty="0"/>
              <a:t>STRATEGIE VÝBĚRU PŘÍPADŮ</a:t>
            </a:r>
          </a:p>
          <a:p>
            <a:pPr marL="274320" indent="-256032">
              <a:defRPr/>
            </a:pPr>
            <a:r>
              <a:rPr lang="cs-CZ" dirty="0"/>
              <a:t>SBĚR DAT V TERÉNU</a:t>
            </a:r>
          </a:p>
          <a:p>
            <a:pPr marL="274320" indent="-256032">
              <a:defRPr/>
            </a:pPr>
            <a:r>
              <a:rPr lang="cs-CZ" dirty="0"/>
              <a:t>ANALÝZA DAT</a:t>
            </a:r>
          </a:p>
          <a:p>
            <a:pPr marL="274320" indent="-256032">
              <a:defRPr/>
            </a:pPr>
            <a:r>
              <a:rPr lang="cs-CZ" dirty="0"/>
              <a:t>VÝZKUMNÁ ZPRÁVA</a:t>
            </a:r>
            <a:r>
              <a:rPr lang="en-US" dirty="0"/>
              <a:t>/</a:t>
            </a:r>
            <a:r>
              <a:rPr lang="cs-CZ" dirty="0"/>
              <a:t>BAKALÁŘSKÁ PRÁCE</a:t>
            </a:r>
            <a:r>
              <a:rPr lang="en-US" dirty="0"/>
              <a:t>/</a:t>
            </a:r>
            <a:r>
              <a:rPr lang="cs-CZ" dirty="0"/>
              <a:t>ODBORNÝ ČLÁNEK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61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Systematická rešerše tématu – krok první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							ZVOLTE SI TÉMA </a:t>
            </a:r>
            <a:r>
              <a:rPr lang="cs-CZ" dirty="0"/>
              <a:t>(při zpracování úkolů 1.1 a 1.2 ideálně ve vazbě na vlastní bakalářskou práci):</a:t>
            </a:r>
          </a:p>
          <a:p>
            <a:endParaRPr lang="cs-CZ" dirty="0"/>
          </a:p>
          <a:p>
            <a:r>
              <a:rPr lang="cs-CZ" dirty="0" smtClean="0"/>
              <a:t>Vlastní téma</a:t>
            </a:r>
            <a:endParaRPr lang="cs-CZ" dirty="0"/>
          </a:p>
          <a:p>
            <a:endParaRPr lang="cs-CZ" dirty="0"/>
          </a:p>
          <a:p>
            <a:r>
              <a:rPr lang="cs-CZ" dirty="0"/>
              <a:t>Strategie řízení třídy</a:t>
            </a:r>
          </a:p>
          <a:p>
            <a:endParaRPr lang="cs-CZ" dirty="0"/>
          </a:p>
          <a:p>
            <a:r>
              <a:rPr lang="cs-CZ" dirty="0" smtClean="0"/>
              <a:t>Začínající učitel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12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Systematická rešerše tématu – krok druhý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47982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Do informačních zdrojů a databází zadáváme klíčová slova (a jejich kombinace) s ohledem na zvolené téma</a:t>
            </a:r>
            <a:r>
              <a:rPr lang="en-GB" b="1" dirty="0"/>
              <a:t>/</a:t>
            </a:r>
            <a:r>
              <a:rPr lang="cs-CZ" b="1" dirty="0"/>
              <a:t>výzkumnou otázku</a:t>
            </a:r>
          </a:p>
          <a:p>
            <a:endParaRPr lang="cs-CZ" u="sng" dirty="0"/>
          </a:p>
          <a:p>
            <a:r>
              <a:rPr lang="cs-CZ" u="sng" dirty="0"/>
              <a:t>Relevantní databáze a informační zdroje (</a:t>
            </a:r>
            <a:r>
              <a:rPr lang="cs-CZ" i="1" u="sng" dirty="0"/>
              <a:t>časopisy – POZOR PRO ÚČELY ZPRACOVÁNÍ CVIČENÍ 1.1. HLEDÁME JEN STUDIE, NIKOLIV KNIHY</a:t>
            </a:r>
            <a:r>
              <a:rPr lang="cs-CZ" u="sng" dirty="0"/>
              <a:t>):</a:t>
            </a:r>
          </a:p>
          <a:p>
            <a:r>
              <a:rPr lang="cs-CZ" dirty="0">
                <a:hlinkClick r:id="rId2"/>
              </a:rPr>
              <a:t>https://www.ceeol.com/</a:t>
            </a:r>
            <a:endParaRPr lang="cs-CZ" dirty="0"/>
          </a:p>
          <a:p>
            <a:r>
              <a:rPr lang="cs-CZ" dirty="0">
                <a:hlinkClick r:id="rId3"/>
              </a:rPr>
              <a:t>http://katedry.ped.muni.cz/knihovna/e-zdroje/databaze</a:t>
            </a:r>
            <a:endParaRPr lang="cs-CZ" dirty="0"/>
          </a:p>
          <a:p>
            <a:r>
              <a:rPr lang="cs-CZ" dirty="0">
                <a:hlinkClick r:id="rId4"/>
              </a:rPr>
              <a:t>http://www.ped.muni.cz/wlib/neweb/aktuality.php?status=0</a:t>
            </a:r>
            <a:endParaRPr lang="cs-CZ" dirty="0"/>
          </a:p>
          <a:p>
            <a:endParaRPr lang="cs-CZ" u="sng" dirty="0"/>
          </a:p>
          <a:p>
            <a:r>
              <a:rPr lang="cs-CZ" u="sng" dirty="0"/>
              <a:t>Relevantní databáze (</a:t>
            </a:r>
            <a:r>
              <a:rPr lang="cs-CZ" i="1" u="sng" dirty="0"/>
              <a:t>knihy</a:t>
            </a:r>
            <a:r>
              <a:rPr lang="cs-CZ" u="sng" dirty="0"/>
              <a:t>): </a:t>
            </a:r>
          </a:p>
          <a:p>
            <a:r>
              <a:rPr lang="cs-CZ" dirty="0"/>
              <a:t>Katalog MU </a:t>
            </a:r>
            <a:r>
              <a:rPr lang="cs-CZ" dirty="0" err="1"/>
              <a:t>aleph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https://aleph.muni.cz/F?RN=738379108</a:t>
            </a:r>
            <a:endParaRPr lang="cs-CZ" dirty="0"/>
          </a:p>
          <a:p>
            <a:r>
              <a:rPr lang="cs-CZ" dirty="0"/>
              <a:t>Katalog Národní knihovny ČR: </a:t>
            </a:r>
            <a:r>
              <a:rPr lang="cs-CZ" dirty="0">
                <a:hlinkClick r:id="rId6"/>
              </a:rPr>
              <a:t>http://aleph.nkp.cz/F/?func=file&amp;file_name=find-b&amp;local_base=skc</a:t>
            </a:r>
            <a:endParaRPr lang="cs-CZ" dirty="0"/>
          </a:p>
          <a:p>
            <a:r>
              <a:rPr lang="cs-CZ" dirty="0"/>
              <a:t>Katalog Moravské zemské knihovny (MZK):</a:t>
            </a:r>
          </a:p>
          <a:p>
            <a:r>
              <a:rPr lang="cs-CZ" dirty="0">
                <a:hlinkClick r:id="rId7"/>
              </a:rPr>
              <a:t>https://www.mzk.cz/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Internet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50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pedagogické časopisy – krok druhý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Studia </a:t>
            </a:r>
            <a:r>
              <a:rPr lang="cs-CZ" dirty="0" err="1"/>
              <a:t>Paedagogica</a:t>
            </a:r>
            <a:endParaRPr lang="cs-CZ" dirty="0"/>
          </a:p>
          <a:p>
            <a:r>
              <a:rPr lang="cs-CZ" dirty="0"/>
              <a:t>http://www.phil.muni.cz/journals/studia-paedagogica</a:t>
            </a:r>
          </a:p>
          <a:p>
            <a:endParaRPr lang="cs-CZ" dirty="0"/>
          </a:p>
          <a:p>
            <a:r>
              <a:rPr lang="cs-CZ" dirty="0"/>
              <a:t>Orbis </a:t>
            </a:r>
            <a:r>
              <a:rPr lang="cs-CZ" dirty="0" err="1"/>
              <a:t>Scholae</a:t>
            </a:r>
            <a:endParaRPr lang="cs-CZ" dirty="0"/>
          </a:p>
          <a:p>
            <a:r>
              <a:rPr lang="cs-CZ" dirty="0">
                <a:hlinkClick r:id="rId2"/>
              </a:rPr>
              <a:t>http://www.orbisscholae.cz/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Pedagogická Orientace</a:t>
            </a:r>
          </a:p>
          <a:p>
            <a:r>
              <a:rPr lang="cs-CZ" dirty="0"/>
              <a:t>https://journals.muni.cz/pedor</a:t>
            </a:r>
          </a:p>
          <a:p>
            <a:endParaRPr lang="cs-CZ" dirty="0"/>
          </a:p>
          <a:p>
            <a:r>
              <a:rPr lang="cs-CZ" dirty="0"/>
              <a:t>Pedagogika</a:t>
            </a:r>
          </a:p>
          <a:p>
            <a:r>
              <a:rPr lang="cs-CZ" dirty="0">
                <a:hlinkClick r:id="rId3"/>
              </a:rPr>
              <a:t>http://pages.pedf.cuni.cz/pedagogika/?lang=cs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53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Systematická rešerše tématu – krok třetí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32" y="1270000"/>
            <a:ext cx="9368271" cy="5613662"/>
          </a:xfrm>
        </p:spPr>
        <p:txBody>
          <a:bodyPr>
            <a:normAutofit/>
          </a:bodyPr>
          <a:lstStyle/>
          <a:p>
            <a:r>
              <a:rPr lang="cs-CZ" b="1" dirty="0"/>
              <a:t>Z nalezených výstupů hledáme ty nejvíce relevantní k výzkumné otázce a tvoříme si anotace</a:t>
            </a:r>
          </a:p>
          <a:p>
            <a:endParaRPr lang="cs-CZ" b="1" dirty="0"/>
          </a:p>
          <a:p>
            <a:r>
              <a:rPr lang="cs-CZ" u="sng" dirty="0"/>
              <a:t>Anotace obsahuje:</a:t>
            </a:r>
            <a:r>
              <a:rPr lang="cs-CZ" dirty="0"/>
              <a:t> </a:t>
            </a:r>
          </a:p>
          <a:p>
            <a:r>
              <a:rPr lang="cs-CZ" i="1" dirty="0"/>
              <a:t>Téma studie</a:t>
            </a:r>
          </a:p>
          <a:p>
            <a:r>
              <a:rPr lang="cs-CZ" i="1" dirty="0"/>
              <a:t>Výzkumnou otázku</a:t>
            </a:r>
          </a:p>
          <a:p>
            <a:r>
              <a:rPr lang="cs-CZ" i="1" dirty="0"/>
              <a:t>Metody sběru dat</a:t>
            </a:r>
          </a:p>
          <a:p>
            <a:r>
              <a:rPr lang="cs-CZ" i="1" dirty="0"/>
              <a:t>Výběr vzorku, velikost vzorku a jeho popis</a:t>
            </a:r>
          </a:p>
          <a:p>
            <a:r>
              <a:rPr lang="cs-CZ" i="1" dirty="0"/>
              <a:t>Použité postupy analýzy dat</a:t>
            </a:r>
          </a:p>
          <a:p>
            <a:r>
              <a:rPr lang="cs-CZ" i="1" dirty="0"/>
              <a:t>Informace k validitě a reliabilitě výzkumu</a:t>
            </a:r>
          </a:p>
          <a:p>
            <a:r>
              <a:rPr lang="cs-CZ" i="1" dirty="0"/>
              <a:t>Hlavní výsledky</a:t>
            </a:r>
          </a:p>
          <a:p>
            <a:r>
              <a:rPr lang="cs-CZ" i="1" dirty="0"/>
              <a:t>Doporučení pro praxi </a:t>
            </a:r>
          </a:p>
          <a:p>
            <a:r>
              <a:rPr lang="cs-CZ" i="1" dirty="0"/>
              <a:t>Citaci daného výzkumu dle APA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51456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</TotalTime>
  <Words>432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Výzkum v pedagogické praxi</vt:lpstr>
      <vt:lpstr>Představení kurzu</vt:lpstr>
      <vt:lpstr>Co je to sociálně-vědní výzkum?</vt:lpstr>
      <vt:lpstr>Kvantita versus kvalita</vt:lpstr>
      <vt:lpstr>Struktura výzkumného postupu/Plán výzkumu</vt:lpstr>
      <vt:lpstr>Systematická rešerše tématu – krok první</vt:lpstr>
      <vt:lpstr>Systematická rešerše tématu – krok druhý</vt:lpstr>
      <vt:lpstr>České pedagogické časopisy – krok druhý </vt:lpstr>
      <vt:lpstr>Systematická rešerše tématu – krok třetí</vt:lpstr>
      <vt:lpstr>Citace podle APA (American Psychological Association)</vt:lpstr>
      <vt:lpstr>Příklad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Obrovská</dc:creator>
  <cp:lastModifiedBy>spravce</cp:lastModifiedBy>
  <cp:revision>35</cp:revision>
  <dcterms:created xsi:type="dcterms:W3CDTF">2017-09-04T18:13:56Z</dcterms:created>
  <dcterms:modified xsi:type="dcterms:W3CDTF">2017-09-19T10:28:01Z</dcterms:modified>
</cp:coreProperties>
</file>