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466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93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4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4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748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602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734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441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11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4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2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27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14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7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44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0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D1437C-23EB-43BE-BDAF-2314C696D742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D473BC-6A81-48A8-B979-4FBE39FEF5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426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S_Mx-lQTxw&amp;t=1400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A018BF-6126-434D-A796-FABA488E3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 v pedagogické praxi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20F3DCF-8D15-447E-8AD7-DF929B1AF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Seminář</a:t>
            </a:r>
          </a:p>
          <a:p>
            <a:r>
              <a:rPr lang="cs-CZ" dirty="0"/>
              <a:t>Mgr. </a:t>
            </a:r>
            <a:r>
              <a:rPr lang="cs-CZ" dirty="0" err="1"/>
              <a:t>jana</a:t>
            </a:r>
            <a:r>
              <a:rPr lang="cs-CZ" dirty="0"/>
              <a:t> obrovská, </a:t>
            </a:r>
            <a:r>
              <a:rPr lang="cs-CZ" dirty="0" err="1"/>
              <a:t>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9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7E6AA5-6B32-4118-B040-732ACBA2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D5AE3E4-AE2A-4E74-A8F9-7F37D628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Rozhovor můžete přepisovat pomocí softwarových programů – např. F4, </a:t>
            </a:r>
            <a:r>
              <a:rPr lang="cs-CZ" sz="2000" dirty="0" err="1"/>
              <a:t>oTranscribe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Použijte přitom základní transkripční pravidla</a:t>
            </a:r>
          </a:p>
          <a:p>
            <a:endParaRPr lang="cs-CZ" sz="2000" dirty="0"/>
          </a:p>
          <a:p>
            <a:r>
              <a:rPr lang="cs-CZ" sz="2000" dirty="0"/>
              <a:t>Přepis si po sobě přečtěte a opravte překlepy a chyby</a:t>
            </a:r>
          </a:p>
          <a:p>
            <a:endParaRPr lang="cs-CZ" sz="2000" dirty="0"/>
          </a:p>
          <a:p>
            <a:r>
              <a:rPr lang="cs-CZ" sz="2000" dirty="0"/>
              <a:t>Jedná se o časově náročnou činnost, vyhraďte si dost času</a:t>
            </a:r>
          </a:p>
        </p:txBody>
      </p:sp>
    </p:spTree>
    <p:extLst>
      <p:ext uri="{BB962C8B-B14F-4D97-AF65-F5344CB8AC3E}">
        <p14:creationId xmlns:p14="http://schemas.microsoft.com/office/powerpoint/2010/main" val="10859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5F6881-14BF-4774-A59D-F12EA63C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651" y="185394"/>
            <a:ext cx="10131425" cy="1456267"/>
          </a:xfrm>
        </p:spPr>
        <p:txBody>
          <a:bodyPr/>
          <a:lstStyle/>
          <a:p>
            <a:r>
              <a:rPr lang="cs-CZ" dirty="0"/>
              <a:t>VZOR informovaného souhlasu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B10EFA4-9BBF-4B9D-B313-D0855A757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33" y="1536569"/>
            <a:ext cx="10131425" cy="54251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/>
              <a:t>INFORMOVNÝ SOUHLAS OBSAHUJE:</a:t>
            </a:r>
          </a:p>
          <a:p>
            <a:pPr algn="ctr"/>
            <a:endParaRPr lang="cs-CZ" b="1" dirty="0"/>
          </a:p>
          <a:p>
            <a:pPr marL="3200400" lvl="7" indent="0">
              <a:buNone/>
            </a:pPr>
            <a:r>
              <a:rPr lang="cs-CZ" dirty="0"/>
              <a:t>- </a:t>
            </a:r>
            <a:r>
              <a:rPr lang="cs-CZ" sz="1800" dirty="0"/>
              <a:t>krátkou informaci o výzkumu (cíle, kdo jej realizuje)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		- ujištění o anonymitě rozhovoru</a:t>
            </a:r>
            <a:r>
              <a:rPr lang="en-GB" dirty="0"/>
              <a:t>/</a:t>
            </a:r>
            <a:r>
              <a:rPr lang="cs-CZ" dirty="0"/>
              <a:t>výzkumu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							- souhlas s pořízením záznamu rozhovoru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-  informaci o důvěrném zacházení s daty (jak přesně budou data anonymizována a kde budou uložena?)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- informaci o dobrovolné účasti na výzkumu (informant</a:t>
            </a:r>
            <a:r>
              <a:rPr lang="en-GB" dirty="0"/>
              <a:t>/</a:t>
            </a:r>
            <a:r>
              <a:rPr lang="cs-CZ" dirty="0" err="1"/>
              <a:t>ka</a:t>
            </a:r>
            <a:r>
              <a:rPr lang="cs-CZ" dirty="0"/>
              <a:t> mohou kdykoliv účast na výzkumu odřeknout, a to i v průběhu výzkumu)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							- datum a podpis výzkumníka a informanta</a:t>
            </a:r>
            <a:r>
              <a:rPr lang="en-GB" dirty="0"/>
              <a:t>/</a:t>
            </a:r>
            <a:r>
              <a:rPr lang="cs-CZ" dirty="0" err="1"/>
              <a:t>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7525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FFDA4E-9014-482E-A239-7D21D8806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4C348FF-383E-4871-A3D7-BF617DA53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Pozorujte dění na části záznamu z výuky. Předmětem vašeho pozorování je interakce mezi </a:t>
            </a:r>
            <a:r>
              <a:rPr lang="cs-CZ" sz="2400" dirty="0" smtClean="0"/>
              <a:t>žáky a vyučujícím.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>
                <a:hlinkClick r:id="rId2"/>
              </a:rPr>
              <a:t>https://www.youtube.com/watch?v=7S_Mx-lQTxw&amp;t=1400s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Cca 23:24 minuta</a:t>
            </a:r>
          </a:p>
          <a:p>
            <a:endParaRPr lang="cs-CZ" sz="2400" dirty="0"/>
          </a:p>
          <a:p>
            <a:r>
              <a:rPr lang="cs-CZ" sz="2400" dirty="0"/>
              <a:t>Pozorujte ten stejný úsek ze záznamu z výuky podle </a:t>
            </a:r>
            <a:r>
              <a:rPr lang="cs-CZ" sz="2400" dirty="0" err="1"/>
              <a:t>Flandersova</a:t>
            </a:r>
            <a:r>
              <a:rPr lang="cs-CZ" sz="2400" dirty="0"/>
              <a:t> systému pro pozorování interakce.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45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xmlns="" id="{14C44F99-2EAB-4C42-A443-3E82168AC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953756"/>
              </p:ext>
            </p:extLst>
          </p:nvPr>
        </p:nvGraphicFramePr>
        <p:xfrm>
          <a:off x="707010" y="150829"/>
          <a:ext cx="10520314" cy="6911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0157">
                  <a:extLst>
                    <a:ext uri="{9D8B030D-6E8A-4147-A177-3AD203B41FA5}">
                      <a16:colId xmlns:a16="http://schemas.microsoft.com/office/drawing/2014/main" xmlns="" val="476981296"/>
                    </a:ext>
                  </a:extLst>
                </a:gridCol>
                <a:gridCol w="5260157">
                  <a:extLst>
                    <a:ext uri="{9D8B030D-6E8A-4147-A177-3AD203B41FA5}">
                      <a16:colId xmlns:a16="http://schemas.microsoft.com/office/drawing/2014/main" xmlns="" val="226320931"/>
                    </a:ext>
                  </a:extLst>
                </a:gridCol>
              </a:tblGrid>
              <a:tr h="336917">
                <a:tc>
                  <a:txBody>
                    <a:bodyPr/>
                    <a:lstStyle/>
                    <a:p>
                      <a:r>
                        <a:rPr lang="cs-CZ" dirty="0"/>
                        <a:t>UČITEL</a:t>
                      </a:r>
                      <a:r>
                        <a:rPr lang="en-GB" dirty="0"/>
                        <a:t>/</a:t>
                      </a:r>
                      <a:r>
                        <a:rPr lang="cs-CZ" dirty="0"/>
                        <a:t>ZAZNAMENEJTE FREKVENCI POZOROVANÉHO JEVU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5215912"/>
                  </a:ext>
                </a:extLst>
              </a:tr>
              <a:tr h="10949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Akceptuje žákovy pocity, projevuje sympatie konstruktivním způsobem.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75144"/>
                  </a:ext>
                </a:extLst>
              </a:tr>
              <a:tr h="8422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Chválí a povzbuzuje, žertuje, souhlasí s žákovým výkonem.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335804"/>
                  </a:ext>
                </a:extLst>
              </a:tr>
              <a:tr h="8422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Využívá, akceptuje, objasňuje a rozvíjí myšlenky žáků.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76535"/>
                  </a:ext>
                </a:extLst>
              </a:tr>
              <a:tr h="8422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Klade otázky, stimuluje žáky, nejde o řečnické otázky.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9461393"/>
                  </a:ext>
                </a:extLst>
              </a:tr>
              <a:tr h="8422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Vykládá, sděluje, přednáší, uvádí své názory.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1923732"/>
                  </a:ext>
                </a:extLst>
              </a:tr>
              <a:tr h="5896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Dává pokyny či příkazy.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853481"/>
                  </a:ext>
                </a:extLst>
              </a:tr>
              <a:tr h="10949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Kritizuje, uplatňuje svou autoritu, chce změnit žákovo nevhodné chování nebo činnost.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033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4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EB1211-29B9-430E-89CE-50D347F5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pozorování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860E9B7-838C-45C1-911A-28A0D408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9" y="1762813"/>
            <a:ext cx="10251618" cy="4028388"/>
          </a:xfrm>
        </p:spPr>
        <p:txBody>
          <a:bodyPr>
            <a:normAutofit lnSpcReduction="10000"/>
          </a:bodyPr>
          <a:lstStyle/>
          <a:p>
            <a:pPr marL="274320" indent="-256032">
              <a:defRPr/>
            </a:pPr>
            <a:r>
              <a:rPr lang="cs-CZ" sz="2000" u="sng" dirty="0"/>
              <a:t>Zúčastněné a nezúčastněné pozorování </a:t>
            </a:r>
            <a:r>
              <a:rPr lang="cs-CZ" sz="2000" dirty="0"/>
              <a:t>– různá míra zapojení výzkumníka do sledovaných aktivit od nezúčastněnosti po plné zúčastnění</a:t>
            </a:r>
          </a:p>
          <a:p>
            <a:pPr marL="274320" indent="-256032">
              <a:defRPr/>
            </a:pPr>
            <a:r>
              <a:rPr lang="cs-CZ" sz="2000" u="sng" dirty="0"/>
              <a:t>Přímé a nepřímé pozorování </a:t>
            </a:r>
            <a:r>
              <a:rPr lang="cs-CZ" sz="2000" dirty="0"/>
              <a:t>– fyzická přítomnost výzkumníka versus zprostředkovaný záznam dění </a:t>
            </a:r>
          </a:p>
          <a:p>
            <a:pPr marL="274320" indent="-256032">
              <a:defRPr/>
            </a:pPr>
            <a:r>
              <a:rPr lang="cs-CZ" sz="2000" u="sng" dirty="0"/>
              <a:t>Strukturované a nestrukturované pozorování </a:t>
            </a:r>
            <a:r>
              <a:rPr lang="cs-CZ" sz="2000" dirty="0"/>
              <a:t>– zatímco při strukturovaném pozorování se badatel zaměřuje na předem definované projevy jednání (zpravidla i jejich frekvenci a intenzitu), které obvykle zapisuje do záznamového archu, při pozorování nestrukturovaném sleduje veškeré projevy chování, přičemž se řídí jen obecně definovanými otázkami</a:t>
            </a:r>
          </a:p>
          <a:p>
            <a:pPr marL="274320" indent="-256032">
              <a:defRPr/>
            </a:pPr>
            <a:r>
              <a:rPr lang="cs-CZ" sz="2000" u="sng" dirty="0"/>
              <a:t>Otevřené a skryté pozorování </a:t>
            </a:r>
            <a:r>
              <a:rPr lang="cs-CZ" sz="2000" dirty="0"/>
              <a:t>– při otevřeném pozorování jsou účastníci výzkumu otevřeně informováni o roli badatele, zatímco při skrytém pozorování je jeho identita utajena </a:t>
            </a:r>
          </a:p>
          <a:p>
            <a:pPr marL="274320" indent="-256032">
              <a:defRPr/>
            </a:pPr>
            <a:r>
              <a:rPr lang="cs-CZ" sz="2000" u="sng" dirty="0"/>
              <a:t>Individuální a skupinové </a:t>
            </a:r>
            <a:r>
              <a:rPr lang="cs-CZ" sz="2000" dirty="0"/>
              <a:t>– počet pozorovaných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1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D5E55B-1A99-44D7-A386-C1A18627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správného pozorování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FD5269D-694A-437F-973E-957A98078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593131"/>
            <a:ext cx="10143241" cy="4198070"/>
          </a:xfrm>
        </p:spPr>
        <p:txBody>
          <a:bodyPr>
            <a:normAutofit fontScale="92500" lnSpcReduction="20000"/>
          </a:bodyPr>
          <a:lstStyle/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Formulujte si jasný předmět pozorování, tj. co přesně pozorujete</a:t>
            </a:r>
          </a:p>
          <a:p>
            <a:endParaRPr lang="cs-CZ" sz="2000" dirty="0"/>
          </a:p>
          <a:p>
            <a:r>
              <a:rPr lang="cs-CZ" sz="2000" dirty="0"/>
              <a:t>Rozmyslete si, jestli realizujete pozorování v rámci kvalitativního výzkumu (méně strukturované) nebo v rámci výzkumu kvantitativního (více strukturované, zaznamenávání četností apod.)</a:t>
            </a:r>
          </a:p>
          <a:p>
            <a:endParaRPr lang="cs-CZ" sz="2000" dirty="0"/>
          </a:p>
          <a:p>
            <a:r>
              <a:rPr lang="cs-CZ" sz="2000" dirty="0"/>
              <a:t>Pozorujte deskriptivně, tj. zaznamenávejte pouze to, co vidíte (nedomýšlejte, nesubjektivizujte)</a:t>
            </a:r>
          </a:p>
          <a:p>
            <a:endParaRPr lang="cs-CZ" sz="2000" dirty="0"/>
          </a:p>
          <a:p>
            <a:r>
              <a:rPr lang="cs-CZ" sz="2000" dirty="0"/>
              <a:t>Zvolte vhodný způsob záznamu s ohledem na typ a předmět pozorování (pozorovací arch, deník, terénní poznámky, mapa třídy)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0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62E5C6-9B4C-48DF-A0BC-E01D6880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závěr: zadání 2. úkolu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AD89170-4BFF-4DBD-94E7-AF2EEA676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Rozmyslete si, jestli si zvolíte pro zpracování svého druhého úkolu rozhovor nebo pozorování</a:t>
            </a:r>
          </a:p>
          <a:p>
            <a:endParaRPr lang="cs-CZ" dirty="0"/>
          </a:p>
          <a:p>
            <a:r>
              <a:rPr lang="cs-CZ" dirty="0"/>
              <a:t>1) </a:t>
            </a:r>
            <a:r>
              <a:rPr lang="cs-CZ" b="1" dirty="0"/>
              <a:t>Rozhovor</a:t>
            </a:r>
            <a:r>
              <a:rPr lang="cs-CZ" dirty="0"/>
              <a:t> – vymyslete otázky (scénář) ke kvalitativnímu rozhovoru v souladu s vaším tématem, které jste si zvolili pro svůj projekt výzkumu</a:t>
            </a:r>
            <a:r>
              <a:rPr lang="en-GB" dirty="0"/>
              <a:t>;</a:t>
            </a:r>
            <a:r>
              <a:rPr lang="cs-CZ" dirty="0"/>
              <a:t> realizujte rozhovor v rozsahu 30 minut a přepište druhou půlku rozhovoru (15 minut) podle transkripčních pravidel. Do odevzdávárny vyvěste dokument se seznamem otázek a přepis druhé půlky rozhovoru. </a:t>
            </a:r>
          </a:p>
          <a:p>
            <a:endParaRPr lang="cs-CZ" dirty="0"/>
          </a:p>
          <a:p>
            <a:r>
              <a:rPr lang="cs-CZ" dirty="0"/>
              <a:t>2) </a:t>
            </a:r>
            <a:r>
              <a:rPr lang="cs-CZ" b="1" dirty="0"/>
              <a:t>Pozorování</a:t>
            </a:r>
            <a:r>
              <a:rPr lang="cs-CZ" dirty="0"/>
              <a:t> – vyberte si záznam videa z výuky tak, aby souviselo s tématem, které jste si zvolili pro úkol 1.1 a 1.2 (výběr konzultujte s vyučující semináře) a přepište 15 minut záznamu (vynechte začátek vyučovací hodiny) v souladu s transkripčními pravidly, které najdete ve studijních materiálech předmětu.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ÚKOL ODEVZDEJTE ČTYŘI DNY PŘED ČTVRTÝM SEMINÁŘEM!</a:t>
            </a:r>
          </a:p>
        </p:txBody>
      </p:sp>
    </p:spTree>
    <p:extLst>
      <p:ext uri="{BB962C8B-B14F-4D97-AF65-F5344CB8AC3E}">
        <p14:creationId xmlns:p14="http://schemas.microsoft.com/office/powerpoint/2010/main" val="34163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9CE61A-DD04-465F-A603-DA2C18D5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semináře (I)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0E14BFA-853A-470A-AA91-D61C93158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000" dirty="0"/>
              <a:t>1. BLOK</a:t>
            </a:r>
            <a:br>
              <a:rPr lang="cs-CZ" sz="2000" dirty="0"/>
            </a:br>
            <a:endParaRPr lang="cs-CZ" sz="2000" dirty="0"/>
          </a:p>
          <a:p>
            <a:pPr marL="0" indent="0" algn="ctr">
              <a:buNone/>
            </a:pPr>
            <a:r>
              <a:rPr lang="cs-CZ" sz="2000" b="1" dirty="0"/>
              <a:t>ROZHOVOR</a:t>
            </a:r>
          </a:p>
          <a:p>
            <a:pPr algn="ctr"/>
            <a:endParaRPr lang="cs-CZ" sz="2000" b="1" dirty="0"/>
          </a:p>
          <a:p>
            <a:pPr lvl="2"/>
            <a:r>
              <a:rPr lang="cs-CZ" sz="2000" dirty="0"/>
              <a:t> TVORBA OTÁZEK PRO KVALITATIVNÍ ROZHOVOR</a:t>
            </a:r>
          </a:p>
          <a:p>
            <a:pPr lvl="2"/>
            <a:r>
              <a:rPr lang="cs-CZ" sz="2000" dirty="0"/>
              <a:t>REALIZACE ROZHOVORU (JEDNOU V ROLI TAZATELE</a:t>
            </a:r>
            <a:r>
              <a:rPr lang="en-GB" sz="2000" dirty="0"/>
              <a:t>/</a:t>
            </a:r>
            <a:r>
              <a:rPr lang="cs-CZ" sz="2000" dirty="0"/>
              <a:t>TAZATELKY, PODRUHÉ V ROLI INFORMANTA</a:t>
            </a:r>
            <a:r>
              <a:rPr lang="en-GB" sz="2000" dirty="0"/>
              <a:t>/</a:t>
            </a:r>
            <a:r>
              <a:rPr lang="cs-CZ" sz="2000" dirty="0"/>
              <a:t>INFORMANTKY)</a:t>
            </a:r>
          </a:p>
          <a:p>
            <a:pPr lvl="2"/>
            <a:r>
              <a:rPr lang="cs-CZ" sz="2000" dirty="0"/>
              <a:t>REFLEXE OBOU ROLÍ V RÁMCI ROZHOVORU (DISKUSE VE SKUPINĚ)</a:t>
            </a:r>
          </a:p>
          <a:p>
            <a:pPr lvl="2"/>
            <a:r>
              <a:rPr lang="cs-CZ" sz="2000" dirty="0"/>
              <a:t>PRINCIPY SPRÁVNÉHO VEDENÍ ROZHOVORU A NEJČASTĚJŠÍ  CHYBY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6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101AA8-8069-4F4A-8E7C-8CFFF2DC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SEMINÁŘE (</a:t>
            </a:r>
            <a:r>
              <a:rPr lang="cs-CZ" dirty="0" err="1"/>
              <a:t>ii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24407F9-7808-44C8-B7B5-FA915AA4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9057"/>
            <a:ext cx="10131425" cy="3802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dirty="0"/>
              <a:t>2. BLOK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b="1" dirty="0"/>
              <a:t>POZOROVÁNÍ</a:t>
            </a:r>
          </a:p>
          <a:p>
            <a:pPr marL="0" indent="0" algn="ctr">
              <a:buNone/>
            </a:pPr>
            <a:endParaRPr lang="cs-CZ" sz="2000" b="1" dirty="0"/>
          </a:p>
          <a:p>
            <a:r>
              <a:rPr lang="cs-CZ" sz="2000" dirty="0"/>
              <a:t>Nestrukturované pozorování části vybraného záznamu z výuky</a:t>
            </a:r>
          </a:p>
          <a:p>
            <a:r>
              <a:rPr lang="cs-CZ" sz="2000" dirty="0"/>
              <a:t>Strukturované pozorování části vybraného záznamu z výuky podle </a:t>
            </a:r>
            <a:r>
              <a:rPr lang="cs-CZ" sz="2000" dirty="0" err="1"/>
              <a:t>Flandersova</a:t>
            </a:r>
            <a:r>
              <a:rPr lang="cs-CZ" sz="2000" dirty="0"/>
              <a:t> systému pozorování interakce </a:t>
            </a:r>
          </a:p>
          <a:p>
            <a:r>
              <a:rPr lang="cs-CZ" sz="2000" dirty="0"/>
              <a:t>Reflexe rozdílů mezi strukturovaným a nestrukturovaným pozorováním</a:t>
            </a:r>
          </a:p>
        </p:txBody>
      </p:sp>
    </p:spTree>
    <p:extLst>
      <p:ext uri="{BB962C8B-B14F-4D97-AF65-F5344CB8AC3E}">
        <p14:creationId xmlns:p14="http://schemas.microsoft.com/office/powerpoint/2010/main" val="8543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B364FD-F9B6-4479-9710-C515B295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formulovat otázky ke kvalitativnímu rozhovoru?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8481990-F7A8-46F9-B3D0-6AD6A62D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u="sng" dirty="0"/>
              <a:t>Promyslete vhodnou úroveň abstraktnosti</a:t>
            </a:r>
            <a:r>
              <a:rPr lang="en-GB" sz="2000" u="sng" dirty="0"/>
              <a:t>/</a:t>
            </a:r>
            <a:r>
              <a:rPr lang="cs-CZ" sz="2000" u="sng" dirty="0"/>
              <a:t>konkrétnosti otázek: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TÉMA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OBECNÁ VÝZKUMNÁ OTÁZKA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			SPECIFICKÉ VÝZKUMNÉ OTÁZKY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					OTÁZKY DO ROZHOVORU (pokud je metodou kvalitativní rozhovor)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9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326D9F-35C3-4D06-B096-7288824C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pŘÍKLAD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5B8670F-0EAB-4E07-829B-174BC2D58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TÉMA</a:t>
            </a:r>
            <a:r>
              <a:rPr lang="cs-CZ" dirty="0"/>
              <a:t>: ETNOGRAFIE ETNICITY A ETNIZACÍ V DESEGREGOVANÉ ŠKOLNÍ TŘÍDĚ</a:t>
            </a:r>
          </a:p>
          <a:p>
            <a:endParaRPr lang="cs-CZ" dirty="0"/>
          </a:p>
          <a:p>
            <a:r>
              <a:rPr lang="cs-CZ" b="1" dirty="0"/>
              <a:t>VÝZKUMNÁ OTÁZKA</a:t>
            </a:r>
            <a:r>
              <a:rPr lang="cs-CZ" dirty="0"/>
              <a:t>: JAKÝMI ZPŮSOBY JE ETNICITA ZVÝZNAMŇOVÁNA V KAŽDODENNOSTI ŠKOLNÍ TŘÍDY?</a:t>
            </a:r>
          </a:p>
          <a:p>
            <a:endParaRPr lang="cs-CZ" dirty="0"/>
          </a:p>
          <a:p>
            <a:r>
              <a:rPr lang="cs-CZ" b="1" dirty="0"/>
              <a:t>SPECIFICKÁ VÝZKUMNÁ OTÁZKA</a:t>
            </a:r>
            <a:r>
              <a:rPr lang="cs-CZ" dirty="0"/>
              <a:t>: JAKÝMI ZPŮSOBY DOCHÁZÍ K PERFORMOVÁNÍ ETNICKÝCH IDENTIT V RÁMCI INTERAKČNÍCH RITUÁLŮ BĚHEM PŘESTÁVKY A VÝUKY? </a:t>
            </a:r>
          </a:p>
          <a:p>
            <a:endParaRPr lang="cs-CZ" dirty="0"/>
          </a:p>
          <a:p>
            <a:r>
              <a:rPr lang="cs-CZ" b="1" dirty="0"/>
              <a:t>OTÁZKA DO ROZHOVORU S VYUČUJÍCÍ</a:t>
            </a:r>
            <a:r>
              <a:rPr lang="cs-CZ" dirty="0"/>
              <a:t>: JAKÉ JSOU PODLE VÁS VZATY MEZI ŽÁKY VE VTŘÍDĚ 8.A?</a:t>
            </a:r>
          </a:p>
          <a:p>
            <a:endParaRPr lang="cs-CZ" dirty="0"/>
          </a:p>
          <a:p>
            <a:r>
              <a:rPr lang="cs-CZ" b="1" dirty="0"/>
              <a:t>OTÁZKA DO OHNISKOVÉ SKUPINY S ŽÁKY</a:t>
            </a:r>
            <a:r>
              <a:rPr lang="cs-CZ" dirty="0"/>
              <a:t>: JAK SE CÍTÍTE V KOLEKTIVU TÉTO TŘÍDY?</a:t>
            </a:r>
          </a:p>
        </p:txBody>
      </p:sp>
    </p:spTree>
    <p:extLst>
      <p:ext uri="{BB962C8B-B14F-4D97-AF65-F5344CB8AC3E}">
        <p14:creationId xmlns:p14="http://schemas.microsoft.com/office/powerpoint/2010/main" val="10255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76CB7B-FD3D-4EC7-B52A-4DF5B4CB9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45650"/>
            <a:ext cx="10131425" cy="1456267"/>
          </a:xfrm>
        </p:spPr>
        <p:txBody>
          <a:bodyPr/>
          <a:lstStyle/>
          <a:p>
            <a:r>
              <a:rPr lang="cs-CZ" dirty="0"/>
              <a:t>Otázky k reflexi po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FC6D894-7D51-4D22-BB36-88CD0329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2309567"/>
            <a:ext cx="9949960" cy="3481633"/>
          </a:xfrm>
        </p:spPr>
        <p:txBody>
          <a:bodyPr>
            <a:noAutofit/>
          </a:bodyPr>
          <a:lstStyle/>
          <a:p>
            <a:r>
              <a:rPr lang="cs-CZ" dirty="0"/>
              <a:t>Jak jste se cítili v roli tazatele</a:t>
            </a:r>
            <a:r>
              <a:rPr lang="en-GB" dirty="0"/>
              <a:t>/</a:t>
            </a:r>
            <a:r>
              <a:rPr lang="cs-CZ" dirty="0"/>
              <a:t>tazatelky?</a:t>
            </a:r>
          </a:p>
          <a:p>
            <a:endParaRPr lang="cs-CZ" dirty="0"/>
          </a:p>
          <a:p>
            <a:r>
              <a:rPr lang="cs-CZ" dirty="0"/>
              <a:t>Dozvěděli jste se z odpovědí informanta</a:t>
            </a:r>
            <a:r>
              <a:rPr lang="en-GB" dirty="0"/>
              <a:t>/</a:t>
            </a:r>
            <a:r>
              <a:rPr lang="cs-CZ" dirty="0" err="1"/>
              <a:t>ky</a:t>
            </a:r>
            <a:r>
              <a:rPr lang="cs-CZ" dirty="0"/>
              <a:t> něco zajímavého</a:t>
            </a:r>
            <a:r>
              <a:rPr lang="en-GB" dirty="0"/>
              <a:t>/</a:t>
            </a:r>
            <a:r>
              <a:rPr lang="cs-CZ" dirty="0"/>
              <a:t>podstatného z hlediska vaší výzkumné otázky? </a:t>
            </a:r>
          </a:p>
          <a:p>
            <a:endParaRPr lang="cs-CZ" dirty="0"/>
          </a:p>
          <a:p>
            <a:r>
              <a:rPr lang="cs-CZ" dirty="0"/>
              <a:t>Jak jste se cítili v roli informanta</a:t>
            </a:r>
            <a:r>
              <a:rPr lang="en-GB" dirty="0"/>
              <a:t>/</a:t>
            </a:r>
            <a:r>
              <a:rPr lang="cs-CZ" dirty="0" err="1"/>
              <a:t>ky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Jakým způsobem kolega</a:t>
            </a:r>
            <a:r>
              <a:rPr lang="en-GB" dirty="0"/>
              <a:t>/</a:t>
            </a:r>
            <a:r>
              <a:rPr lang="en-GB" dirty="0" err="1"/>
              <a:t>koleg</a:t>
            </a:r>
            <a:r>
              <a:rPr lang="cs-CZ" dirty="0"/>
              <a:t>y</a:t>
            </a:r>
            <a:r>
              <a:rPr lang="en-GB" dirty="0"/>
              <a:t>n</a:t>
            </a:r>
            <a:r>
              <a:rPr lang="cs-CZ" dirty="0"/>
              <a:t>ě v roli tazatele</a:t>
            </a:r>
            <a:r>
              <a:rPr lang="en-GB" dirty="0"/>
              <a:t>/</a:t>
            </a:r>
            <a:r>
              <a:rPr lang="cs-CZ" dirty="0" err="1"/>
              <a:t>ky</a:t>
            </a:r>
            <a:r>
              <a:rPr lang="cs-CZ" dirty="0"/>
              <a:t> otázky kladl</a:t>
            </a:r>
            <a:r>
              <a:rPr lang="en-GB" dirty="0"/>
              <a:t>/</a:t>
            </a:r>
            <a:r>
              <a:rPr lang="cs-CZ" dirty="0"/>
              <a:t>a? </a:t>
            </a:r>
          </a:p>
          <a:p>
            <a:endParaRPr lang="cs-CZ" dirty="0"/>
          </a:p>
          <a:p>
            <a:r>
              <a:rPr lang="cs-CZ" dirty="0"/>
              <a:t>Jaká byla jeho verbální i neverbální komunikace kolegy</a:t>
            </a:r>
            <a:r>
              <a:rPr lang="en-GB" dirty="0"/>
              <a:t>/</a:t>
            </a:r>
            <a:r>
              <a:rPr lang="cs-CZ" dirty="0"/>
              <a:t>kolegyně?</a:t>
            </a:r>
          </a:p>
          <a:p>
            <a:endParaRPr lang="cs-CZ" dirty="0"/>
          </a:p>
          <a:p>
            <a:r>
              <a:rPr lang="cs-CZ" dirty="0"/>
              <a:t>Jaká byla atmosféra během rozhovoru? </a:t>
            </a:r>
          </a:p>
        </p:txBody>
      </p:sp>
    </p:spTree>
    <p:extLst>
      <p:ext uri="{BB962C8B-B14F-4D97-AF65-F5344CB8AC3E}">
        <p14:creationId xmlns:p14="http://schemas.microsoft.com/office/powerpoint/2010/main" val="4915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A6CA1-C548-43BD-AE78-368E19B1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správného vedení rozhovoru – krok za krokem (I)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65314DE-41AF-4DA2-9AAF-D87B5644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81432"/>
            <a:ext cx="10131425" cy="3649133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Dobře zvolte místo, kde bude rozhovor probíhat – mělo by být klidné a příjemné pro vás i informanta</a:t>
            </a:r>
            <a:r>
              <a:rPr lang="en-GB" sz="2400" dirty="0"/>
              <a:t>/</a:t>
            </a:r>
            <a:r>
              <a:rPr lang="cs-CZ" sz="2400" dirty="0"/>
              <a:t>informantku</a:t>
            </a:r>
          </a:p>
          <a:p>
            <a:endParaRPr lang="cs-CZ" sz="2400" dirty="0"/>
          </a:p>
          <a:p>
            <a:r>
              <a:rPr lang="cs-CZ" sz="2400" dirty="0"/>
              <a:t>Vezměte si s sebou nahrávací zařízení (raději dvě, kdyby se jedno vybilo, nebo náhradní baterie) a vytištěný scénář rozhovoru</a:t>
            </a:r>
          </a:p>
          <a:p>
            <a:endParaRPr lang="cs-CZ" sz="2400" dirty="0"/>
          </a:p>
          <a:p>
            <a:r>
              <a:rPr lang="cs-CZ" sz="2400" dirty="0"/>
              <a:t>Připravte si informovaný souhlas ve dvou kopiích – jeden si vezmete a druhý necháte informantovi</a:t>
            </a:r>
            <a:r>
              <a:rPr lang="en-GB" sz="2400" dirty="0"/>
              <a:t>/</a:t>
            </a:r>
            <a:r>
              <a:rPr lang="cs-CZ" sz="2400" dirty="0"/>
              <a:t>informantce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98C739-5ADF-43B7-89CF-30010BC2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správného vedení rozhovoru – krok za krokem (II)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348C991-C76A-478C-A428-11520B141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/>
              <a:t>Informujte informanta</a:t>
            </a:r>
            <a:r>
              <a:rPr lang="en-GB" sz="2000" dirty="0"/>
              <a:t>/</a:t>
            </a:r>
            <a:r>
              <a:rPr lang="cs-CZ" sz="2000" dirty="0"/>
              <a:t>ku o cíli rozhovoru (např. je součástí bakalářské práce nebo výzkumu XY)  </a:t>
            </a:r>
          </a:p>
          <a:p>
            <a:endParaRPr lang="cs-CZ" sz="2000" dirty="0"/>
          </a:p>
          <a:p>
            <a:r>
              <a:rPr lang="cs-CZ" sz="2000" dirty="0"/>
              <a:t>Nechte informanta</a:t>
            </a:r>
            <a:r>
              <a:rPr lang="en-GB" sz="2000" dirty="0"/>
              <a:t>/</a:t>
            </a:r>
            <a:r>
              <a:rPr lang="cs-CZ" sz="2000" dirty="0"/>
              <a:t>ku podepsat informovaný souhlas ještě před začátkem rozhovoru</a:t>
            </a:r>
          </a:p>
          <a:p>
            <a:endParaRPr lang="cs-CZ" sz="2000" dirty="0"/>
          </a:p>
          <a:p>
            <a:r>
              <a:rPr lang="cs-CZ" sz="2000" dirty="0"/>
              <a:t>Dobře zvažte pořadí otázek – začněte zahřívacími (</a:t>
            </a:r>
            <a:r>
              <a:rPr lang="cs-CZ" sz="2000" dirty="0" err="1"/>
              <a:t>ice</a:t>
            </a:r>
            <a:r>
              <a:rPr lang="cs-CZ" sz="2000" dirty="0"/>
              <a:t> </a:t>
            </a:r>
            <a:r>
              <a:rPr lang="cs-CZ" sz="2000" dirty="0" err="1"/>
              <a:t>breakery</a:t>
            </a:r>
            <a:r>
              <a:rPr lang="cs-CZ" sz="2000" dirty="0"/>
              <a:t>), osobní otázky klaďte až později, demografické (např. otázky na věk, rodinný či socioekonomický status) nechte až na konec </a:t>
            </a:r>
          </a:p>
          <a:p>
            <a:endParaRPr lang="cs-CZ" sz="2000" dirty="0"/>
          </a:p>
          <a:p>
            <a:r>
              <a:rPr lang="cs-CZ" sz="2000" dirty="0"/>
              <a:t>Všímejte si neverbální komunikace </a:t>
            </a:r>
          </a:p>
          <a:p>
            <a:endParaRPr lang="cs-CZ" sz="2000" dirty="0"/>
          </a:p>
          <a:p>
            <a:r>
              <a:rPr lang="cs-CZ" sz="2000" dirty="0"/>
              <a:t>Usilujte o pozitivní atmosféru – ujišťujte informanta</a:t>
            </a:r>
            <a:r>
              <a:rPr lang="en-GB" sz="2000" dirty="0"/>
              <a:t>/</a:t>
            </a:r>
            <a:r>
              <a:rPr lang="cs-CZ" sz="2000" dirty="0"/>
              <a:t>ku o tom, že jste se toho hodně dozvěděli a že je to pro vás přínosné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84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A61427-768C-48D3-BE4E-D5E7DB2B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Časté chyby při vedení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AED55BB-18EF-4F52-B6A0-2F022C279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56032">
              <a:defRPr/>
            </a:pPr>
            <a:r>
              <a:rPr lang="cs-CZ" sz="2000" dirty="0"/>
              <a:t>vyvarovat se sugestivních otázek - např. </a:t>
            </a:r>
            <a:r>
              <a:rPr lang="cs-CZ" sz="2000" i="1" dirty="0"/>
              <a:t>Proč si myslíte, že se prezident Zeman vyjadřuje jako hulvát? – </a:t>
            </a:r>
            <a:r>
              <a:rPr lang="cs-CZ" sz="2000" dirty="0"/>
              <a:t>v</a:t>
            </a:r>
            <a:r>
              <a:rPr lang="cs-CZ" sz="2000" i="1" dirty="0"/>
              <a:t> </a:t>
            </a:r>
            <a:r>
              <a:rPr lang="cs-CZ" sz="2000" dirty="0"/>
              <a:t>případě, že o tom informant</a:t>
            </a:r>
            <a:r>
              <a:rPr lang="en-GB" sz="2000" dirty="0"/>
              <a:t>/</a:t>
            </a:r>
            <a:r>
              <a:rPr lang="cs-CZ" sz="2000" dirty="0" err="1"/>
              <a:t>ka</a:t>
            </a:r>
            <a:r>
              <a:rPr lang="cs-CZ" sz="2000" dirty="0"/>
              <a:t> nezačali hovořit sami</a:t>
            </a:r>
            <a:r>
              <a:rPr lang="cs-CZ" sz="2000" i="1" dirty="0"/>
              <a:t> </a:t>
            </a:r>
          </a:p>
          <a:p>
            <a:pPr marL="274320" indent="-256032">
              <a:defRPr/>
            </a:pPr>
            <a:endParaRPr lang="cs-CZ" sz="2000" dirty="0"/>
          </a:p>
          <a:p>
            <a:pPr marL="274320" indent="-256032">
              <a:defRPr/>
            </a:pPr>
            <a:r>
              <a:rPr lang="cs-CZ" sz="2000" dirty="0"/>
              <a:t>neklást více otázek zároveň</a:t>
            </a:r>
          </a:p>
          <a:p>
            <a:pPr marL="274320" indent="-256032">
              <a:defRPr/>
            </a:pPr>
            <a:endParaRPr lang="cs-CZ" sz="2000" dirty="0"/>
          </a:p>
          <a:p>
            <a:pPr marL="274320" indent="-256032">
              <a:defRPr/>
            </a:pPr>
            <a:r>
              <a:rPr lang="cs-CZ" sz="2000" dirty="0"/>
              <a:t>formulovat otázky srozumitelně, tj. běžným jazykem (nepoužívejte odborné pojmy)</a:t>
            </a:r>
          </a:p>
          <a:p>
            <a:pPr marL="274320" indent="-256032">
              <a:defRPr/>
            </a:pPr>
            <a:endParaRPr lang="cs-CZ" sz="2000" dirty="0"/>
          </a:p>
          <a:p>
            <a:pPr marL="274320" indent="-256032">
              <a:defRPr/>
            </a:pPr>
            <a:r>
              <a:rPr lang="cs-CZ" sz="2000" dirty="0"/>
              <a:t>doptávat se na zdánlivě samozřejmé jevy, abychom detailně zachytili významy, které s nimi informant</a:t>
            </a:r>
            <a:r>
              <a:rPr lang="en-GB" sz="2000" dirty="0"/>
              <a:t>/</a:t>
            </a:r>
            <a:r>
              <a:rPr lang="cs-CZ" sz="2000" dirty="0" err="1"/>
              <a:t>ka</a:t>
            </a:r>
            <a:r>
              <a:rPr lang="cs-CZ" sz="2000" dirty="0"/>
              <a:t> spojuje (např. </a:t>
            </a:r>
            <a:r>
              <a:rPr lang="cs-CZ" sz="2000" i="1" dirty="0"/>
              <a:t>Co myslíte tím, že se pan prezident Zeman vyjadřuje jako hulvát</a:t>
            </a:r>
            <a:r>
              <a:rPr lang="cs-CZ" sz="2000" dirty="0"/>
              <a:t>? – v případě, že o tom informant</a:t>
            </a:r>
            <a:r>
              <a:rPr lang="en-GB" sz="2000" dirty="0"/>
              <a:t>/</a:t>
            </a:r>
            <a:r>
              <a:rPr lang="cs-CZ" sz="2000" dirty="0" err="1"/>
              <a:t>ka</a:t>
            </a:r>
            <a:r>
              <a:rPr lang="cs-CZ" sz="2000" dirty="0"/>
              <a:t> začali hovořit sami)</a:t>
            </a:r>
          </a:p>
          <a:p>
            <a:pPr marL="274320" indent="-256032">
              <a:defRPr/>
            </a:pPr>
            <a:endParaRPr lang="cs-CZ" sz="2000" i="1" dirty="0"/>
          </a:p>
          <a:p>
            <a:pPr marL="274320" indent="-256032">
              <a:defRPr/>
            </a:pPr>
            <a:r>
              <a:rPr lang="cs-CZ" sz="2000" dirty="0"/>
              <a:t>Neskákat do řeči</a:t>
            </a:r>
          </a:p>
        </p:txBody>
      </p:sp>
    </p:spTree>
    <p:extLst>
      <p:ext uri="{BB962C8B-B14F-4D97-AF65-F5344CB8AC3E}">
        <p14:creationId xmlns:p14="http://schemas.microsoft.com/office/powerpoint/2010/main" val="20411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Nebesa</Template>
  <TotalTime>299</TotalTime>
  <Words>1018</Words>
  <Application>Microsoft Office PowerPoint</Application>
  <PresentationFormat>Širokoúhlá obrazovka</PresentationFormat>
  <Paragraphs>141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Nebe</vt:lpstr>
      <vt:lpstr>Výzkum v pedagogické praxi</vt:lpstr>
      <vt:lpstr>Struktura semináře (I)</vt:lpstr>
      <vt:lpstr>STRUKTURA SEMINÁŘE (ii)</vt:lpstr>
      <vt:lpstr>Jak formulovat otázky ke kvalitativnímu rozhovoru?</vt:lpstr>
      <vt:lpstr>pŘÍKLAD</vt:lpstr>
      <vt:lpstr>Otázky k reflexi po rozhovoru</vt:lpstr>
      <vt:lpstr>Principy správného vedení rozhovoru – krok za krokem (I)</vt:lpstr>
      <vt:lpstr>Principy správného vedení rozhovoru – krok za krokem (II)</vt:lpstr>
      <vt:lpstr>Časté chyby při vedení rozhovoru</vt:lpstr>
      <vt:lpstr>Přepis rozhovoru</vt:lpstr>
      <vt:lpstr>VZOR informovaného souhlasu</vt:lpstr>
      <vt:lpstr>Pozorování </vt:lpstr>
      <vt:lpstr>Prezentace aplikace PowerPoint</vt:lpstr>
      <vt:lpstr>Typy pozorování</vt:lpstr>
      <vt:lpstr>Principy správného pozorování</vt:lpstr>
      <vt:lpstr>Na závěr: zadání 2. úkolu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pedagogické praxi</dc:title>
  <dc:creator>Jana Obrovská</dc:creator>
  <cp:lastModifiedBy>lektor</cp:lastModifiedBy>
  <cp:revision>76</cp:revision>
  <dcterms:created xsi:type="dcterms:W3CDTF">2017-10-14T10:52:27Z</dcterms:created>
  <dcterms:modified xsi:type="dcterms:W3CDTF">2017-10-17T12:35:28Z</dcterms:modified>
</cp:coreProperties>
</file>