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8" r:id="rId3"/>
    <p:sldId id="259" r:id="rId4"/>
    <p:sldId id="257" r:id="rId5"/>
    <p:sldId id="261" r:id="rId6"/>
    <p:sldId id="260" r:id="rId7"/>
    <p:sldId id="263" r:id="rId8"/>
    <p:sldId id="265" r:id="rId9"/>
    <p:sldId id="266" r:id="rId10"/>
    <p:sldId id="264" r:id="rId11"/>
    <p:sldId id="267" r:id="rId12"/>
    <p:sldId id="268" r:id="rId13"/>
    <p:sldId id="269" r:id="rId14"/>
    <p:sldId id="270" r:id="rId15"/>
    <p:sldId id="271" r:id="rId16"/>
    <p:sldId id="26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102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EAD1437C-23EB-43BE-BDAF-2314C696D742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5CD473BC-6A81-48A8-B979-4FBE39FEF5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84666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1437C-23EB-43BE-BDAF-2314C696D742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473BC-6A81-48A8-B979-4FBE39FEF5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935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1437C-23EB-43BE-BDAF-2314C696D742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473BC-6A81-48A8-B979-4FBE39FEF5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2146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1437C-23EB-43BE-BDAF-2314C696D742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473BC-6A81-48A8-B979-4FBE39FEF5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77411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1437C-23EB-43BE-BDAF-2314C696D742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473BC-6A81-48A8-B979-4FBE39FEF5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57484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1437C-23EB-43BE-BDAF-2314C696D742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473BC-6A81-48A8-B979-4FBE39FEF5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26022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1437C-23EB-43BE-BDAF-2314C696D742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473BC-6A81-48A8-B979-4FBE39FEF5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37348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1437C-23EB-43BE-BDAF-2314C696D742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473BC-6A81-48A8-B979-4FBE39FEF5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4419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1437C-23EB-43BE-BDAF-2314C696D742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473BC-6A81-48A8-B979-4FBE39FEF5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119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1437C-23EB-43BE-BDAF-2314C696D742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473BC-6A81-48A8-B979-4FBE39FEF5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861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1437C-23EB-43BE-BDAF-2314C696D742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473BC-6A81-48A8-B979-4FBE39FEF5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0142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1437C-23EB-43BE-BDAF-2314C696D742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473BC-6A81-48A8-B979-4FBE39FEF5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5028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1437C-23EB-43BE-BDAF-2314C696D742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473BC-6A81-48A8-B979-4FBE39FEF5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3275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1437C-23EB-43BE-BDAF-2314C696D742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473BC-6A81-48A8-B979-4FBE39FEF5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6140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1437C-23EB-43BE-BDAF-2314C696D742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473BC-6A81-48A8-B979-4FBE39FEF5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2573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1437C-23EB-43BE-BDAF-2314C696D742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473BC-6A81-48A8-B979-4FBE39FEF5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3444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1437C-23EB-43BE-BDAF-2314C696D742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473BC-6A81-48A8-B979-4FBE39FEF5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402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AD1437C-23EB-43BE-BDAF-2314C696D742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CD473BC-6A81-48A8-B979-4FBE39FEF5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54261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7S_Mx-lQTxw&amp;t=1400s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8A018BF-6126-434D-A796-FABA488E39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Výzkum v pedagogické praxi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020F3DCF-8D15-447E-8AD7-DF929B1AF8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3. Seminář</a:t>
            </a:r>
          </a:p>
          <a:p>
            <a:r>
              <a:rPr lang="cs-CZ" dirty="0"/>
              <a:t>Mgr. </a:t>
            </a:r>
            <a:r>
              <a:rPr lang="cs-CZ" dirty="0" err="1"/>
              <a:t>jana</a:t>
            </a:r>
            <a:r>
              <a:rPr lang="cs-CZ" dirty="0"/>
              <a:t> obrovská, </a:t>
            </a:r>
            <a:r>
              <a:rPr lang="cs-CZ" dirty="0" err="1"/>
              <a:t>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097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07E6AA5-6B32-4118-B040-732ACBA2D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Přepis rozhovoru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DD5AE3E4-AE2A-4E74-A8F9-7F37D6280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Rozhovor můžete přepisovat pomocí softwarových programů – např. F4, </a:t>
            </a:r>
            <a:r>
              <a:rPr lang="cs-CZ" sz="2000" dirty="0" err="1"/>
              <a:t>oTranscribe</a:t>
            </a:r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Použijte přitom základní transkripční pravidla</a:t>
            </a:r>
          </a:p>
          <a:p>
            <a:endParaRPr lang="cs-CZ" sz="2000" dirty="0"/>
          </a:p>
          <a:p>
            <a:r>
              <a:rPr lang="cs-CZ" sz="2000" dirty="0"/>
              <a:t>Přepis si po sobě přečtěte a opravte překlepy a chyby</a:t>
            </a:r>
          </a:p>
          <a:p>
            <a:endParaRPr lang="cs-CZ" sz="2000" dirty="0"/>
          </a:p>
          <a:p>
            <a:r>
              <a:rPr lang="cs-CZ" sz="2000" dirty="0"/>
              <a:t>Jedná se o časově náročnou činnost, vyhraďte si dost času</a:t>
            </a:r>
          </a:p>
        </p:txBody>
      </p:sp>
    </p:spTree>
    <p:extLst>
      <p:ext uri="{BB962C8B-B14F-4D97-AF65-F5344CB8AC3E}">
        <p14:creationId xmlns:p14="http://schemas.microsoft.com/office/powerpoint/2010/main" val="108590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D5F6881-14BF-4774-A59D-F12EA63C0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0651" y="185394"/>
            <a:ext cx="10131425" cy="1456267"/>
          </a:xfrm>
        </p:spPr>
        <p:txBody>
          <a:bodyPr/>
          <a:lstStyle/>
          <a:p>
            <a:r>
              <a:rPr lang="cs-CZ" dirty="0"/>
              <a:t>VZOR informovaného souhlasu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B10EFA4-9BBF-4B9D-B313-D0855A757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533" y="1536569"/>
            <a:ext cx="10131425" cy="542512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b="1" dirty="0"/>
              <a:t>INFORMOVNÝ SOUHLAS OBSAHUJE:</a:t>
            </a:r>
          </a:p>
          <a:p>
            <a:pPr algn="ctr"/>
            <a:endParaRPr lang="cs-CZ" b="1" dirty="0"/>
          </a:p>
          <a:p>
            <a:pPr marL="3200400" lvl="7" indent="0">
              <a:buNone/>
            </a:pPr>
            <a:r>
              <a:rPr lang="cs-CZ" dirty="0"/>
              <a:t>- </a:t>
            </a:r>
            <a:r>
              <a:rPr lang="cs-CZ" sz="1800" dirty="0"/>
              <a:t>krátkou informaci o výzkumu (cíle, kdo jej realizuje)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							- ujištění o anonymitě rozhovoru</a:t>
            </a:r>
            <a:r>
              <a:rPr lang="en-GB" dirty="0"/>
              <a:t>/</a:t>
            </a:r>
            <a:r>
              <a:rPr lang="cs-CZ" dirty="0"/>
              <a:t>výzkumu</a:t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r>
              <a:rPr lang="cs-CZ" dirty="0"/>
              <a:t>							- souhlas s pořízením záznamu rozhovoru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						-  informaci o důvěrném zacházení s daty (jak přesně budou data anonymizována a kde budou uložena?)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						- informaci o dobrovolné účasti na výzkumu (informant</a:t>
            </a:r>
            <a:r>
              <a:rPr lang="en-GB" dirty="0"/>
              <a:t>/</a:t>
            </a:r>
            <a:r>
              <a:rPr lang="cs-CZ" dirty="0" err="1"/>
              <a:t>ka</a:t>
            </a:r>
            <a:r>
              <a:rPr lang="cs-CZ" dirty="0"/>
              <a:t> mohou kdykoliv účast na výzkumu odřeknout, a to i v průběhu výzkumu)</a:t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r>
              <a:rPr lang="cs-CZ" dirty="0"/>
              <a:t>							- datum a podpis výzkumníka a informanta</a:t>
            </a:r>
            <a:r>
              <a:rPr lang="en-GB" dirty="0"/>
              <a:t>/</a:t>
            </a:r>
            <a:r>
              <a:rPr lang="cs-CZ" dirty="0" err="1"/>
              <a:t>ky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						</a:t>
            </a:r>
          </a:p>
        </p:txBody>
      </p:sp>
    </p:spTree>
    <p:extLst>
      <p:ext uri="{BB962C8B-B14F-4D97-AF65-F5344CB8AC3E}">
        <p14:creationId xmlns:p14="http://schemas.microsoft.com/office/powerpoint/2010/main" val="375256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9FFDA4E-9014-482E-A239-7D21D8806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Pozorování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14C348FF-383E-4871-A3D7-BF617DA53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400" dirty="0"/>
              <a:t>Pozorujte dění na části záznamu z výuky. Předmětem vašeho pozorování je interakce mezi </a:t>
            </a:r>
            <a:r>
              <a:rPr lang="cs-CZ" sz="2400" dirty="0" smtClean="0"/>
              <a:t>žáky a vyučujícím.</a:t>
            </a:r>
            <a:endParaRPr lang="cs-CZ" sz="2400" dirty="0"/>
          </a:p>
          <a:p>
            <a:endParaRPr lang="cs-CZ" sz="2400" dirty="0"/>
          </a:p>
          <a:p>
            <a:r>
              <a:rPr lang="cs-CZ" sz="2400" dirty="0">
                <a:hlinkClick r:id="rId2"/>
              </a:rPr>
              <a:t>https://www.youtube.com/watch?v=7S_Mx-lQTxw&amp;t=1400s</a:t>
            </a:r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Cca 23:24 minuta</a:t>
            </a:r>
          </a:p>
          <a:p>
            <a:endParaRPr lang="cs-CZ" sz="2400" dirty="0"/>
          </a:p>
          <a:p>
            <a:r>
              <a:rPr lang="cs-CZ" sz="2400" dirty="0"/>
              <a:t>Pozorujte ten stejný úsek ze záznamu z výuky podle </a:t>
            </a:r>
            <a:r>
              <a:rPr lang="cs-CZ" sz="2400" dirty="0" err="1"/>
              <a:t>Flandersova</a:t>
            </a:r>
            <a:r>
              <a:rPr lang="cs-CZ" sz="2400" dirty="0"/>
              <a:t> systému pro pozorování interakce.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0458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xmlns="" id="{14C44F99-2EAB-4C42-A443-3E82168ACB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1953756"/>
              </p:ext>
            </p:extLst>
          </p:nvPr>
        </p:nvGraphicFramePr>
        <p:xfrm>
          <a:off x="707010" y="150829"/>
          <a:ext cx="10520314" cy="69113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60157">
                  <a:extLst>
                    <a:ext uri="{9D8B030D-6E8A-4147-A177-3AD203B41FA5}">
                      <a16:colId xmlns:a16="http://schemas.microsoft.com/office/drawing/2014/main" xmlns="" val="476981296"/>
                    </a:ext>
                  </a:extLst>
                </a:gridCol>
                <a:gridCol w="5260157">
                  <a:extLst>
                    <a:ext uri="{9D8B030D-6E8A-4147-A177-3AD203B41FA5}">
                      <a16:colId xmlns:a16="http://schemas.microsoft.com/office/drawing/2014/main" xmlns="" val="226320931"/>
                    </a:ext>
                  </a:extLst>
                </a:gridCol>
              </a:tblGrid>
              <a:tr h="336917">
                <a:tc>
                  <a:txBody>
                    <a:bodyPr/>
                    <a:lstStyle/>
                    <a:p>
                      <a:r>
                        <a:rPr lang="cs-CZ" dirty="0"/>
                        <a:t>UČITEL</a:t>
                      </a:r>
                      <a:r>
                        <a:rPr lang="en-GB" dirty="0"/>
                        <a:t>/</a:t>
                      </a:r>
                      <a:r>
                        <a:rPr lang="cs-CZ" dirty="0"/>
                        <a:t>ZAZNAMENEJTE FREKVENCI POZOROVANÉHO JEVU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5215912"/>
                  </a:ext>
                </a:extLst>
              </a:tr>
              <a:tr h="109497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Akceptuje žákovy pocity, projevuje sympatie konstruktivním způsobem. </a:t>
                      </a: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4875144"/>
                  </a:ext>
                </a:extLst>
              </a:tr>
              <a:tr h="8422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Chválí a povzbuzuje, žertuje, souhlasí s žákovým výkonem.</a:t>
                      </a: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7335804"/>
                  </a:ext>
                </a:extLst>
              </a:tr>
              <a:tr h="8422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Využívá, akceptuje, objasňuje a rozvíjí myšlenky žáků. </a:t>
                      </a: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7076535"/>
                  </a:ext>
                </a:extLst>
              </a:tr>
              <a:tr h="84229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Klade otázky, stimuluje žáky, nejde o řečnické otázky.</a:t>
                      </a: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29461393"/>
                  </a:ext>
                </a:extLst>
              </a:tr>
              <a:tr h="8422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Vykládá, sděluje, přednáší, uvádí své názory. </a:t>
                      </a: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11923732"/>
                  </a:ext>
                </a:extLst>
              </a:tr>
              <a:tr h="58960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Dává pokyny či příkazy. </a:t>
                      </a: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1853481"/>
                  </a:ext>
                </a:extLst>
              </a:tr>
              <a:tr h="109497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Kritizuje, uplatňuje svou autoritu, chce změnit žákovo nevhodné chování nebo činnost.</a:t>
                      </a: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903388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544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0EB1211-29B9-430E-89CE-50D347F55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pozorování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5860E9B7-838C-45C1-911A-28A0D408B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609" y="1762813"/>
            <a:ext cx="10251618" cy="4028388"/>
          </a:xfrm>
        </p:spPr>
        <p:txBody>
          <a:bodyPr>
            <a:normAutofit lnSpcReduction="10000"/>
          </a:bodyPr>
          <a:lstStyle/>
          <a:p>
            <a:pPr marL="274320" indent="-256032">
              <a:defRPr/>
            </a:pPr>
            <a:r>
              <a:rPr lang="cs-CZ" sz="2000" u="sng" dirty="0"/>
              <a:t>Zúčastněné a nezúčastněné pozorování </a:t>
            </a:r>
            <a:r>
              <a:rPr lang="cs-CZ" sz="2000" dirty="0"/>
              <a:t>– různá míra zapojení výzkumníka do sledovaných aktivit od nezúčastněnosti po plné zúčastnění</a:t>
            </a:r>
          </a:p>
          <a:p>
            <a:pPr marL="274320" indent="-256032">
              <a:defRPr/>
            </a:pPr>
            <a:r>
              <a:rPr lang="cs-CZ" sz="2000" u="sng" dirty="0"/>
              <a:t>Přímé a nepřímé pozorování </a:t>
            </a:r>
            <a:r>
              <a:rPr lang="cs-CZ" sz="2000" dirty="0"/>
              <a:t>– fyzická přítomnost výzkumníka versus zprostředkovaný záznam dění </a:t>
            </a:r>
          </a:p>
          <a:p>
            <a:pPr marL="274320" indent="-256032">
              <a:defRPr/>
            </a:pPr>
            <a:r>
              <a:rPr lang="cs-CZ" sz="2000" u="sng" dirty="0"/>
              <a:t>Strukturované a nestrukturované pozorování </a:t>
            </a:r>
            <a:r>
              <a:rPr lang="cs-CZ" sz="2000" dirty="0"/>
              <a:t>– zatímco při strukturovaném pozorování se badatel zaměřuje na předem definované projevy jednání (zpravidla i jejich frekvenci a intenzitu), které obvykle zapisuje do záznamového archu, při pozorování nestrukturovaném sleduje veškeré projevy chování, přičemž se řídí jen obecně definovanými otázkami</a:t>
            </a:r>
          </a:p>
          <a:p>
            <a:pPr marL="274320" indent="-256032">
              <a:defRPr/>
            </a:pPr>
            <a:r>
              <a:rPr lang="cs-CZ" sz="2000" u="sng" dirty="0"/>
              <a:t>Otevřené a skryté pozorování </a:t>
            </a:r>
            <a:r>
              <a:rPr lang="cs-CZ" sz="2000" dirty="0"/>
              <a:t>– při otevřeném pozorování jsou účastníci výzkumu otevřeně informováni o roli badatele, zatímco při skrytém pozorování je jeho identita utajena </a:t>
            </a:r>
          </a:p>
          <a:p>
            <a:pPr marL="274320" indent="-256032">
              <a:defRPr/>
            </a:pPr>
            <a:r>
              <a:rPr lang="cs-CZ" sz="2000" u="sng" dirty="0"/>
              <a:t>Individuální a skupinové </a:t>
            </a:r>
            <a:r>
              <a:rPr lang="cs-CZ" sz="2000" dirty="0"/>
              <a:t>– počet pozorovaných osob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116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1D5E55B-1A99-44D7-A386-C1A186276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 správného pozorování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FFD5269D-694A-437F-973E-957A98078C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889" y="1593131"/>
            <a:ext cx="10143241" cy="4198070"/>
          </a:xfrm>
        </p:spPr>
        <p:txBody>
          <a:bodyPr>
            <a:normAutofit fontScale="92500" lnSpcReduction="20000"/>
          </a:bodyPr>
          <a:lstStyle/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Formulujte si jasný předmět pozorování, tj. co přesně pozorujete</a:t>
            </a:r>
          </a:p>
          <a:p>
            <a:endParaRPr lang="cs-CZ" sz="2000" dirty="0"/>
          </a:p>
          <a:p>
            <a:r>
              <a:rPr lang="cs-CZ" sz="2000" dirty="0"/>
              <a:t>Rozmyslete si, jestli realizujete pozorování v rámci kvalitativního výzkumu (méně strukturované) nebo v rámci výzkumu kvantitativního (více strukturované, zaznamenávání četností apod.)</a:t>
            </a:r>
          </a:p>
          <a:p>
            <a:endParaRPr lang="cs-CZ" sz="2000" dirty="0"/>
          </a:p>
          <a:p>
            <a:r>
              <a:rPr lang="cs-CZ" sz="2000" dirty="0"/>
              <a:t>Pozorujte deskriptivně, tj. zaznamenávejte pouze to, co vidíte (nedomýšlejte, nesubjektivizujte)</a:t>
            </a:r>
          </a:p>
          <a:p>
            <a:endParaRPr lang="cs-CZ" sz="2000" dirty="0"/>
          </a:p>
          <a:p>
            <a:r>
              <a:rPr lang="cs-CZ" sz="2000" dirty="0"/>
              <a:t>Zvolte vhodný způsob záznamu s ohledem na typ a předmět pozorování (pozorovací arch, deník, terénní poznámky, mapa třídy)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809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362E5C6-9B4C-48DF-A0BC-E01D6880E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závěr: zadání 2. úkolu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6AD89170-4BFF-4DBD-94E7-AF2EEA676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Rozmyslete si, jestli si zvolíte pro zpracování svého druhého úkolu rozhovor nebo pozorování</a:t>
            </a:r>
          </a:p>
          <a:p>
            <a:endParaRPr lang="cs-CZ" dirty="0"/>
          </a:p>
          <a:p>
            <a:r>
              <a:rPr lang="cs-CZ" dirty="0"/>
              <a:t>1) </a:t>
            </a:r>
            <a:r>
              <a:rPr lang="cs-CZ" b="1" dirty="0"/>
              <a:t>Rozhovor</a:t>
            </a:r>
            <a:r>
              <a:rPr lang="cs-CZ" dirty="0"/>
              <a:t> – vymyslete otázky (scénář) ke kvalitativnímu rozhovoru v souladu s vaším tématem, které jste si zvolili pro svůj projekt výzkumu</a:t>
            </a:r>
            <a:r>
              <a:rPr lang="en-GB" dirty="0"/>
              <a:t>;</a:t>
            </a:r>
            <a:r>
              <a:rPr lang="cs-CZ" dirty="0"/>
              <a:t> realizujte rozhovor v rozsahu 30 minut a přepište druhou půlku rozhovoru (15 minut) podle transkripčních pravidel. Do odevzdávárny vyvěste dokument se seznamem otázek a přepis druhé půlky rozhovoru. </a:t>
            </a:r>
          </a:p>
          <a:p>
            <a:endParaRPr lang="cs-CZ" dirty="0"/>
          </a:p>
          <a:p>
            <a:r>
              <a:rPr lang="cs-CZ" dirty="0"/>
              <a:t>2) </a:t>
            </a:r>
            <a:r>
              <a:rPr lang="cs-CZ" b="1" dirty="0"/>
              <a:t>Pozorování</a:t>
            </a:r>
            <a:r>
              <a:rPr lang="cs-CZ" dirty="0"/>
              <a:t> – vyberte si záznam videa z výuky tak, aby souviselo s tématem, které jste si zvolili pro úkol 1.1 a 1.2 (výběr konzultujte s vyučující semináře) a přepište 15 minut záznamu (vynechte začátek vyučovací hodiny) v souladu s transkripčními pravidly, které najdete ve studijních materiálech předmětu.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b="1" dirty="0"/>
              <a:t>ÚKOL ODEVZDEJTE ČTYŘI DNY PŘED ČTVRTÝM SEMINÁŘEM!</a:t>
            </a:r>
          </a:p>
        </p:txBody>
      </p:sp>
    </p:spTree>
    <p:extLst>
      <p:ext uri="{BB962C8B-B14F-4D97-AF65-F5344CB8AC3E}">
        <p14:creationId xmlns:p14="http://schemas.microsoft.com/office/powerpoint/2010/main" val="341632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09CE61A-DD04-465F-A603-DA2C18D55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semináře (I)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80E14BFA-853A-470A-AA91-D61C93158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2000" dirty="0"/>
              <a:t>1. BLOK</a:t>
            </a:r>
            <a:br>
              <a:rPr lang="cs-CZ" sz="2000" dirty="0"/>
            </a:br>
            <a:endParaRPr lang="cs-CZ" sz="2000" dirty="0"/>
          </a:p>
          <a:p>
            <a:pPr marL="0" indent="0" algn="ctr">
              <a:buNone/>
            </a:pPr>
            <a:r>
              <a:rPr lang="cs-CZ" sz="2000" b="1" dirty="0"/>
              <a:t>ROZHOVOR</a:t>
            </a:r>
          </a:p>
          <a:p>
            <a:pPr algn="ctr"/>
            <a:endParaRPr lang="cs-CZ" sz="2000" b="1" dirty="0"/>
          </a:p>
          <a:p>
            <a:pPr lvl="2"/>
            <a:r>
              <a:rPr lang="cs-CZ" sz="2000" dirty="0"/>
              <a:t> TVORBA OTÁZEK PRO KVALITATIVNÍ ROZHOVOR</a:t>
            </a:r>
          </a:p>
          <a:p>
            <a:pPr lvl="2"/>
            <a:r>
              <a:rPr lang="cs-CZ" sz="2000" dirty="0"/>
              <a:t>REALIZACE ROZHOVORU (JEDNOU V ROLI TAZATELE</a:t>
            </a:r>
            <a:r>
              <a:rPr lang="en-GB" sz="2000" dirty="0"/>
              <a:t>/</a:t>
            </a:r>
            <a:r>
              <a:rPr lang="cs-CZ" sz="2000" dirty="0"/>
              <a:t>TAZATELKY, PODRUHÉ V ROLI INFORMANTA</a:t>
            </a:r>
            <a:r>
              <a:rPr lang="en-GB" sz="2000" dirty="0"/>
              <a:t>/</a:t>
            </a:r>
            <a:r>
              <a:rPr lang="cs-CZ" sz="2000" dirty="0"/>
              <a:t>INFORMANTKY)</a:t>
            </a:r>
          </a:p>
          <a:p>
            <a:pPr lvl="2"/>
            <a:r>
              <a:rPr lang="cs-CZ" sz="2000" dirty="0"/>
              <a:t>REFLEXE OBOU ROLÍ V RÁMCI ROZHOVORU (DISKUSE VE SKUPINĚ)</a:t>
            </a:r>
          </a:p>
          <a:p>
            <a:pPr lvl="2"/>
            <a:r>
              <a:rPr lang="cs-CZ" sz="2000" dirty="0"/>
              <a:t>PRINCIPY SPRÁVNÉHO VEDENÍ ROZHOVORU A NEJČASTĚJŠÍ  CHYBY 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560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B101AA8-8069-4F4A-8E7C-8CFFF2DCE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SEMINÁŘE (</a:t>
            </a:r>
            <a:r>
              <a:rPr lang="cs-CZ" dirty="0" err="1"/>
              <a:t>ii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124407F9-7808-44C8-B7B5-FA915AA45B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989057"/>
            <a:ext cx="10131425" cy="38021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000" dirty="0"/>
              <a:t>2. BLOK</a:t>
            </a:r>
          </a:p>
          <a:p>
            <a:pPr marL="0" indent="0" algn="ctr">
              <a:buNone/>
            </a:pPr>
            <a:endParaRPr lang="cs-CZ" sz="2000" dirty="0"/>
          </a:p>
          <a:p>
            <a:pPr marL="0" indent="0" algn="ctr">
              <a:buNone/>
            </a:pPr>
            <a:r>
              <a:rPr lang="cs-CZ" sz="2000" b="1" dirty="0"/>
              <a:t>POZOROVÁNÍ</a:t>
            </a:r>
          </a:p>
          <a:p>
            <a:pPr marL="0" indent="0" algn="ctr">
              <a:buNone/>
            </a:pPr>
            <a:endParaRPr lang="cs-CZ" sz="2000" b="1" dirty="0"/>
          </a:p>
          <a:p>
            <a:r>
              <a:rPr lang="cs-CZ" sz="2000" dirty="0"/>
              <a:t>Nestrukturované pozorování části vybraného záznamu z výuky</a:t>
            </a:r>
          </a:p>
          <a:p>
            <a:r>
              <a:rPr lang="cs-CZ" sz="2000" dirty="0"/>
              <a:t>Strukturované pozorování části vybraného záznamu z výuky podle </a:t>
            </a:r>
            <a:r>
              <a:rPr lang="cs-CZ" sz="2000" dirty="0" err="1"/>
              <a:t>Flandersova</a:t>
            </a:r>
            <a:r>
              <a:rPr lang="cs-CZ" sz="2000" dirty="0"/>
              <a:t> systému pozorování interakce </a:t>
            </a:r>
          </a:p>
          <a:p>
            <a:r>
              <a:rPr lang="cs-CZ" sz="2000" dirty="0"/>
              <a:t>Reflexe rozdílů mezi strukturovaným a nestrukturovaným pozorováním</a:t>
            </a:r>
          </a:p>
        </p:txBody>
      </p:sp>
    </p:spTree>
    <p:extLst>
      <p:ext uri="{BB962C8B-B14F-4D97-AF65-F5344CB8AC3E}">
        <p14:creationId xmlns:p14="http://schemas.microsoft.com/office/powerpoint/2010/main" val="85434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BB364FD-F9B6-4479-9710-C515B2957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formulovat otázky ke kvalitativnímu rozhovoru?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68481990-F7A8-46F9-B3D0-6AD6A62D8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000" u="sng" dirty="0"/>
              <a:t>Promyslete vhodnou úroveň abstraktnosti</a:t>
            </a:r>
            <a:r>
              <a:rPr lang="en-GB" sz="2000" u="sng" dirty="0"/>
              <a:t>/</a:t>
            </a:r>
            <a:r>
              <a:rPr lang="cs-CZ" sz="2000" u="sng" dirty="0"/>
              <a:t>konkrétnosti otázek:</a:t>
            </a:r>
          </a:p>
          <a:p>
            <a:pPr marL="0" indent="0">
              <a:buNone/>
            </a:pPr>
            <a:r>
              <a:rPr lang="cs-CZ" sz="2000" dirty="0"/>
              <a:t> </a:t>
            </a:r>
          </a:p>
          <a:p>
            <a:pPr marL="0" indent="0">
              <a:buNone/>
            </a:pPr>
            <a:r>
              <a:rPr lang="cs-CZ" sz="2000" dirty="0"/>
              <a:t>TÉMA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	OBECNÁ VÝZKUMNÁ OTÁZKA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				SPECIFICKÉ VÝZKUMNÉ OTÁZKY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						OTÁZKY DO ROZHOVORU (pokud je metodou kvalitativní rozhovor)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892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2326D9F-35C3-4D06-B096-7288824C2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pŘÍKLAD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A5B8670F-0EAB-4E07-829B-174BC2D58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TÉMA</a:t>
            </a:r>
            <a:r>
              <a:rPr lang="cs-CZ" dirty="0"/>
              <a:t>: ETNOGRAFIE ETNICITY A ETNIZACÍ V DESEGREGOVANÉ ŠKOLNÍ TŘÍDĚ</a:t>
            </a:r>
          </a:p>
          <a:p>
            <a:endParaRPr lang="cs-CZ" dirty="0"/>
          </a:p>
          <a:p>
            <a:r>
              <a:rPr lang="cs-CZ" b="1" dirty="0"/>
              <a:t>VÝZKUMNÁ OTÁZKA</a:t>
            </a:r>
            <a:r>
              <a:rPr lang="cs-CZ" dirty="0"/>
              <a:t>: JAKÝMI ZPŮSOBY JE ETNICITA ZVÝZNAMŇOVÁNA V KAŽDODENNOSTI ŠKOLNÍ TŘÍDY?</a:t>
            </a:r>
          </a:p>
          <a:p>
            <a:endParaRPr lang="cs-CZ" dirty="0"/>
          </a:p>
          <a:p>
            <a:r>
              <a:rPr lang="cs-CZ" b="1" dirty="0"/>
              <a:t>SPECIFICKÁ VÝZKUMNÁ OTÁZKA</a:t>
            </a:r>
            <a:r>
              <a:rPr lang="cs-CZ" dirty="0"/>
              <a:t>: JAKÝMI ZPŮSOBY DOCHÁZÍ K PERFORMOVÁNÍ ETNICKÝCH IDENTIT V RÁMCI INTERAKČNÍCH RITUÁLŮ BĚHEM PŘESTÁVKY A VÝUKY? </a:t>
            </a:r>
          </a:p>
          <a:p>
            <a:endParaRPr lang="cs-CZ" dirty="0"/>
          </a:p>
          <a:p>
            <a:r>
              <a:rPr lang="cs-CZ" b="1" dirty="0"/>
              <a:t>OTÁZKA DO ROZHOVORU S VYUČUJÍCÍ</a:t>
            </a:r>
            <a:r>
              <a:rPr lang="cs-CZ" dirty="0"/>
              <a:t>: JAKÉ JSOU PODLE VÁS VZATY MEZI ŽÁKY VE VTŘÍDĚ 8.A?</a:t>
            </a:r>
          </a:p>
          <a:p>
            <a:endParaRPr lang="cs-CZ" dirty="0"/>
          </a:p>
          <a:p>
            <a:r>
              <a:rPr lang="cs-CZ" b="1" dirty="0"/>
              <a:t>OTÁZKA DO OHNISKOVÉ SKUPINY S ŽÁKY</a:t>
            </a:r>
            <a:r>
              <a:rPr lang="cs-CZ" dirty="0"/>
              <a:t>: JAK SE CÍTÍTE V KOLEKTIVU TÉTO TŘÍDY?</a:t>
            </a:r>
          </a:p>
        </p:txBody>
      </p:sp>
    </p:spTree>
    <p:extLst>
      <p:ext uri="{BB962C8B-B14F-4D97-AF65-F5344CB8AC3E}">
        <p14:creationId xmlns:p14="http://schemas.microsoft.com/office/powerpoint/2010/main" val="102554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676CB7B-FD3D-4EC7-B52A-4DF5B4CB9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345650"/>
            <a:ext cx="10131425" cy="1456267"/>
          </a:xfrm>
        </p:spPr>
        <p:txBody>
          <a:bodyPr/>
          <a:lstStyle/>
          <a:p>
            <a:r>
              <a:rPr lang="cs-CZ" dirty="0"/>
              <a:t>Otázky k reflexi po rozhovoru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CFC6D894-7D51-4D22-BB36-88CD03295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7266" y="2309567"/>
            <a:ext cx="9949960" cy="3481633"/>
          </a:xfrm>
        </p:spPr>
        <p:txBody>
          <a:bodyPr>
            <a:noAutofit/>
          </a:bodyPr>
          <a:lstStyle/>
          <a:p>
            <a:r>
              <a:rPr lang="cs-CZ" dirty="0"/>
              <a:t>Jak jste se cítili v roli tazatele</a:t>
            </a:r>
            <a:r>
              <a:rPr lang="en-GB" dirty="0"/>
              <a:t>/</a:t>
            </a:r>
            <a:r>
              <a:rPr lang="cs-CZ" dirty="0"/>
              <a:t>tazatelky?</a:t>
            </a:r>
          </a:p>
          <a:p>
            <a:endParaRPr lang="cs-CZ" dirty="0"/>
          </a:p>
          <a:p>
            <a:r>
              <a:rPr lang="cs-CZ" dirty="0"/>
              <a:t>Dozvěděli jste se z odpovědí informanta</a:t>
            </a:r>
            <a:r>
              <a:rPr lang="en-GB" dirty="0"/>
              <a:t>/</a:t>
            </a:r>
            <a:r>
              <a:rPr lang="cs-CZ" dirty="0" err="1"/>
              <a:t>ky</a:t>
            </a:r>
            <a:r>
              <a:rPr lang="cs-CZ" dirty="0"/>
              <a:t> něco zajímavého</a:t>
            </a:r>
            <a:r>
              <a:rPr lang="en-GB" dirty="0"/>
              <a:t>/</a:t>
            </a:r>
            <a:r>
              <a:rPr lang="cs-CZ" dirty="0"/>
              <a:t>podstatného z hlediska vaší výzkumné otázky? </a:t>
            </a:r>
          </a:p>
          <a:p>
            <a:endParaRPr lang="cs-CZ" dirty="0"/>
          </a:p>
          <a:p>
            <a:r>
              <a:rPr lang="cs-CZ" dirty="0"/>
              <a:t>Jak jste se cítili v roli informanta</a:t>
            </a:r>
            <a:r>
              <a:rPr lang="en-GB" dirty="0"/>
              <a:t>/</a:t>
            </a:r>
            <a:r>
              <a:rPr lang="cs-CZ" dirty="0" err="1"/>
              <a:t>ky</a:t>
            </a:r>
            <a:r>
              <a:rPr lang="cs-CZ" dirty="0"/>
              <a:t>?</a:t>
            </a:r>
          </a:p>
          <a:p>
            <a:endParaRPr lang="cs-CZ" dirty="0"/>
          </a:p>
          <a:p>
            <a:r>
              <a:rPr lang="cs-CZ" dirty="0"/>
              <a:t>Jakým způsobem kolega</a:t>
            </a:r>
            <a:r>
              <a:rPr lang="en-GB" dirty="0"/>
              <a:t>/</a:t>
            </a:r>
            <a:r>
              <a:rPr lang="en-GB" dirty="0" err="1"/>
              <a:t>koleg</a:t>
            </a:r>
            <a:r>
              <a:rPr lang="cs-CZ" dirty="0"/>
              <a:t>y</a:t>
            </a:r>
            <a:r>
              <a:rPr lang="en-GB" dirty="0"/>
              <a:t>n</a:t>
            </a:r>
            <a:r>
              <a:rPr lang="cs-CZ" dirty="0"/>
              <a:t>ě v roli tazatele</a:t>
            </a:r>
            <a:r>
              <a:rPr lang="en-GB" dirty="0"/>
              <a:t>/</a:t>
            </a:r>
            <a:r>
              <a:rPr lang="cs-CZ" dirty="0" err="1"/>
              <a:t>ky</a:t>
            </a:r>
            <a:r>
              <a:rPr lang="cs-CZ" dirty="0"/>
              <a:t> otázky kladl</a:t>
            </a:r>
            <a:r>
              <a:rPr lang="en-GB" dirty="0"/>
              <a:t>/</a:t>
            </a:r>
            <a:r>
              <a:rPr lang="cs-CZ" dirty="0"/>
              <a:t>a? </a:t>
            </a:r>
          </a:p>
          <a:p>
            <a:endParaRPr lang="cs-CZ" dirty="0"/>
          </a:p>
          <a:p>
            <a:r>
              <a:rPr lang="cs-CZ" dirty="0"/>
              <a:t>Jaká byla jeho verbální i neverbální komunikace kolegy</a:t>
            </a:r>
            <a:r>
              <a:rPr lang="en-GB" dirty="0"/>
              <a:t>/</a:t>
            </a:r>
            <a:r>
              <a:rPr lang="cs-CZ" dirty="0"/>
              <a:t>kolegyně?</a:t>
            </a:r>
          </a:p>
          <a:p>
            <a:endParaRPr lang="cs-CZ" dirty="0"/>
          </a:p>
          <a:p>
            <a:r>
              <a:rPr lang="cs-CZ" dirty="0"/>
              <a:t>Jaká byla atmosféra během rozhovoru? </a:t>
            </a:r>
          </a:p>
        </p:txBody>
      </p:sp>
    </p:spTree>
    <p:extLst>
      <p:ext uri="{BB962C8B-B14F-4D97-AF65-F5344CB8AC3E}">
        <p14:creationId xmlns:p14="http://schemas.microsoft.com/office/powerpoint/2010/main" val="49156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23A6CA1-C548-43BD-AE78-368E19B1B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 správného vedení rozhovoru – krok za krokem (I)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665314DE-41AF-4DA2-9AAF-D87B5644CA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481432"/>
            <a:ext cx="10131425" cy="3649133"/>
          </a:xfrm>
        </p:spPr>
        <p:txBody>
          <a:bodyPr>
            <a:normAutofit lnSpcReduction="10000"/>
          </a:bodyPr>
          <a:lstStyle/>
          <a:p>
            <a:r>
              <a:rPr lang="cs-CZ" sz="2400" dirty="0"/>
              <a:t>Dobře zvolte místo, kde bude rozhovor probíhat – mělo by být klidné a příjemné pro vás i informanta</a:t>
            </a:r>
            <a:r>
              <a:rPr lang="en-GB" sz="2400" dirty="0"/>
              <a:t>/</a:t>
            </a:r>
            <a:r>
              <a:rPr lang="cs-CZ" sz="2400" dirty="0"/>
              <a:t>informantku</a:t>
            </a:r>
          </a:p>
          <a:p>
            <a:endParaRPr lang="cs-CZ" sz="2400" dirty="0"/>
          </a:p>
          <a:p>
            <a:r>
              <a:rPr lang="cs-CZ" sz="2400" dirty="0"/>
              <a:t>Vezměte si s sebou nahrávací zařízení (raději dvě, kdyby se jedno vybilo, nebo náhradní baterie) a vytištěný scénář rozhovoru</a:t>
            </a:r>
          </a:p>
          <a:p>
            <a:endParaRPr lang="cs-CZ" sz="2400" dirty="0"/>
          </a:p>
          <a:p>
            <a:r>
              <a:rPr lang="cs-CZ" sz="2400" dirty="0"/>
              <a:t>Připravte si informovaný souhlas ve dvou kopiích – jeden si vezmete a druhý necháte informantovi</a:t>
            </a:r>
            <a:r>
              <a:rPr lang="en-GB" sz="2400" dirty="0"/>
              <a:t>/</a:t>
            </a:r>
            <a:r>
              <a:rPr lang="cs-CZ" sz="2400" dirty="0"/>
              <a:t>informantce</a:t>
            </a:r>
          </a:p>
          <a:p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61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498C739-5ADF-43B7-89CF-30010BC29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 správného vedení rozhovoru – krok za krokem (II)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5348C991-C76A-478C-A428-11520B1418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000" dirty="0"/>
              <a:t>Informujte informanta</a:t>
            </a:r>
            <a:r>
              <a:rPr lang="en-GB" sz="2000" dirty="0"/>
              <a:t>/</a:t>
            </a:r>
            <a:r>
              <a:rPr lang="cs-CZ" sz="2000" dirty="0"/>
              <a:t>ku o cíli rozhovoru (např. je součástí bakalářské práce nebo výzkumu XY)  </a:t>
            </a:r>
          </a:p>
          <a:p>
            <a:endParaRPr lang="cs-CZ" sz="2000" dirty="0"/>
          </a:p>
          <a:p>
            <a:r>
              <a:rPr lang="cs-CZ" sz="2000" dirty="0"/>
              <a:t>Nechte informanta</a:t>
            </a:r>
            <a:r>
              <a:rPr lang="en-GB" sz="2000" dirty="0"/>
              <a:t>/</a:t>
            </a:r>
            <a:r>
              <a:rPr lang="cs-CZ" sz="2000" dirty="0"/>
              <a:t>ku podepsat informovaný souhlas ještě před začátkem rozhovoru</a:t>
            </a:r>
          </a:p>
          <a:p>
            <a:endParaRPr lang="cs-CZ" sz="2000" dirty="0"/>
          </a:p>
          <a:p>
            <a:r>
              <a:rPr lang="cs-CZ" sz="2000" dirty="0"/>
              <a:t>Dobře zvažte pořadí otázek – začněte zahřívacími (</a:t>
            </a:r>
            <a:r>
              <a:rPr lang="cs-CZ" sz="2000" dirty="0" err="1"/>
              <a:t>ice</a:t>
            </a:r>
            <a:r>
              <a:rPr lang="cs-CZ" sz="2000" dirty="0"/>
              <a:t> </a:t>
            </a:r>
            <a:r>
              <a:rPr lang="cs-CZ" sz="2000" dirty="0" err="1"/>
              <a:t>breakery</a:t>
            </a:r>
            <a:r>
              <a:rPr lang="cs-CZ" sz="2000" dirty="0"/>
              <a:t>), osobní otázky klaďte až později, demografické (např. otázky na věk, rodinný či socioekonomický status) nechte až na konec </a:t>
            </a:r>
          </a:p>
          <a:p>
            <a:endParaRPr lang="cs-CZ" sz="2000" dirty="0"/>
          </a:p>
          <a:p>
            <a:r>
              <a:rPr lang="cs-CZ" sz="2000" dirty="0"/>
              <a:t>Všímejte si neverbální komunikace </a:t>
            </a:r>
          </a:p>
          <a:p>
            <a:endParaRPr lang="cs-CZ" sz="2000" dirty="0"/>
          </a:p>
          <a:p>
            <a:r>
              <a:rPr lang="cs-CZ" sz="2000" dirty="0"/>
              <a:t>Usilujte o pozitivní atmosféru – ujišťujte informanta</a:t>
            </a:r>
            <a:r>
              <a:rPr lang="en-GB" sz="2000" dirty="0"/>
              <a:t>/</a:t>
            </a:r>
            <a:r>
              <a:rPr lang="cs-CZ" sz="2000" dirty="0"/>
              <a:t>ku o tom, že jste se toho hodně dozvěděli a že je to pro vás přínosné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0848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CA61427-768C-48D3-BE4E-D5E7DB2B9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Časté chyby při vedení rozhovoru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BAED55BB-18EF-4F52-B6A0-2F022C2798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74320" indent="-256032">
              <a:defRPr/>
            </a:pPr>
            <a:r>
              <a:rPr lang="cs-CZ" sz="2000" dirty="0"/>
              <a:t>vyvarovat se sugestivních otázek - např. </a:t>
            </a:r>
            <a:r>
              <a:rPr lang="cs-CZ" sz="2000" i="1" dirty="0"/>
              <a:t>Proč si myslíte, že se prezident Zeman vyjadřuje jako hulvát? – </a:t>
            </a:r>
            <a:r>
              <a:rPr lang="cs-CZ" sz="2000" dirty="0"/>
              <a:t>v</a:t>
            </a:r>
            <a:r>
              <a:rPr lang="cs-CZ" sz="2000" i="1" dirty="0"/>
              <a:t> </a:t>
            </a:r>
            <a:r>
              <a:rPr lang="cs-CZ" sz="2000" dirty="0"/>
              <a:t>případě, že o tom informant</a:t>
            </a:r>
            <a:r>
              <a:rPr lang="en-GB" sz="2000" dirty="0"/>
              <a:t>/</a:t>
            </a:r>
            <a:r>
              <a:rPr lang="cs-CZ" sz="2000" dirty="0" err="1"/>
              <a:t>ka</a:t>
            </a:r>
            <a:r>
              <a:rPr lang="cs-CZ" sz="2000" dirty="0"/>
              <a:t> nezačali hovořit sami</a:t>
            </a:r>
            <a:r>
              <a:rPr lang="cs-CZ" sz="2000" i="1" dirty="0"/>
              <a:t> </a:t>
            </a:r>
          </a:p>
          <a:p>
            <a:pPr marL="274320" indent="-256032">
              <a:defRPr/>
            </a:pPr>
            <a:endParaRPr lang="cs-CZ" sz="2000" dirty="0"/>
          </a:p>
          <a:p>
            <a:pPr marL="274320" indent="-256032">
              <a:defRPr/>
            </a:pPr>
            <a:r>
              <a:rPr lang="cs-CZ" sz="2000" dirty="0"/>
              <a:t>neklást více otázek zároveň</a:t>
            </a:r>
          </a:p>
          <a:p>
            <a:pPr marL="274320" indent="-256032">
              <a:defRPr/>
            </a:pPr>
            <a:endParaRPr lang="cs-CZ" sz="2000" dirty="0"/>
          </a:p>
          <a:p>
            <a:pPr marL="274320" indent="-256032">
              <a:defRPr/>
            </a:pPr>
            <a:r>
              <a:rPr lang="cs-CZ" sz="2000" dirty="0"/>
              <a:t>formulovat otázky srozumitelně, tj. běžným jazykem (nepoužívejte odborné pojmy)</a:t>
            </a:r>
          </a:p>
          <a:p>
            <a:pPr marL="274320" indent="-256032">
              <a:defRPr/>
            </a:pPr>
            <a:endParaRPr lang="cs-CZ" sz="2000" dirty="0"/>
          </a:p>
          <a:p>
            <a:pPr marL="274320" indent="-256032">
              <a:defRPr/>
            </a:pPr>
            <a:r>
              <a:rPr lang="cs-CZ" sz="2000" dirty="0"/>
              <a:t>doptávat se na zdánlivě samozřejmé jevy, abychom detailně zachytili významy, které s nimi informant</a:t>
            </a:r>
            <a:r>
              <a:rPr lang="en-GB" sz="2000" dirty="0"/>
              <a:t>/</a:t>
            </a:r>
            <a:r>
              <a:rPr lang="cs-CZ" sz="2000" dirty="0" err="1"/>
              <a:t>ka</a:t>
            </a:r>
            <a:r>
              <a:rPr lang="cs-CZ" sz="2000" dirty="0"/>
              <a:t> spojuje (např. </a:t>
            </a:r>
            <a:r>
              <a:rPr lang="cs-CZ" sz="2000" i="1" dirty="0"/>
              <a:t>Co myslíte tím, že se pan prezident Zeman vyjadřuje jako hulvát</a:t>
            </a:r>
            <a:r>
              <a:rPr lang="cs-CZ" sz="2000" dirty="0"/>
              <a:t>? – v případě, že o tom informant</a:t>
            </a:r>
            <a:r>
              <a:rPr lang="en-GB" sz="2000" dirty="0"/>
              <a:t>/</a:t>
            </a:r>
            <a:r>
              <a:rPr lang="cs-CZ" sz="2000" dirty="0" err="1"/>
              <a:t>ka</a:t>
            </a:r>
            <a:r>
              <a:rPr lang="cs-CZ" sz="2000" dirty="0"/>
              <a:t> začali hovořit sami)</a:t>
            </a:r>
          </a:p>
          <a:p>
            <a:pPr marL="274320" indent="-256032">
              <a:defRPr/>
            </a:pPr>
            <a:endParaRPr lang="cs-CZ" sz="2000" i="1" dirty="0"/>
          </a:p>
          <a:p>
            <a:pPr marL="274320" indent="-256032">
              <a:defRPr/>
            </a:pPr>
            <a:r>
              <a:rPr lang="cs-CZ" sz="2000" dirty="0"/>
              <a:t>Neskákat do řeči</a:t>
            </a:r>
          </a:p>
        </p:txBody>
      </p:sp>
    </p:spTree>
    <p:extLst>
      <p:ext uri="{BB962C8B-B14F-4D97-AF65-F5344CB8AC3E}">
        <p14:creationId xmlns:p14="http://schemas.microsoft.com/office/powerpoint/2010/main" val="204116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Nebe">
      <a:dk1>
        <a:sysClr val="windowText" lastClr="000000"/>
      </a:dk1>
      <a:lt1>
        <a:sysClr val="window" lastClr="FFFFFF"/>
      </a:lt1>
      <a:dk2>
        <a:srgbClr val="104C7E"/>
      </a:dk2>
      <a:lt2>
        <a:srgbClr val="EBEBEB"/>
      </a:lt2>
      <a:accent1>
        <a:srgbClr val="94CE67"/>
      </a:accent1>
      <a:accent2>
        <a:srgbClr val="49D1CD"/>
      </a:accent2>
      <a:accent3>
        <a:srgbClr val="61A5D6"/>
      </a:accent3>
      <a:accent4>
        <a:srgbClr val="9D8CD3"/>
      </a:accent4>
      <a:accent5>
        <a:srgbClr val="E45C8A"/>
      </a:accent5>
      <a:accent6>
        <a:srgbClr val="F98C61"/>
      </a:accent6>
      <a:hlink>
        <a:srgbClr val="AAF172"/>
      </a:hlink>
      <a:folHlink>
        <a:srgbClr val="E7F19A"/>
      </a:folHlink>
    </a:clrScheme>
    <a:fontScheme name="Neb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b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E44E6A2F-09CD-4BE0-B42D-107FF03CEE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Nebesa</Template>
  <TotalTime>299</TotalTime>
  <Words>1018</Words>
  <Application>Microsoft Office PowerPoint</Application>
  <PresentationFormat>Širokoúhlá obrazovka</PresentationFormat>
  <Paragraphs>141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Nebe</vt:lpstr>
      <vt:lpstr>Výzkum v pedagogické praxi</vt:lpstr>
      <vt:lpstr>Struktura semináře (I)</vt:lpstr>
      <vt:lpstr>STRUKTURA SEMINÁŘE (ii)</vt:lpstr>
      <vt:lpstr>Jak formulovat otázky ke kvalitativnímu rozhovoru?</vt:lpstr>
      <vt:lpstr>pŘÍKLAD</vt:lpstr>
      <vt:lpstr>Otázky k reflexi po rozhovoru</vt:lpstr>
      <vt:lpstr>Principy správného vedení rozhovoru – krok za krokem (I)</vt:lpstr>
      <vt:lpstr>Principy správného vedení rozhovoru – krok za krokem (II)</vt:lpstr>
      <vt:lpstr>Časté chyby při vedení rozhovoru</vt:lpstr>
      <vt:lpstr>Přepis rozhovoru</vt:lpstr>
      <vt:lpstr>VZOR informovaného souhlasu</vt:lpstr>
      <vt:lpstr>Pozorování </vt:lpstr>
      <vt:lpstr>Prezentace aplikace PowerPoint</vt:lpstr>
      <vt:lpstr>Typy pozorování</vt:lpstr>
      <vt:lpstr>Principy správného pozorování</vt:lpstr>
      <vt:lpstr>Na závěr: zadání 2. úkolu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Výzkum v pedagogické praxi</dc:title>
  <dc:creator>Jana Obrovská</dc:creator>
  <cp:lastModifiedBy>lektor</cp:lastModifiedBy>
  <cp:revision>76</cp:revision>
  <dcterms:created xsi:type="dcterms:W3CDTF">2017-10-14T10:52:27Z</dcterms:created>
  <dcterms:modified xsi:type="dcterms:W3CDTF">2017-10-17T12:35:28Z</dcterms:modified>
</cp:coreProperties>
</file>