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3" r:id="rId1"/>
  </p:sldMasterIdLst>
  <p:sldIdLst>
    <p:sldId id="256" r:id="rId2"/>
    <p:sldId id="257" r:id="rId3"/>
    <p:sldId id="258" r:id="rId4"/>
    <p:sldId id="269" r:id="rId5"/>
    <p:sldId id="260" r:id="rId6"/>
    <p:sldId id="259" r:id="rId7"/>
    <p:sldId id="261" r:id="rId8"/>
    <p:sldId id="262" r:id="rId9"/>
    <p:sldId id="264" r:id="rId10"/>
    <p:sldId id="265" r:id="rId11"/>
    <p:sldId id="263" r:id="rId12"/>
    <p:sldId id="266" r:id="rId13"/>
    <p:sldId id="267" r:id="rId14"/>
    <p:sldId id="268" r:id="rId15"/>
    <p:sldId id="270" r:id="rId16"/>
    <p:sldId id="272" r:id="rId17"/>
    <p:sldId id="271"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cs-CZ" smtClean="0"/>
              <a:t>Kliknutím lze upravit styl.</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7ACF18D0-42A2-49A0-91EA-D97FC0784E75}" type="datetimeFigureOut">
              <a:rPr lang="cs-CZ" smtClean="0"/>
              <a:t>30. 10. 2017</a:t>
            </a:fld>
            <a:endParaRPr lang="cs-CZ"/>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cs-CZ"/>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18CA74CC-1270-4219-BC1B-8B6120343D74}" type="slidenum">
              <a:rPr lang="cs-CZ" smtClean="0"/>
              <a:t>‹#›</a:t>
            </a:fld>
            <a:endParaRPr lang="cs-CZ"/>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01243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7ACF18D0-42A2-49A0-91EA-D97FC0784E75}" type="datetimeFigureOut">
              <a:rPr lang="cs-CZ" smtClean="0"/>
              <a:t>30. 10. 2017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8CA74CC-1270-4219-BC1B-8B6120343D74}" type="slidenum">
              <a:rPr lang="cs-CZ" smtClean="0"/>
              <a:t>‹#›</a:t>
            </a:fld>
            <a:endParaRPr lang="cs-CZ"/>
          </a:p>
        </p:txBody>
      </p:sp>
    </p:spTree>
    <p:extLst>
      <p:ext uri="{BB962C8B-B14F-4D97-AF65-F5344CB8AC3E}">
        <p14:creationId xmlns:p14="http://schemas.microsoft.com/office/powerpoint/2010/main" val="319592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7ACF18D0-42A2-49A0-91EA-D97FC0784E75}" type="datetimeFigureOut">
              <a:rPr lang="cs-CZ" smtClean="0"/>
              <a:t>30. 10. 2017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8CA74CC-1270-4219-BC1B-8B6120343D74}" type="slidenum">
              <a:rPr lang="cs-CZ" smtClean="0"/>
              <a:t>‹#›</a:t>
            </a:fld>
            <a:endParaRPr lang="cs-CZ"/>
          </a:p>
        </p:txBody>
      </p:sp>
    </p:spTree>
    <p:extLst>
      <p:ext uri="{BB962C8B-B14F-4D97-AF65-F5344CB8AC3E}">
        <p14:creationId xmlns:p14="http://schemas.microsoft.com/office/powerpoint/2010/main" val="3090861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7ACF18D0-42A2-49A0-91EA-D97FC0784E75}" type="datetimeFigureOut">
              <a:rPr lang="cs-CZ" smtClean="0"/>
              <a:t>30. 10. 2017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8CA74CC-1270-4219-BC1B-8B6120343D74}" type="slidenum">
              <a:rPr lang="cs-CZ" smtClean="0"/>
              <a:t>‹#›</a:t>
            </a:fld>
            <a:endParaRPr lang="cs-CZ"/>
          </a:p>
        </p:txBody>
      </p:sp>
    </p:spTree>
    <p:extLst>
      <p:ext uri="{BB962C8B-B14F-4D97-AF65-F5344CB8AC3E}">
        <p14:creationId xmlns:p14="http://schemas.microsoft.com/office/powerpoint/2010/main" val="688334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7ACF18D0-42A2-49A0-91EA-D97FC0784E75}" type="datetimeFigureOut">
              <a:rPr lang="cs-CZ" smtClean="0"/>
              <a:t>30. 10. 2017</a:t>
            </a:fld>
            <a:endParaRPr lang="cs-CZ"/>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cs-CZ"/>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18CA74CC-1270-4219-BC1B-8B6120343D74}" type="slidenum">
              <a:rPr lang="cs-CZ" smtClean="0"/>
              <a:t>‹#›</a:t>
            </a:fld>
            <a:endParaRPr lang="cs-CZ"/>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2216220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7ACF18D0-42A2-49A0-91EA-D97FC0784E75}" type="datetimeFigureOut">
              <a:rPr lang="cs-CZ" smtClean="0"/>
              <a:t>30. 10. 2017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8CA74CC-1270-4219-BC1B-8B6120343D74}" type="slidenum">
              <a:rPr lang="cs-CZ" smtClean="0"/>
              <a:t>‹#›</a:t>
            </a:fld>
            <a:endParaRPr lang="cs-CZ"/>
          </a:p>
        </p:txBody>
      </p:sp>
    </p:spTree>
    <p:extLst>
      <p:ext uri="{BB962C8B-B14F-4D97-AF65-F5344CB8AC3E}">
        <p14:creationId xmlns:p14="http://schemas.microsoft.com/office/powerpoint/2010/main" val="2032733482"/>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257300" y="2909102"/>
            <a:ext cx="4800600" cy="299639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633864" y="2909102"/>
            <a:ext cx="4800600" cy="299639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7ACF18D0-42A2-49A0-91EA-D97FC0784E75}" type="datetimeFigureOut">
              <a:rPr lang="cs-CZ" smtClean="0"/>
              <a:t>30. 10. 2017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8CA74CC-1270-4219-BC1B-8B6120343D74}" type="slidenum">
              <a:rPr lang="cs-CZ" smtClean="0"/>
              <a:t>‹#›</a:t>
            </a:fld>
            <a:endParaRPr lang="cs-CZ"/>
          </a:p>
        </p:txBody>
      </p:sp>
    </p:spTree>
    <p:extLst>
      <p:ext uri="{BB962C8B-B14F-4D97-AF65-F5344CB8AC3E}">
        <p14:creationId xmlns:p14="http://schemas.microsoft.com/office/powerpoint/2010/main" val="1178741929"/>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7ACF18D0-42A2-49A0-91EA-D97FC0784E75}" type="datetimeFigureOut">
              <a:rPr lang="cs-CZ" smtClean="0"/>
              <a:t>30. 10. 2017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8CA74CC-1270-4219-BC1B-8B6120343D74}" type="slidenum">
              <a:rPr lang="cs-CZ" smtClean="0"/>
              <a:t>‹#›</a:t>
            </a:fld>
            <a:endParaRPr lang="cs-CZ"/>
          </a:p>
        </p:txBody>
      </p:sp>
    </p:spTree>
    <p:extLst>
      <p:ext uri="{BB962C8B-B14F-4D97-AF65-F5344CB8AC3E}">
        <p14:creationId xmlns:p14="http://schemas.microsoft.com/office/powerpoint/2010/main" val="3788676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CF18D0-42A2-49A0-91EA-D97FC0784E75}" type="datetimeFigureOut">
              <a:rPr lang="cs-CZ" smtClean="0"/>
              <a:t>30. 10. 2017</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8CA74CC-1270-4219-BC1B-8B6120343D74}" type="slidenum">
              <a:rPr lang="cs-CZ" smtClean="0"/>
              <a:t>‹#›</a:t>
            </a:fld>
            <a:endParaRPr lang="cs-CZ"/>
          </a:p>
        </p:txBody>
      </p:sp>
    </p:spTree>
    <p:extLst>
      <p:ext uri="{BB962C8B-B14F-4D97-AF65-F5344CB8AC3E}">
        <p14:creationId xmlns:p14="http://schemas.microsoft.com/office/powerpoint/2010/main" val="4040511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cs-CZ" smtClean="0"/>
              <a:t>Kliknutím lze upravit styl.</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a:xfrm>
            <a:off x="765051" y="6375679"/>
            <a:ext cx="1233355" cy="348462"/>
          </a:xfrm>
        </p:spPr>
        <p:txBody>
          <a:bodyPr/>
          <a:lstStyle/>
          <a:p>
            <a:fld id="{7ACF18D0-42A2-49A0-91EA-D97FC0784E75}" type="datetimeFigureOut">
              <a:rPr lang="cs-CZ" smtClean="0"/>
              <a:t>30. 10. 2017</a:t>
            </a:fld>
            <a:endParaRPr lang="cs-CZ"/>
          </a:p>
        </p:txBody>
      </p:sp>
      <p:sp>
        <p:nvSpPr>
          <p:cNvPr id="6" name="Footer Placeholder 5"/>
          <p:cNvSpPr>
            <a:spLocks noGrp="1"/>
          </p:cNvSpPr>
          <p:nvPr>
            <p:ph type="ftr" sz="quarter" idx="11"/>
          </p:nvPr>
        </p:nvSpPr>
        <p:spPr>
          <a:xfrm>
            <a:off x="2103620" y="6375679"/>
            <a:ext cx="3482179" cy="345796"/>
          </a:xfrm>
        </p:spPr>
        <p:txBody>
          <a:bodyPr/>
          <a:lstStyle/>
          <a:p>
            <a:endParaRPr lang="cs-CZ"/>
          </a:p>
        </p:txBody>
      </p:sp>
      <p:sp>
        <p:nvSpPr>
          <p:cNvPr id="7" name="Slide Number Placeholder 6"/>
          <p:cNvSpPr>
            <a:spLocks noGrp="1"/>
          </p:cNvSpPr>
          <p:nvPr>
            <p:ph type="sldNum" sz="quarter" idx="12"/>
          </p:nvPr>
        </p:nvSpPr>
        <p:spPr>
          <a:xfrm>
            <a:off x="5691014" y="6375679"/>
            <a:ext cx="1232456" cy="345796"/>
          </a:xfrm>
        </p:spPr>
        <p:txBody>
          <a:bodyPr/>
          <a:lstStyle/>
          <a:p>
            <a:fld id="{18CA74CC-1270-4219-BC1B-8B6120343D74}" type="slidenum">
              <a:rPr lang="cs-CZ" smtClean="0"/>
              <a:t>‹#›</a:t>
            </a:fld>
            <a:endParaRPr lang="cs-CZ"/>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95574789"/>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cs-CZ" smtClean="0"/>
              <a:t>Kliknutím lze upravit styl.</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a:xfrm>
            <a:off x="765950" y="6375679"/>
            <a:ext cx="1232456" cy="348462"/>
          </a:xfrm>
        </p:spPr>
        <p:txBody>
          <a:bodyPr/>
          <a:lstStyle/>
          <a:p>
            <a:fld id="{7ACF18D0-42A2-49A0-91EA-D97FC0784E75}" type="datetimeFigureOut">
              <a:rPr lang="cs-CZ" smtClean="0"/>
              <a:t>30. 10. 2017</a:t>
            </a:fld>
            <a:endParaRPr lang="cs-CZ"/>
          </a:p>
        </p:txBody>
      </p:sp>
      <p:sp>
        <p:nvSpPr>
          <p:cNvPr id="6" name="Footer Placeholder 5"/>
          <p:cNvSpPr>
            <a:spLocks noGrp="1"/>
          </p:cNvSpPr>
          <p:nvPr>
            <p:ph type="ftr" sz="quarter" idx="11"/>
          </p:nvPr>
        </p:nvSpPr>
        <p:spPr>
          <a:xfrm>
            <a:off x="2103621" y="6375679"/>
            <a:ext cx="3482178" cy="345796"/>
          </a:xfrm>
        </p:spPr>
        <p:txBody>
          <a:bodyPr/>
          <a:lstStyle/>
          <a:p>
            <a:endParaRPr lang="cs-CZ"/>
          </a:p>
        </p:txBody>
      </p:sp>
      <p:sp>
        <p:nvSpPr>
          <p:cNvPr id="7" name="Slide Number Placeholder 6"/>
          <p:cNvSpPr>
            <a:spLocks noGrp="1"/>
          </p:cNvSpPr>
          <p:nvPr>
            <p:ph type="sldNum" sz="quarter" idx="12"/>
          </p:nvPr>
        </p:nvSpPr>
        <p:spPr>
          <a:xfrm>
            <a:off x="5687568" y="6375679"/>
            <a:ext cx="1234440" cy="345796"/>
          </a:xfrm>
        </p:spPr>
        <p:txBody>
          <a:bodyPr/>
          <a:lstStyle/>
          <a:p>
            <a:fld id="{18CA74CC-1270-4219-BC1B-8B6120343D74}" type="slidenum">
              <a:rPr lang="cs-CZ" smtClean="0"/>
              <a:t>‹#›</a:t>
            </a:fld>
            <a:endParaRPr lang="cs-CZ"/>
          </a:p>
        </p:txBody>
      </p:sp>
    </p:spTree>
    <p:extLst>
      <p:ext uri="{BB962C8B-B14F-4D97-AF65-F5344CB8AC3E}">
        <p14:creationId xmlns:p14="http://schemas.microsoft.com/office/powerpoint/2010/main" val="1968343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7ACF18D0-42A2-49A0-91EA-D97FC0784E75}" type="datetimeFigureOut">
              <a:rPr lang="cs-CZ" smtClean="0"/>
              <a:t>30. 10. 2017</a:t>
            </a:fld>
            <a:endParaRPr lang="cs-CZ"/>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cs-CZ"/>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8CA74CC-1270-4219-BC1B-8B6120343D74}" type="slidenum">
              <a:rPr lang="cs-CZ" smtClean="0"/>
              <a:t>‹#›</a:t>
            </a:fld>
            <a:endParaRPr lang="cs-CZ"/>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105253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4800" dirty="0" smtClean="0"/>
              <a:t>Výzkum v pedagogické praxi</a:t>
            </a:r>
            <a:endParaRPr lang="cs-CZ" sz="4800" dirty="0"/>
          </a:p>
        </p:txBody>
      </p:sp>
      <p:sp>
        <p:nvSpPr>
          <p:cNvPr id="3" name="Podnadpis 2"/>
          <p:cNvSpPr>
            <a:spLocks noGrp="1"/>
          </p:cNvSpPr>
          <p:nvPr>
            <p:ph type="subTitle" idx="1"/>
          </p:nvPr>
        </p:nvSpPr>
        <p:spPr/>
        <p:txBody>
          <a:bodyPr/>
          <a:lstStyle/>
          <a:p>
            <a:r>
              <a:rPr lang="cs-CZ" dirty="0" smtClean="0"/>
              <a:t>Mgr. Jana obrovská, </a:t>
            </a:r>
            <a:r>
              <a:rPr lang="cs-CZ" dirty="0" err="1" smtClean="0"/>
              <a:t>ph.d.</a:t>
            </a:r>
            <a:endParaRPr lang="cs-CZ" dirty="0"/>
          </a:p>
        </p:txBody>
      </p:sp>
    </p:spTree>
    <p:extLst>
      <p:ext uri="{BB962C8B-B14F-4D97-AF65-F5344CB8AC3E}">
        <p14:creationId xmlns:p14="http://schemas.microsoft.com/office/powerpoint/2010/main" val="432298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Teoretické versus zakotvené kódy</a:t>
            </a:r>
            <a:endParaRPr lang="cs-CZ" dirty="0"/>
          </a:p>
        </p:txBody>
      </p:sp>
      <p:sp>
        <p:nvSpPr>
          <p:cNvPr id="3" name="Zástupný symbol pro obsah 2"/>
          <p:cNvSpPr>
            <a:spLocks noGrp="1"/>
          </p:cNvSpPr>
          <p:nvPr>
            <p:ph idx="1"/>
          </p:nvPr>
        </p:nvSpPr>
        <p:spPr/>
        <p:txBody>
          <a:bodyPr/>
          <a:lstStyle/>
          <a:p>
            <a:r>
              <a:rPr lang="cs-CZ" dirty="0" smtClean="0"/>
              <a:t>Kódy mohou vycházet z teorie – připravím si je před samotnou analýzou a následně je aplikuji na data (tzv. teoretická mřížka)</a:t>
            </a:r>
          </a:p>
          <a:p>
            <a:endParaRPr lang="cs-CZ" dirty="0"/>
          </a:p>
          <a:p>
            <a:r>
              <a:rPr lang="cs-CZ" dirty="0" smtClean="0"/>
              <a:t>Kódy mohou vycházet ze samotných dat – tzv. zakotvené kódy</a:t>
            </a:r>
          </a:p>
          <a:p>
            <a:endParaRPr lang="cs-CZ" dirty="0"/>
          </a:p>
          <a:p>
            <a:r>
              <a:rPr lang="cs-CZ" dirty="0" smtClean="0"/>
              <a:t>Zpravidla obě strategie kombinujeme, v kvalitativní analýze dat bychom se ale měli co nejvíce snažit o tvorbu zakotvených kódů.</a:t>
            </a:r>
            <a:endParaRPr lang="cs-CZ" dirty="0"/>
          </a:p>
        </p:txBody>
      </p:sp>
    </p:spTree>
    <p:extLst>
      <p:ext uri="{BB962C8B-B14F-4D97-AF65-F5344CB8AC3E}">
        <p14:creationId xmlns:p14="http://schemas.microsoft.com/office/powerpoint/2010/main" val="41278846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 co myslet</a:t>
            </a:r>
            <a:endParaRPr lang="cs-CZ" dirty="0"/>
          </a:p>
        </p:txBody>
      </p:sp>
      <p:sp>
        <p:nvSpPr>
          <p:cNvPr id="3" name="Zástupný symbol pro obsah 2"/>
          <p:cNvSpPr>
            <a:spLocks noGrp="1"/>
          </p:cNvSpPr>
          <p:nvPr>
            <p:ph idx="1"/>
          </p:nvPr>
        </p:nvSpPr>
        <p:spPr/>
        <p:txBody>
          <a:bodyPr/>
          <a:lstStyle/>
          <a:p>
            <a:r>
              <a:rPr lang="cs-CZ" dirty="0"/>
              <a:t>Data čteme </a:t>
            </a:r>
            <a:r>
              <a:rPr lang="cs-CZ" dirty="0" smtClean="0"/>
              <a:t>opakovaně</a:t>
            </a:r>
          </a:p>
          <a:p>
            <a:endParaRPr lang="cs-CZ" dirty="0"/>
          </a:p>
          <a:p>
            <a:r>
              <a:rPr lang="cs-CZ" dirty="0" smtClean="0"/>
              <a:t>Snažíme se držet samotných dat – tj. „nešroubovat“ na data vlastní předpoklady</a:t>
            </a:r>
          </a:p>
          <a:p>
            <a:endParaRPr lang="cs-CZ" dirty="0"/>
          </a:p>
          <a:p>
            <a:r>
              <a:rPr lang="cs-CZ" dirty="0"/>
              <a:t>Kód by měl být v datech zastoupen </a:t>
            </a:r>
            <a:r>
              <a:rPr lang="cs-CZ" dirty="0" smtClean="0"/>
              <a:t>opakovaně a data bychom měli kódovat systematicky</a:t>
            </a:r>
          </a:p>
          <a:p>
            <a:endParaRPr lang="cs-CZ" dirty="0"/>
          </a:p>
          <a:p>
            <a:r>
              <a:rPr lang="cs-CZ" dirty="0" smtClean="0"/>
              <a:t>Pokud se kódy v datech potkávají, ukazuje to na zajímavé souvislosti</a:t>
            </a:r>
            <a:endParaRPr lang="cs-CZ" dirty="0"/>
          </a:p>
          <a:p>
            <a:endParaRPr lang="cs-CZ" dirty="0" smtClean="0"/>
          </a:p>
          <a:p>
            <a:endParaRPr lang="cs-CZ" dirty="0"/>
          </a:p>
        </p:txBody>
      </p:sp>
    </p:spTree>
    <p:extLst>
      <p:ext uri="{BB962C8B-B14F-4D97-AF65-F5344CB8AC3E}">
        <p14:creationId xmlns:p14="http://schemas.microsoft.com/office/powerpoint/2010/main" val="40936015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 co si dát při kódování pozor?</a:t>
            </a:r>
            <a:endParaRPr lang="cs-CZ" dirty="0"/>
          </a:p>
        </p:txBody>
      </p:sp>
      <p:sp>
        <p:nvSpPr>
          <p:cNvPr id="3" name="Zástupný symbol pro obsah 2"/>
          <p:cNvSpPr>
            <a:spLocks noGrp="1"/>
          </p:cNvSpPr>
          <p:nvPr>
            <p:ph idx="1"/>
          </p:nvPr>
        </p:nvSpPr>
        <p:spPr/>
        <p:txBody>
          <a:bodyPr/>
          <a:lstStyle/>
          <a:p>
            <a:r>
              <a:rPr lang="cs-CZ" dirty="0" smtClean="0"/>
              <a:t>Příliš obecné versus příliš konkrétní kódy</a:t>
            </a:r>
          </a:p>
          <a:p>
            <a:endParaRPr lang="cs-CZ" dirty="0"/>
          </a:p>
          <a:p>
            <a:r>
              <a:rPr lang="cs-CZ" dirty="0" smtClean="0"/>
              <a:t>Příliš mnoho versus příliš málo kódů</a:t>
            </a:r>
            <a:endParaRPr lang="cs-CZ" dirty="0"/>
          </a:p>
        </p:txBody>
      </p:sp>
    </p:spTree>
    <p:extLst>
      <p:ext uri="{BB962C8B-B14F-4D97-AF65-F5344CB8AC3E}">
        <p14:creationId xmlns:p14="http://schemas.microsoft.com/office/powerpoint/2010/main" val="32057146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dělat po otevřeném kódování?</a:t>
            </a:r>
            <a:endParaRPr lang="cs-CZ" dirty="0"/>
          </a:p>
        </p:txBody>
      </p:sp>
      <p:sp>
        <p:nvSpPr>
          <p:cNvPr id="3" name="Zástupný symbol pro obsah 2"/>
          <p:cNvSpPr>
            <a:spLocks noGrp="1"/>
          </p:cNvSpPr>
          <p:nvPr>
            <p:ph idx="1"/>
          </p:nvPr>
        </p:nvSpPr>
        <p:spPr/>
        <p:txBody>
          <a:bodyPr>
            <a:normAutofit lnSpcReduction="10000"/>
          </a:bodyPr>
          <a:lstStyle/>
          <a:p>
            <a:r>
              <a:rPr lang="cs-CZ" dirty="0"/>
              <a:t>Po fázi otevřeného kódování následuje fáze </a:t>
            </a:r>
            <a:r>
              <a:rPr lang="cs-CZ" dirty="0" smtClean="0"/>
              <a:t>kategorizování</a:t>
            </a:r>
          </a:p>
          <a:p>
            <a:endParaRPr lang="cs-CZ" dirty="0"/>
          </a:p>
          <a:p>
            <a:r>
              <a:rPr lang="cs-CZ" dirty="0"/>
              <a:t>Je potřeba vytvořit seznam kódů a jejich výskytů a významově příbuzné kódy shlukovat do kategorií (nebo naopak kódy obecnější povahy rozštěpit na dílčí sub-kódy) </a:t>
            </a:r>
            <a:endParaRPr lang="cs-CZ" dirty="0" smtClean="0"/>
          </a:p>
          <a:p>
            <a:endParaRPr lang="cs-CZ" dirty="0"/>
          </a:p>
          <a:p>
            <a:r>
              <a:rPr lang="cs-CZ" dirty="0"/>
              <a:t>V další fázi analytické práce hledáme vztahy mezi identifikovanými kategoriemi, ty pak tvoří kostru analytického „příběhu“ či hlavní argumentační linie výsledné </a:t>
            </a:r>
            <a:r>
              <a:rPr lang="cs-CZ" dirty="0" smtClean="0"/>
              <a:t>studie</a:t>
            </a:r>
          </a:p>
          <a:p>
            <a:endParaRPr lang="cs-CZ" dirty="0" smtClean="0"/>
          </a:p>
          <a:p>
            <a:r>
              <a:rPr lang="cs-CZ" dirty="0" smtClean="0"/>
              <a:t>Vztahy </a:t>
            </a:r>
            <a:r>
              <a:rPr lang="cs-CZ" dirty="0"/>
              <a:t>mezi kategoriemi je vhodné nějak graficky znázornit (schéma, diagram, model apod.)</a:t>
            </a:r>
          </a:p>
          <a:p>
            <a:endParaRPr lang="cs-CZ" dirty="0"/>
          </a:p>
        </p:txBody>
      </p:sp>
    </p:spTree>
    <p:extLst>
      <p:ext uri="{BB962C8B-B14F-4D97-AF65-F5344CB8AC3E}">
        <p14:creationId xmlns:p14="http://schemas.microsoft.com/office/powerpoint/2010/main" val="9086236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Bez názvu.jpg"/>
          <p:cNvPicPr>
            <a:picLocks noGrp="1" noChangeAspect="1"/>
          </p:cNvPicPr>
          <p:nvPr>
            <p:ph idx="1"/>
          </p:nvPr>
        </p:nvPicPr>
        <p:blipFill>
          <a:blip r:embed="rId2" cstate="print"/>
          <a:stretch>
            <a:fillRect/>
          </a:stretch>
        </p:blipFill>
        <p:spPr>
          <a:xfrm>
            <a:off x="1524001" y="88233"/>
            <a:ext cx="9625262" cy="6713620"/>
          </a:xfrm>
        </p:spPr>
      </p:pic>
    </p:spTree>
    <p:extLst>
      <p:ext uri="{BB962C8B-B14F-4D97-AF65-F5344CB8AC3E}">
        <p14:creationId xmlns:p14="http://schemas.microsoft.com/office/powerpoint/2010/main" val="1156886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výsledkem kvalitativní analýzy dat?</a:t>
            </a:r>
            <a:endParaRPr lang="cs-CZ" dirty="0"/>
          </a:p>
        </p:txBody>
      </p:sp>
      <p:sp>
        <p:nvSpPr>
          <p:cNvPr id="3" name="Zástupný symbol pro obsah 2"/>
          <p:cNvSpPr>
            <a:spLocks noGrp="1"/>
          </p:cNvSpPr>
          <p:nvPr>
            <p:ph idx="1"/>
          </p:nvPr>
        </p:nvSpPr>
        <p:spPr/>
        <p:txBody>
          <a:bodyPr>
            <a:normAutofit lnSpcReduction="10000"/>
          </a:bodyPr>
          <a:lstStyle/>
          <a:p>
            <a:r>
              <a:rPr lang="cs-CZ" dirty="0"/>
              <a:t>Seznam a podrobný popis klíčových témat</a:t>
            </a:r>
          </a:p>
          <a:p>
            <a:endParaRPr lang="cs-CZ" dirty="0"/>
          </a:p>
          <a:p>
            <a:r>
              <a:rPr lang="cs-CZ" dirty="0"/>
              <a:t>Teorie, hypotézy k dalšímu ověřování</a:t>
            </a:r>
          </a:p>
          <a:p>
            <a:endParaRPr lang="cs-CZ" dirty="0"/>
          </a:p>
          <a:p>
            <a:r>
              <a:rPr lang="cs-CZ" dirty="0"/>
              <a:t>Chronologie, sekvence</a:t>
            </a:r>
          </a:p>
          <a:p>
            <a:endParaRPr lang="cs-CZ" dirty="0"/>
          </a:p>
          <a:p>
            <a:r>
              <a:rPr lang="cs-CZ" dirty="0"/>
              <a:t>Schéma, model</a:t>
            </a:r>
          </a:p>
          <a:p>
            <a:endParaRPr lang="cs-CZ" dirty="0"/>
          </a:p>
          <a:p>
            <a:r>
              <a:rPr lang="cs-CZ" dirty="0"/>
              <a:t>Typologie, kategorizace</a:t>
            </a:r>
          </a:p>
          <a:p>
            <a:endParaRPr lang="cs-CZ" dirty="0"/>
          </a:p>
        </p:txBody>
      </p:sp>
    </p:spTree>
    <p:extLst>
      <p:ext uri="{BB962C8B-B14F-4D97-AF65-F5344CB8AC3E}">
        <p14:creationId xmlns:p14="http://schemas.microsoft.com/office/powerpoint/2010/main" val="42585294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SCHÉMATU</a:t>
            </a:r>
            <a:endParaRPr lang="cs-CZ" dirty="0"/>
          </a:p>
        </p:txBody>
      </p:sp>
      <p:pic>
        <p:nvPicPr>
          <p:cNvPr id="4" name="Shape 149"/>
          <p:cNvPicPr preferRelativeResize="0">
            <a:picLocks noGrp="1"/>
          </p:cNvPicPr>
          <p:nvPr>
            <p:ph idx="1"/>
          </p:nvPr>
        </p:nvPicPr>
        <p:blipFill rotWithShape="1">
          <a:blip r:embed="rId2">
            <a:alphaModFix/>
          </a:blip>
          <a:srcRect l="2343" t="6940" b="6741"/>
          <a:stretch/>
        </p:blipFill>
        <p:spPr>
          <a:xfrm>
            <a:off x="1957589" y="1416677"/>
            <a:ext cx="8976574" cy="5164428"/>
          </a:xfrm>
          <a:prstGeom prst="rect">
            <a:avLst/>
          </a:prstGeom>
          <a:noFill/>
          <a:ln>
            <a:noFill/>
          </a:ln>
        </p:spPr>
      </p:pic>
    </p:spTree>
    <p:extLst>
      <p:ext uri="{BB962C8B-B14F-4D97-AF65-F5344CB8AC3E}">
        <p14:creationId xmlns:p14="http://schemas.microsoft.com/office/powerpoint/2010/main" val="2219557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to interpretace?</a:t>
            </a:r>
            <a:endParaRPr lang="cs-CZ" dirty="0"/>
          </a:p>
        </p:txBody>
      </p:sp>
      <p:sp>
        <p:nvSpPr>
          <p:cNvPr id="3" name="Zástupný symbol pro obsah 2"/>
          <p:cNvSpPr>
            <a:spLocks noGrp="1"/>
          </p:cNvSpPr>
          <p:nvPr>
            <p:ph idx="1"/>
          </p:nvPr>
        </p:nvSpPr>
        <p:spPr/>
        <p:txBody>
          <a:bodyPr/>
          <a:lstStyle/>
          <a:p>
            <a:pPr>
              <a:buNone/>
            </a:pPr>
            <a:r>
              <a:rPr lang="cs-CZ" dirty="0"/>
              <a:t>Interpretace, kterou autor obvykle umisťuje bezprostředně za daný datový fragment, je </a:t>
            </a:r>
            <a:r>
              <a:rPr lang="cs-CZ" dirty="0" smtClean="0"/>
              <a:t>aktem </a:t>
            </a:r>
            <a:r>
              <a:rPr lang="cs-CZ" b="1" dirty="0" smtClean="0"/>
              <a:t>hledání </a:t>
            </a:r>
            <a:r>
              <a:rPr lang="cs-CZ" b="1" dirty="0"/>
              <a:t>významu</a:t>
            </a:r>
            <a:r>
              <a:rPr lang="cs-CZ" dirty="0"/>
              <a:t> daného výroku či akce. Nestačí konstatovat, že to, co říkají naši respondenti, je zajímavé, ani jednoduše vlastními slovy opakovat či variovat datový úryvek. Cílem interpretace je udělat určitý myšlenkový skok. Víme, že se něco děje a je třeba nabídnout vysvětlení, </a:t>
            </a:r>
            <a:r>
              <a:rPr lang="cs-CZ" b="1" dirty="0"/>
              <a:t>proč</a:t>
            </a:r>
            <a:r>
              <a:rPr lang="cs-CZ" dirty="0"/>
              <a:t> se to děje. Ke každému úryvku z dat by měla být připojena rozpracovaná interpretace. Pokud nejsme s to úryvek uspokojivě interpretovat, nemá v našem textu co dělat.</a:t>
            </a:r>
          </a:p>
          <a:p>
            <a:pPr>
              <a:buNone/>
            </a:pPr>
            <a:r>
              <a:rPr lang="cs-CZ" sz="1600" dirty="0"/>
              <a:t>	(Švaříček, </a:t>
            </a:r>
            <a:r>
              <a:rPr lang="cs-CZ" sz="1600" dirty="0" err="1"/>
              <a:t>Šeďová</a:t>
            </a:r>
            <a:r>
              <a:rPr lang="cs-CZ" sz="1600" dirty="0"/>
              <a:t> 2013)</a:t>
            </a:r>
          </a:p>
          <a:p>
            <a:endParaRPr lang="cs-CZ" dirty="0"/>
          </a:p>
        </p:txBody>
      </p:sp>
    </p:spTree>
    <p:extLst>
      <p:ext uri="{BB962C8B-B14F-4D97-AF65-F5344CB8AC3E}">
        <p14:creationId xmlns:p14="http://schemas.microsoft.com/office/powerpoint/2010/main" val="2267022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 semináře</a:t>
            </a:r>
            <a:endParaRPr lang="cs-CZ" dirty="0"/>
          </a:p>
        </p:txBody>
      </p:sp>
      <p:sp>
        <p:nvSpPr>
          <p:cNvPr id="3" name="Zástupný symbol pro obsah 2"/>
          <p:cNvSpPr>
            <a:spLocks noGrp="1"/>
          </p:cNvSpPr>
          <p:nvPr>
            <p:ph idx="1"/>
          </p:nvPr>
        </p:nvSpPr>
        <p:spPr/>
        <p:txBody>
          <a:bodyPr/>
          <a:lstStyle/>
          <a:p>
            <a:r>
              <a:rPr lang="cs-CZ" dirty="0" smtClean="0"/>
              <a:t>1) Reflexe úkolů – pozorování, rozhovor</a:t>
            </a:r>
          </a:p>
          <a:p>
            <a:endParaRPr lang="cs-CZ" dirty="0"/>
          </a:p>
          <a:p>
            <a:r>
              <a:rPr lang="cs-CZ" dirty="0" smtClean="0"/>
              <a:t>2) Základy kvalitativní analýzy dat - kódování</a:t>
            </a:r>
          </a:p>
          <a:p>
            <a:endParaRPr lang="cs-CZ" dirty="0"/>
          </a:p>
          <a:p>
            <a:r>
              <a:rPr lang="cs-CZ" dirty="0" smtClean="0"/>
              <a:t>3) Analýza přepisu rozhovoru/videozáznamu</a:t>
            </a:r>
          </a:p>
          <a:p>
            <a:endParaRPr lang="cs-CZ" dirty="0"/>
          </a:p>
          <a:p>
            <a:r>
              <a:rPr lang="cs-CZ" dirty="0" smtClean="0"/>
              <a:t>4) Skupinová diskuse nad výstupy z kvalitativní analýzy dat</a:t>
            </a:r>
            <a:endParaRPr lang="cs-CZ" dirty="0"/>
          </a:p>
        </p:txBody>
      </p:sp>
    </p:spTree>
    <p:extLst>
      <p:ext uri="{BB962C8B-B14F-4D97-AF65-F5344CB8AC3E}">
        <p14:creationId xmlns:p14="http://schemas.microsoft.com/office/powerpoint/2010/main" val="21873209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Reflexe úkolů</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Bylo pro vás složité najít informanta/</a:t>
            </a:r>
            <a:r>
              <a:rPr lang="cs-CZ" dirty="0" err="1" smtClean="0"/>
              <a:t>informantku</a:t>
            </a:r>
            <a:r>
              <a:rPr lang="cs-CZ" dirty="0" smtClean="0"/>
              <a:t>?</a:t>
            </a:r>
          </a:p>
          <a:p>
            <a:endParaRPr lang="cs-CZ" dirty="0"/>
          </a:p>
          <a:p>
            <a:r>
              <a:rPr lang="cs-CZ" dirty="0" smtClean="0"/>
              <a:t>Kde jste rozhovor realizovali?</a:t>
            </a:r>
          </a:p>
          <a:p>
            <a:endParaRPr lang="cs-CZ" dirty="0" smtClean="0"/>
          </a:p>
          <a:p>
            <a:r>
              <a:rPr lang="cs-CZ" dirty="0" smtClean="0"/>
              <a:t>Kolik otázek jste si dopředu vymysleli a kolik jste jich vymysleli v průběhu rozhovoru?</a:t>
            </a:r>
          </a:p>
          <a:p>
            <a:endParaRPr lang="cs-CZ" dirty="0" smtClean="0"/>
          </a:p>
          <a:p>
            <a:r>
              <a:rPr lang="cs-CZ" dirty="0" smtClean="0"/>
              <a:t>Jak rozhovor probíhal? Byl/a informant/</a:t>
            </a:r>
            <a:r>
              <a:rPr lang="cs-CZ" dirty="0" err="1" smtClean="0"/>
              <a:t>ka</a:t>
            </a:r>
            <a:r>
              <a:rPr lang="cs-CZ" dirty="0" smtClean="0"/>
              <a:t> otevřený/á? Vázlo to?</a:t>
            </a:r>
          </a:p>
          <a:p>
            <a:endParaRPr lang="cs-CZ" dirty="0" smtClean="0"/>
          </a:p>
          <a:p>
            <a:r>
              <a:rPr lang="cs-CZ" dirty="0" smtClean="0"/>
              <a:t>Dozvěděli jste se něco nečekaného?</a:t>
            </a:r>
          </a:p>
          <a:p>
            <a:endParaRPr lang="cs-CZ" dirty="0" smtClean="0"/>
          </a:p>
          <a:p>
            <a:r>
              <a:rPr lang="cs-CZ" dirty="0" smtClean="0"/>
              <a:t>Co byste udělali jinak?</a:t>
            </a:r>
            <a:endParaRPr lang="cs-CZ" dirty="0"/>
          </a:p>
          <a:p>
            <a:endParaRPr lang="cs-CZ" dirty="0" smtClean="0"/>
          </a:p>
          <a:p>
            <a:endParaRPr lang="cs-CZ" dirty="0" smtClean="0"/>
          </a:p>
          <a:p>
            <a:endParaRPr lang="cs-CZ" dirty="0"/>
          </a:p>
          <a:p>
            <a:endParaRPr lang="cs-CZ" dirty="0"/>
          </a:p>
        </p:txBody>
      </p:sp>
    </p:spTree>
    <p:extLst>
      <p:ext uri="{BB962C8B-B14F-4D97-AF65-F5344CB8AC3E}">
        <p14:creationId xmlns:p14="http://schemas.microsoft.com/office/powerpoint/2010/main" val="2775749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kvalitativní analýzy dat</a:t>
            </a:r>
            <a:endParaRPr lang="cs-CZ" dirty="0"/>
          </a:p>
        </p:txBody>
      </p:sp>
      <p:sp>
        <p:nvSpPr>
          <p:cNvPr id="3" name="Zástupný symbol pro obsah 2"/>
          <p:cNvSpPr>
            <a:spLocks noGrp="1"/>
          </p:cNvSpPr>
          <p:nvPr>
            <p:ph idx="1"/>
          </p:nvPr>
        </p:nvSpPr>
        <p:spPr/>
        <p:txBody>
          <a:bodyPr/>
          <a:lstStyle/>
          <a:p>
            <a:r>
              <a:rPr lang="cs-CZ" dirty="0"/>
              <a:t>(1) třídění dat, jejich kódování a kategorizace</a:t>
            </a:r>
          </a:p>
          <a:p>
            <a:r>
              <a:rPr lang="cs-CZ" dirty="0"/>
              <a:t>(2) formulace základních (jádrových) tvrzení</a:t>
            </a:r>
          </a:p>
          <a:p>
            <a:r>
              <a:rPr lang="cs-CZ" dirty="0"/>
              <a:t>(3) interpretace</a:t>
            </a:r>
          </a:p>
          <a:p>
            <a:r>
              <a:rPr lang="cs-CZ" dirty="0"/>
              <a:t>(4) komparace (typologizace)</a:t>
            </a:r>
          </a:p>
          <a:p>
            <a:r>
              <a:rPr lang="cs-CZ" dirty="0"/>
              <a:t>(5) teoretická generalizace</a:t>
            </a:r>
          </a:p>
          <a:p>
            <a:endParaRPr lang="cs-CZ" dirty="0"/>
          </a:p>
          <a:p>
            <a:r>
              <a:rPr lang="cs-CZ" sz="1600" dirty="0"/>
              <a:t>(Švaříček, Šedová 2013)</a:t>
            </a:r>
          </a:p>
          <a:p>
            <a:endParaRPr lang="cs-CZ" dirty="0"/>
          </a:p>
        </p:txBody>
      </p:sp>
    </p:spTree>
    <p:extLst>
      <p:ext uri="{BB962C8B-B14F-4D97-AF65-F5344CB8AC3E}">
        <p14:creationId xmlns:p14="http://schemas.microsoft.com/office/powerpoint/2010/main" val="23718192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Co je cílem kvalitativní analýzy dat?</a:t>
            </a:r>
            <a:endParaRPr lang="cs-CZ" dirty="0"/>
          </a:p>
        </p:txBody>
      </p:sp>
      <p:sp>
        <p:nvSpPr>
          <p:cNvPr id="3" name="Zástupný symbol pro obsah 2"/>
          <p:cNvSpPr>
            <a:spLocks noGrp="1"/>
          </p:cNvSpPr>
          <p:nvPr>
            <p:ph idx="1"/>
          </p:nvPr>
        </p:nvSpPr>
        <p:spPr/>
        <p:txBody>
          <a:bodyPr/>
          <a:lstStyle/>
          <a:p>
            <a:r>
              <a:rPr lang="cs-CZ" dirty="0" smtClean="0"/>
              <a:t>Identifikovat důležité významotvorné kategorie</a:t>
            </a:r>
          </a:p>
          <a:p>
            <a:endParaRPr lang="cs-CZ" dirty="0"/>
          </a:p>
          <a:p>
            <a:r>
              <a:rPr lang="cs-CZ" dirty="0" smtClean="0"/>
              <a:t>Určit vztahy mezi kategoriemi</a:t>
            </a:r>
          </a:p>
          <a:p>
            <a:endParaRPr lang="cs-CZ" dirty="0" smtClean="0"/>
          </a:p>
          <a:p>
            <a:r>
              <a:rPr lang="cs-CZ" dirty="0" smtClean="0"/>
              <a:t>Interpretovat kategorie a vztahy mezi nimi</a:t>
            </a:r>
          </a:p>
          <a:p>
            <a:endParaRPr lang="cs-CZ" dirty="0" smtClean="0"/>
          </a:p>
          <a:p>
            <a:r>
              <a:rPr lang="cs-CZ" dirty="0" smtClean="0"/>
              <a:t>Vybrat klíčové úryvky ilustrující hlavní zjištění a zařadit je vhodně do textu</a:t>
            </a:r>
            <a:endParaRPr lang="cs-CZ" dirty="0"/>
          </a:p>
          <a:p>
            <a:endParaRPr lang="cs-CZ" dirty="0"/>
          </a:p>
        </p:txBody>
      </p:sp>
    </p:spTree>
    <p:extLst>
      <p:ext uri="{BB962C8B-B14F-4D97-AF65-F5344CB8AC3E}">
        <p14:creationId xmlns:p14="http://schemas.microsoft.com/office/powerpoint/2010/main" val="2907422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 čem kvalitativní analýza není?</a:t>
            </a:r>
            <a:endParaRPr lang="cs-CZ" dirty="0"/>
          </a:p>
        </p:txBody>
      </p:sp>
      <p:sp>
        <p:nvSpPr>
          <p:cNvPr id="3" name="Zástupný symbol pro obsah 2"/>
          <p:cNvSpPr>
            <a:spLocks noGrp="1"/>
          </p:cNvSpPr>
          <p:nvPr>
            <p:ph idx="1"/>
          </p:nvPr>
        </p:nvSpPr>
        <p:spPr/>
        <p:txBody>
          <a:bodyPr/>
          <a:lstStyle/>
          <a:p>
            <a:r>
              <a:rPr lang="cs-CZ" b="1" dirty="0"/>
              <a:t>ne</a:t>
            </a:r>
            <a:r>
              <a:rPr lang="cs-CZ" dirty="0"/>
              <a:t>ní numerická </a:t>
            </a:r>
          </a:p>
          <a:p>
            <a:endParaRPr lang="cs-CZ" dirty="0"/>
          </a:p>
          <a:p>
            <a:r>
              <a:rPr lang="cs-CZ" b="1" dirty="0" smtClean="0"/>
              <a:t>ne</a:t>
            </a:r>
            <a:r>
              <a:rPr lang="cs-CZ" dirty="0" smtClean="0"/>
              <a:t>stojí </a:t>
            </a:r>
            <a:r>
              <a:rPr lang="cs-CZ" dirty="0"/>
              <a:t>na kvantifikacích, tj. cílem není spočíst, kolik informátorů prohlásilo určité tvrzení</a:t>
            </a:r>
          </a:p>
          <a:p>
            <a:endParaRPr lang="cs-CZ" dirty="0"/>
          </a:p>
          <a:p>
            <a:r>
              <a:rPr lang="cs-CZ" b="1" dirty="0" smtClean="0"/>
              <a:t>ne</a:t>
            </a:r>
            <a:r>
              <a:rPr lang="cs-CZ" dirty="0" smtClean="0"/>
              <a:t>pleťme </a:t>
            </a:r>
            <a:r>
              <a:rPr lang="cs-CZ" dirty="0"/>
              <a:t>si kvalitativní analýzu dat s obsahovou analýzou, tj. cílem není identifikovat témata a určit, kolikrát se ve výpovědích aktérů objevila</a:t>
            </a:r>
          </a:p>
          <a:p>
            <a:endParaRPr lang="cs-CZ" dirty="0"/>
          </a:p>
        </p:txBody>
      </p:sp>
    </p:spTree>
    <p:extLst>
      <p:ext uri="{BB962C8B-B14F-4D97-AF65-F5344CB8AC3E}">
        <p14:creationId xmlns:p14="http://schemas.microsoft.com/office/powerpoint/2010/main" val="2992917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Otevřené kódování – jak na to?</a:t>
            </a:r>
            <a:endParaRPr lang="cs-CZ" dirty="0"/>
          </a:p>
        </p:txBody>
      </p:sp>
      <p:sp>
        <p:nvSpPr>
          <p:cNvPr id="3" name="Zástupný symbol pro obsah 2"/>
          <p:cNvSpPr>
            <a:spLocks noGrp="1"/>
          </p:cNvSpPr>
          <p:nvPr>
            <p:ph idx="1"/>
          </p:nvPr>
        </p:nvSpPr>
        <p:spPr/>
        <p:txBody>
          <a:bodyPr/>
          <a:lstStyle/>
          <a:p>
            <a:r>
              <a:rPr lang="cs-CZ" dirty="0" smtClean="0"/>
              <a:t>Procházíme data (např. přepisy rozhovorů) a zatrháváme důležitá místa</a:t>
            </a:r>
          </a:p>
          <a:p>
            <a:endParaRPr lang="cs-CZ" dirty="0" smtClean="0"/>
          </a:p>
          <a:p>
            <a:endParaRPr lang="cs-CZ" dirty="0"/>
          </a:p>
          <a:p>
            <a:r>
              <a:rPr lang="cs-CZ" dirty="0" smtClean="0"/>
              <a:t>K důležitým úryvkům si píšeme komentáře, které úryvek nějakým způsobem rozvíjí</a:t>
            </a:r>
          </a:p>
          <a:p>
            <a:endParaRPr lang="cs-CZ" dirty="0" smtClean="0"/>
          </a:p>
          <a:p>
            <a:endParaRPr lang="cs-CZ" dirty="0"/>
          </a:p>
          <a:p>
            <a:r>
              <a:rPr lang="cs-CZ" dirty="0" smtClean="0"/>
              <a:t>Z komentovaných úryvků tvoříme první kódy</a:t>
            </a:r>
            <a:endParaRPr lang="cs-CZ" dirty="0"/>
          </a:p>
        </p:txBody>
      </p:sp>
    </p:spTree>
    <p:extLst>
      <p:ext uri="{BB962C8B-B14F-4D97-AF65-F5344CB8AC3E}">
        <p14:creationId xmlns:p14="http://schemas.microsoft.com/office/powerpoint/2010/main" val="2640425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to kód??</a:t>
            </a:r>
            <a:endParaRPr lang="cs-CZ" dirty="0"/>
          </a:p>
        </p:txBody>
      </p:sp>
      <p:sp>
        <p:nvSpPr>
          <p:cNvPr id="3" name="Zástupný symbol pro obsah 2"/>
          <p:cNvSpPr>
            <a:spLocks noGrp="1"/>
          </p:cNvSpPr>
          <p:nvPr>
            <p:ph idx="1"/>
          </p:nvPr>
        </p:nvSpPr>
        <p:spPr/>
        <p:txBody>
          <a:bodyPr>
            <a:normAutofit/>
          </a:bodyPr>
          <a:lstStyle/>
          <a:p>
            <a:r>
              <a:rPr lang="cs-CZ" dirty="0"/>
              <a:t>V kvalitativní analýze je kód nejčastěji slovo nebo krátká fráze, které vyjadřují nejvýznamnější nebo shrnující znak určité skupiny textových nebo vizuálních dat</a:t>
            </a:r>
          </a:p>
          <a:p>
            <a:endParaRPr lang="cs-CZ" dirty="0"/>
          </a:p>
          <a:p>
            <a:r>
              <a:rPr lang="cs-CZ" dirty="0" smtClean="0"/>
              <a:t>Významová </a:t>
            </a:r>
            <a:r>
              <a:rPr lang="cs-CZ" dirty="0"/>
              <a:t>kategorie, klíčové slovo, heslo</a:t>
            </a:r>
            <a:r>
              <a:rPr lang="cs-CZ" dirty="0" smtClean="0"/>
              <a:t>……………..</a:t>
            </a:r>
          </a:p>
          <a:p>
            <a:endParaRPr lang="cs-CZ" dirty="0" smtClean="0"/>
          </a:p>
          <a:p>
            <a:r>
              <a:rPr lang="cs-CZ" dirty="0"/>
              <a:t>Pod jedním kódem budu mít vedle sebe úryvky, které spolu tematicky souvisí</a:t>
            </a:r>
          </a:p>
          <a:p>
            <a:endParaRPr lang="cs-CZ" dirty="0"/>
          </a:p>
          <a:p>
            <a:endParaRPr lang="cs-CZ" dirty="0"/>
          </a:p>
          <a:p>
            <a:endParaRPr lang="cs-CZ" dirty="0" smtClean="0"/>
          </a:p>
          <a:p>
            <a:endParaRPr lang="cs-CZ" dirty="0"/>
          </a:p>
          <a:p>
            <a:endParaRPr lang="cs-CZ" dirty="0"/>
          </a:p>
        </p:txBody>
      </p:sp>
    </p:spTree>
    <p:extLst>
      <p:ext uri="{BB962C8B-B14F-4D97-AF65-F5344CB8AC3E}">
        <p14:creationId xmlns:p14="http://schemas.microsoft.com/office/powerpoint/2010/main" val="2458341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přesně kóduji?</a:t>
            </a:r>
            <a:endParaRPr lang="cs-CZ" dirty="0"/>
          </a:p>
        </p:txBody>
      </p:sp>
      <p:sp>
        <p:nvSpPr>
          <p:cNvPr id="3" name="Zástupný symbol pro obsah 2"/>
          <p:cNvSpPr>
            <a:spLocks noGrp="1"/>
          </p:cNvSpPr>
          <p:nvPr>
            <p:ph idx="1"/>
          </p:nvPr>
        </p:nvSpPr>
        <p:spPr/>
        <p:txBody>
          <a:bodyPr/>
          <a:lstStyle/>
          <a:p>
            <a:r>
              <a:rPr lang="cs-CZ" dirty="0"/>
              <a:t>Jednotkou je významový celek – např. sousloví, věta, odstavec – členíme tak, aby měl sám o sobě smysl. </a:t>
            </a:r>
            <a:endParaRPr lang="cs-CZ" dirty="0" smtClean="0"/>
          </a:p>
          <a:p>
            <a:endParaRPr lang="cs-CZ" u="sng" dirty="0"/>
          </a:p>
          <a:p>
            <a:r>
              <a:rPr lang="cs-CZ" dirty="0" smtClean="0"/>
              <a:t>Jaká </a:t>
            </a:r>
            <a:r>
              <a:rPr lang="cs-CZ" dirty="0"/>
              <a:t>úskalí skrývají příliš krátké nebo naopak příliš dlouhé </a:t>
            </a:r>
            <a:r>
              <a:rPr lang="cs-CZ" dirty="0" smtClean="0"/>
              <a:t>úryvky? </a:t>
            </a:r>
          </a:p>
          <a:p>
            <a:endParaRPr lang="cs-CZ" dirty="0"/>
          </a:p>
          <a:p>
            <a:r>
              <a:rPr lang="cs-CZ" dirty="0" smtClean="0"/>
              <a:t>Úryvky </a:t>
            </a:r>
            <a:r>
              <a:rPr lang="cs-CZ" dirty="0"/>
              <a:t>musí mít rozumnou fyzickou velikost.</a:t>
            </a:r>
            <a:endParaRPr lang="cs-CZ" u="sng" dirty="0"/>
          </a:p>
          <a:p>
            <a:endParaRPr lang="cs-CZ" dirty="0"/>
          </a:p>
        </p:txBody>
      </p:sp>
    </p:spTree>
    <p:extLst>
      <p:ext uri="{BB962C8B-B14F-4D97-AF65-F5344CB8AC3E}">
        <p14:creationId xmlns:p14="http://schemas.microsoft.com/office/powerpoint/2010/main" val="1918529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TM10001106[[fn=Značka]]</Template>
  <TotalTime>207</TotalTime>
  <Words>690</Words>
  <Application>Microsoft Office PowerPoint</Application>
  <PresentationFormat>Širokoúhlá obrazovka</PresentationFormat>
  <Paragraphs>109</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Gill Sans MT</vt:lpstr>
      <vt:lpstr>Impact</vt:lpstr>
      <vt:lpstr>Badge</vt:lpstr>
      <vt:lpstr>Výzkum v pedagogické praxi</vt:lpstr>
      <vt:lpstr>Struktura semináře</vt:lpstr>
      <vt:lpstr>Reflexe úkolů</vt:lpstr>
      <vt:lpstr>Postup kvalitativní analýzy dat</vt:lpstr>
      <vt:lpstr>Co je cílem kvalitativní analýzy dat?</vt:lpstr>
      <vt:lpstr>O čem kvalitativní analýza není?</vt:lpstr>
      <vt:lpstr>Otevřené kódování – jak na to?</vt:lpstr>
      <vt:lpstr>Co je to kód??</vt:lpstr>
      <vt:lpstr>Co přesně kóduji?</vt:lpstr>
      <vt:lpstr>Teoretické versus zakotvené kódy</vt:lpstr>
      <vt:lpstr>Na co myslet</vt:lpstr>
      <vt:lpstr>Na co si dát při kódování pozor?</vt:lpstr>
      <vt:lpstr>Co dělat po otevřeném kódování?</vt:lpstr>
      <vt:lpstr>Prezentace aplikace PowerPoint</vt:lpstr>
      <vt:lpstr>Co je výsledkem kvalitativní analýzy dat?</vt:lpstr>
      <vt:lpstr>PŘÍKLAD SCHÉMATU</vt:lpstr>
      <vt:lpstr>Co je to interpretace?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Výzkum v pedagogické praxi</dc:title>
  <dc:creator>Obrovska</dc:creator>
  <cp:lastModifiedBy>Petr</cp:lastModifiedBy>
  <cp:revision>57</cp:revision>
  <dcterms:created xsi:type="dcterms:W3CDTF">2017-10-30T09:03:34Z</dcterms:created>
  <dcterms:modified xsi:type="dcterms:W3CDTF">2017-10-30T20:15:04Z</dcterms:modified>
</cp:coreProperties>
</file>