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4"/>
  </p:notesMasterIdLst>
  <p:sldIdLst>
    <p:sldId id="256" r:id="rId2"/>
    <p:sldId id="280" r:id="rId3"/>
    <p:sldId id="281" r:id="rId4"/>
    <p:sldId id="295" r:id="rId5"/>
    <p:sldId id="350" r:id="rId6"/>
    <p:sldId id="346" r:id="rId7"/>
    <p:sldId id="347" r:id="rId8"/>
    <p:sldId id="265" r:id="rId9"/>
    <p:sldId id="296" r:id="rId10"/>
    <p:sldId id="297" r:id="rId11"/>
    <p:sldId id="298" r:id="rId12"/>
    <p:sldId id="299" r:id="rId13"/>
    <p:sldId id="300" r:id="rId14"/>
    <p:sldId id="282" r:id="rId15"/>
    <p:sldId id="29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48" r:id="rId42"/>
    <p:sldId id="316" r:id="rId43"/>
    <p:sldId id="317" r:id="rId44"/>
    <p:sldId id="318" r:id="rId45"/>
    <p:sldId id="319" r:id="rId46"/>
    <p:sldId id="34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>
      <p:cViewPr varScale="1">
        <p:scale>
          <a:sx n="96" d="100"/>
          <a:sy n="96" d="100"/>
        </p:scale>
        <p:origin x="78" y="4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LEcM0E0io&amp;index=2&amp;list=PLOp_Z2CRlFmbqmHdfi8172vQ3tSNcN4Q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NaLerMNOE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OTvkY3jO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likace.msmt.cz/doc/NHRevizeBloomovytaxonomieedukace.doc" TargetMode="External"/><Relationship Id="rId5" Type="http://schemas.openxmlformats.org/officeDocument/2006/relationships/hyperlink" Target="http://www.nwlink.com/~Donclark/hrd/bloom.html" TargetMode="External"/><Relationship Id="rId4" Type="http://schemas.openxmlformats.org/officeDocument/2006/relationships/hyperlink" Target="https://www.youtube.com/watch?v=TRF27F2bn-A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dfweb.truni.sk/jop/index.html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ges.pedf.cuni.cz/pedagogika/?lang=cs" TargetMode="External"/><Relationship Id="rId5" Type="http://schemas.openxmlformats.org/officeDocument/2006/relationships/hyperlink" Target="http://www.orbisscholae.cz/" TargetMode="External"/><Relationship Id="rId10" Type="http://schemas.openxmlformats.org/officeDocument/2006/relationships/hyperlink" Target="http://www.nadani.cz/" TargetMode="External"/><Relationship Id="rId4" Type="http://schemas.openxmlformats.org/officeDocument/2006/relationships/hyperlink" Target="http://www.phil.muni.cz/journals/studia-paedagogica" TargetMode="External"/><Relationship Id="rId9" Type="http://schemas.openxmlformats.org/officeDocument/2006/relationships/hyperlink" Target="http://www.rvp.cz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výzvy přináší současná školní praxe?</a:t>
            </a:r>
          </a:p>
          <a:p>
            <a:r>
              <a:rPr lang="cs-CZ" dirty="0" smtClean="0"/>
              <a:t>Jaký je rozdíl mezi mediální prezentací problémů ve školství a reálnou výukovou praxí v konkrétní škole?</a:t>
            </a:r>
          </a:p>
          <a:p>
            <a:r>
              <a:rPr lang="cs-CZ" dirty="0" smtClean="0"/>
              <a:t>Jak má vypadat školní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r>
              <a:rPr lang="cs-CZ" dirty="0" smtClean="0"/>
              <a:t>Nástup technologií</a:t>
            </a:r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„Seminární“ úkol (</a:t>
            </a:r>
            <a:r>
              <a:rPr lang="cs-CZ" smtClean="0"/>
              <a:t>do </a:t>
            </a:r>
            <a:r>
              <a:rPr lang="cs-CZ" smtClean="0"/>
              <a:t>27.10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na následující otázky (a vložte 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Pedagogická psychologie může být chápána jako:</a:t>
            </a:r>
          </a:p>
          <a:p>
            <a:pPr lvl="1"/>
            <a:r>
              <a:rPr lang="cs-CZ" smtClean="0"/>
              <a:t>Vědní obor</a:t>
            </a:r>
          </a:p>
          <a:p>
            <a:pPr lvl="1"/>
            <a:r>
              <a:rPr lang="cs-CZ" smtClean="0"/>
              <a:t>Soubor profesí</a:t>
            </a:r>
          </a:p>
          <a:p>
            <a:pPr lvl="1"/>
            <a:r>
              <a:rPr lang="cs-CZ" smtClean="0"/>
              <a:t>Vyučovací předmět(y) pro různé skupiny</a:t>
            </a:r>
          </a:p>
          <a:p>
            <a:pPr lvl="1"/>
            <a:r>
              <a:rPr lang="cs-CZ" smtClean="0"/>
              <a:t>Kulturní a mediální fenomén (soubor témat)</a:t>
            </a:r>
          </a:p>
          <a:p>
            <a:pPr lvl="1"/>
            <a:endParaRPr lang="cs-CZ" smtClean="0"/>
          </a:p>
          <a:p>
            <a:pPr lvl="1" algn="r">
              <a:buFont typeface="Wingdings 2" pitchFamily="18" charset="2"/>
              <a:buNone/>
            </a:pPr>
            <a:r>
              <a:rPr lang="cs-CZ" smtClean="0"/>
              <a:t>…a je potřeba je umět rozlišovat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smtClean="0"/>
              <a:t>leží na </a:t>
            </a:r>
            <a:r>
              <a:rPr lang="cs-CZ" sz="2200" b="1" smtClean="0"/>
              <a:t>průniku řady věd</a:t>
            </a:r>
            <a:r>
              <a:rPr lang="cs-CZ" sz="220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psychologie</a:t>
            </a:r>
            <a:r>
              <a:rPr lang="cs-CZ" sz="200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pedagogiky</a:t>
            </a:r>
            <a:r>
              <a:rPr lang="cs-CZ" sz="2000" smtClean="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smtClean="0"/>
              <a:t>Situování</a:t>
            </a:r>
            <a:r>
              <a:rPr lang="cs-CZ" sz="2200" smtClean="0"/>
              <a:t> pedagogické psychologie </a:t>
            </a:r>
            <a:r>
              <a:rPr lang="cs-CZ" sz="2200" b="1" smtClean="0"/>
              <a:t>v rámci humanitních věd je ovlivněno historickou tradicí</a:t>
            </a:r>
            <a:r>
              <a:rPr lang="cs-CZ" sz="220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ve většině evropských států, v USA, Kanadě, Austrálii je řazena mezi </a:t>
            </a:r>
            <a:r>
              <a:rPr lang="cs-CZ" sz="2000" b="1" smtClean="0"/>
              <a:t>psychologické vědy</a:t>
            </a:r>
            <a:r>
              <a:rPr lang="cs-CZ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Německu a ve skandinávských zemích bývá počítána mezi </a:t>
            </a:r>
            <a:r>
              <a:rPr lang="cs-CZ" sz="2000" b="1" smtClean="0"/>
              <a:t>vědy pedagogické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81271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 SZ6049!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</a:t>
            </a:r>
            <a:r>
              <a:rPr lang="cs-CZ" dirty="0" smtClean="0"/>
              <a:t>10:20-11:20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r>
              <a:rPr lang="en-GB" sz="2205" dirty="0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osvojené</a:t>
            </a:r>
            <a:r>
              <a:rPr lang="en-GB" sz="1984" dirty="0"/>
              <a:t> </a:t>
            </a:r>
            <a:r>
              <a:rPr lang="en-GB" sz="1984" dirty="0" err="1"/>
              <a:t>soustavy</a:t>
            </a:r>
            <a:r>
              <a:rPr lang="en-GB" sz="1984" dirty="0"/>
              <a:t> </a:t>
            </a:r>
            <a:r>
              <a:rPr lang="en-GB" sz="1984" dirty="0" err="1"/>
              <a:t>informací</a:t>
            </a:r>
            <a:r>
              <a:rPr lang="en-GB" sz="1984" dirty="0"/>
              <a:t>, </a:t>
            </a:r>
            <a:r>
              <a:rPr lang="en-GB" sz="1984" dirty="0" err="1"/>
              <a:t>představ</a:t>
            </a:r>
            <a:r>
              <a:rPr lang="en-GB" sz="1984" dirty="0"/>
              <a:t> a </a:t>
            </a:r>
            <a:r>
              <a:rPr lang="en-GB" sz="1984" dirty="0" err="1"/>
              <a:t>pojmů</a:t>
            </a:r>
            <a:endParaRPr lang="en-GB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 dirty="0"/>
              <a:t>(</a:t>
            </a:r>
            <a:r>
              <a:rPr lang="en-GB" sz="1984" i="1" dirty="0" err="1"/>
              <a:t>srv</a:t>
            </a:r>
            <a:r>
              <a:rPr lang="en-GB" sz="1984" i="1" dirty="0"/>
              <a:t>. </a:t>
            </a:r>
            <a:r>
              <a:rPr lang="en-GB" sz="1984" i="1" dirty="0" err="1"/>
              <a:t>deklarativní</a:t>
            </a:r>
            <a:r>
              <a:rPr lang="en-GB" sz="1984" i="1" dirty="0"/>
              <a:t> </a:t>
            </a:r>
            <a:r>
              <a:rPr lang="en-GB" sz="1984" i="1" dirty="0" err="1"/>
              <a:t>znalosti</a:t>
            </a:r>
            <a:r>
              <a:rPr lang="cs-CZ" sz="1984" i="1" dirty="0"/>
              <a:t>)</a:t>
            </a:r>
            <a:endParaRPr lang="en-GB" sz="1984" i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Dovednosti</a:t>
            </a:r>
            <a:r>
              <a:rPr lang="en-GB" sz="2205" dirty="0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předpoklad</a:t>
            </a:r>
            <a:r>
              <a:rPr lang="en-GB" sz="1984" dirty="0"/>
              <a:t> pro </a:t>
            </a:r>
            <a:r>
              <a:rPr lang="en-GB" sz="1984" dirty="0" err="1"/>
              <a:t>vykonávání</a:t>
            </a:r>
            <a:r>
              <a:rPr lang="en-GB" sz="1984" dirty="0"/>
              <a:t> </a:t>
            </a:r>
            <a:r>
              <a:rPr lang="en-GB" sz="1984" dirty="0" err="1"/>
              <a:t>činnosti</a:t>
            </a:r>
            <a:r>
              <a:rPr lang="en-GB" sz="1984" dirty="0"/>
              <a:t> </a:t>
            </a:r>
            <a:r>
              <a:rPr lang="en-GB" sz="1984" dirty="0" err="1"/>
              <a:t>či</a:t>
            </a:r>
            <a:r>
              <a:rPr lang="en-GB" sz="1984" dirty="0"/>
              <a:t> </a:t>
            </a:r>
            <a:r>
              <a:rPr lang="en-GB" sz="1984" dirty="0" err="1"/>
              <a:t>její</a:t>
            </a:r>
            <a:r>
              <a:rPr lang="en-GB" sz="1984" dirty="0"/>
              <a:t> </a:t>
            </a:r>
            <a:r>
              <a:rPr lang="en-GB" sz="1984" dirty="0" err="1"/>
              <a:t>části</a:t>
            </a:r>
            <a:r>
              <a:rPr lang="en-GB" sz="1984" dirty="0"/>
              <a:t>; </a:t>
            </a:r>
            <a:r>
              <a:rPr lang="en-GB" sz="1984" dirty="0" err="1"/>
              <a:t>znalost</a:t>
            </a:r>
            <a:r>
              <a:rPr lang="en-GB" sz="1984" dirty="0"/>
              <a:t> </a:t>
            </a:r>
            <a:r>
              <a:rPr lang="en-GB" sz="1984" dirty="0" err="1"/>
              <a:t>postupu</a:t>
            </a:r>
            <a:r>
              <a:rPr lang="en-GB" sz="1984" dirty="0"/>
              <a:t> </a:t>
            </a:r>
            <a:r>
              <a:rPr lang="en-GB" sz="1984" dirty="0" err="1"/>
              <a:t>či</a:t>
            </a:r>
            <a:r>
              <a:rPr lang="en-GB" sz="1984" dirty="0"/>
              <a:t> „</a:t>
            </a:r>
            <a:r>
              <a:rPr lang="en-GB" sz="1984" dirty="0" err="1"/>
              <a:t>strategie</a:t>
            </a:r>
            <a:r>
              <a:rPr lang="en-GB" sz="1984" dirty="0"/>
              <a:t>“ </a:t>
            </a:r>
            <a:r>
              <a:rPr lang="en-GB" sz="1984" dirty="0" err="1"/>
              <a:t>určité</a:t>
            </a:r>
            <a:r>
              <a:rPr lang="en-GB" sz="1984" dirty="0"/>
              <a:t> </a:t>
            </a:r>
            <a:r>
              <a:rPr lang="en-GB" sz="1984" dirty="0" err="1"/>
              <a:t>činnosti</a:t>
            </a:r>
            <a:endParaRPr lang="en-GB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 dirty="0"/>
              <a:t>(</a:t>
            </a:r>
            <a:r>
              <a:rPr lang="en-GB" sz="1984" i="1" dirty="0" err="1"/>
              <a:t>srv</a:t>
            </a:r>
            <a:r>
              <a:rPr lang="en-GB" sz="1984" i="1" dirty="0"/>
              <a:t>. </a:t>
            </a:r>
            <a:r>
              <a:rPr lang="en-GB" sz="1984" i="1" dirty="0" err="1"/>
              <a:t>procedurální</a:t>
            </a:r>
            <a:r>
              <a:rPr lang="en-GB" sz="1984" i="1" dirty="0"/>
              <a:t> </a:t>
            </a:r>
            <a:r>
              <a:rPr lang="en-GB" sz="1984" i="1" dirty="0" err="1"/>
              <a:t>znalosti</a:t>
            </a:r>
            <a:r>
              <a:rPr lang="cs-CZ" sz="1984" i="1" dirty="0"/>
              <a:t>)</a:t>
            </a:r>
            <a:endParaRPr lang="en-GB" sz="1984" i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endParaRPr lang="en-GB" sz="2205" b="1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Učením</a:t>
            </a:r>
            <a:r>
              <a:rPr lang="en-GB" sz="1984" dirty="0"/>
              <a:t> </a:t>
            </a:r>
            <a:r>
              <a:rPr lang="en-GB" sz="1984" dirty="0" err="1"/>
              <a:t>získaná</a:t>
            </a:r>
            <a:r>
              <a:rPr lang="en-GB" sz="1984" dirty="0"/>
              <a:t> </a:t>
            </a:r>
            <a:r>
              <a:rPr lang="en-GB" sz="1984" dirty="0" err="1"/>
              <a:t>pobídka</a:t>
            </a:r>
            <a:r>
              <a:rPr lang="en-GB" sz="1984" dirty="0"/>
              <a:t> </a:t>
            </a:r>
            <a:r>
              <a:rPr lang="en-GB" sz="1984" dirty="0" err="1"/>
              <a:t>chovat</a:t>
            </a:r>
            <a:r>
              <a:rPr lang="en-GB" sz="1984" dirty="0"/>
              <a:t> se v </a:t>
            </a:r>
            <a:r>
              <a:rPr lang="en-GB" sz="1984" dirty="0" err="1"/>
              <a:t>určité</a:t>
            </a:r>
            <a:r>
              <a:rPr lang="en-GB" sz="1984" dirty="0"/>
              <a:t> </a:t>
            </a:r>
            <a:r>
              <a:rPr lang="en-GB" sz="1984" dirty="0" err="1"/>
              <a:t>situaci</a:t>
            </a:r>
            <a:r>
              <a:rPr lang="en-GB" sz="1984" dirty="0"/>
              <a:t> </a:t>
            </a:r>
            <a:r>
              <a:rPr lang="en-GB" sz="1984" dirty="0" err="1"/>
              <a:t>určitým</a:t>
            </a:r>
            <a:r>
              <a:rPr lang="en-GB" sz="1984" dirty="0"/>
              <a:t> </a:t>
            </a:r>
            <a:r>
              <a:rPr lang="en-GB" sz="1984" dirty="0" err="1"/>
              <a:t>způsobem</a:t>
            </a:r>
            <a:r>
              <a:rPr lang="en-GB" sz="1984" dirty="0"/>
              <a:t> a </a:t>
            </a:r>
            <a:r>
              <a:rPr lang="en-GB" sz="1984" dirty="0" err="1"/>
              <a:t>obsahuje</a:t>
            </a:r>
            <a:r>
              <a:rPr lang="en-GB" sz="1984" dirty="0"/>
              <a:t> </a:t>
            </a:r>
            <a:r>
              <a:rPr lang="en-GB" sz="1984" dirty="0" err="1"/>
              <a:t>motivační</a:t>
            </a:r>
            <a:r>
              <a:rPr lang="en-GB" sz="1984" dirty="0"/>
              <a:t> </a:t>
            </a:r>
            <a:r>
              <a:rPr lang="en-GB" sz="1984" dirty="0" err="1"/>
              <a:t>prvek</a:t>
            </a:r>
            <a:endParaRPr lang="en-GB" sz="1984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 dirty="0" err="1"/>
              <a:t>Kompetence</a:t>
            </a:r>
            <a:r>
              <a:rPr lang="en-GB" sz="2205" b="1" dirty="0"/>
              <a:t> </a:t>
            </a:r>
            <a:r>
              <a:rPr lang="en-GB" sz="2205" i="1" dirty="0"/>
              <a:t>(v </a:t>
            </a:r>
            <a:r>
              <a:rPr lang="en-GB" sz="2205" i="1" dirty="0" err="1"/>
              <a:t>rámci</a:t>
            </a:r>
            <a:r>
              <a:rPr lang="en-GB" sz="2205" i="1" dirty="0"/>
              <a:t> ŠV</a:t>
            </a:r>
            <a:r>
              <a:rPr lang="cs-CZ" sz="2205" i="1" dirty="0"/>
              <a:t>P)</a:t>
            </a:r>
            <a:endParaRPr lang="en-GB" sz="2205" i="1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Zahrnují</a:t>
            </a:r>
            <a:r>
              <a:rPr lang="en-GB" sz="1984" dirty="0"/>
              <a:t> </a:t>
            </a:r>
            <a:r>
              <a:rPr lang="en-GB" sz="1984" dirty="0" err="1"/>
              <a:t>všechny</a:t>
            </a:r>
            <a:r>
              <a:rPr lang="en-GB" sz="1984" dirty="0"/>
              <a:t> </a:t>
            </a:r>
            <a:r>
              <a:rPr lang="en-GB" sz="1984" dirty="0" err="1"/>
              <a:t>výše</a:t>
            </a:r>
            <a:r>
              <a:rPr lang="en-GB" sz="1984" dirty="0"/>
              <a:t> </a:t>
            </a:r>
            <a:r>
              <a:rPr lang="en-GB" sz="1984" dirty="0" err="1"/>
              <a:t>uvedené</a:t>
            </a:r>
            <a:r>
              <a:rPr lang="en-GB" sz="1984" dirty="0"/>
              <a:t>; </a:t>
            </a:r>
            <a:r>
              <a:rPr lang="en-GB" sz="1984" dirty="0" err="1"/>
              <a:t>zdůrazňována</a:t>
            </a:r>
            <a:r>
              <a:rPr lang="en-GB" sz="1984" dirty="0"/>
              <a:t> </a:t>
            </a:r>
            <a:r>
              <a:rPr lang="en-GB" sz="1984" dirty="0" err="1"/>
              <a:t>praktičnost</a:t>
            </a:r>
            <a:r>
              <a:rPr lang="en-GB" sz="1984" dirty="0"/>
              <a:t> a </a:t>
            </a:r>
            <a:r>
              <a:rPr lang="en-GB" sz="1984" dirty="0" err="1"/>
              <a:t>provázanost</a:t>
            </a:r>
            <a:r>
              <a:rPr lang="en-GB" sz="1984" dirty="0"/>
              <a:t> s </a:t>
            </a:r>
            <a:r>
              <a:rPr lang="en-GB" sz="1984" dirty="0" err="1"/>
              <a:t>běžným</a:t>
            </a:r>
            <a:r>
              <a:rPr lang="en-GB" sz="1984" dirty="0"/>
              <a:t> </a:t>
            </a:r>
            <a:r>
              <a:rPr lang="en-GB" sz="1984" dirty="0" err="1"/>
              <a:t>životem</a:t>
            </a:r>
            <a:endParaRPr lang="cs-CZ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 dirty="0" err="1"/>
              <a:t>Def</a:t>
            </a:r>
            <a:r>
              <a:rPr lang="cs-CZ" sz="1543" dirty="0"/>
              <a:t>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Učení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Čáp</a:t>
            </a:r>
            <a:r>
              <a:rPr lang="en-GB" altLang="cs-CZ" sz="2646" dirty="0"/>
              <a:t>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Získávání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zkušeností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utváření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pozměňování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jedince</a:t>
            </a:r>
            <a:r>
              <a:rPr lang="en-GB" altLang="cs-CZ" sz="2205" dirty="0"/>
              <a:t> v </a:t>
            </a:r>
            <a:r>
              <a:rPr lang="en-GB" altLang="cs-CZ" sz="2205" dirty="0" err="1"/>
              <a:t>průběhu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života</a:t>
            </a:r>
            <a:r>
              <a:rPr lang="en-GB" altLang="cs-CZ" sz="2205" dirty="0"/>
              <a:t>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Opakem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vrozeného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Probíhá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na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subhumánní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úrovni</a:t>
            </a:r>
            <a:endParaRPr lang="cs-CZ" altLang="cs-CZ" sz="2205" dirty="0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 dirty="0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Funkce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endParaRPr lang="en-GB" altLang="cs-CZ" sz="2646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Přizpůsobování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organismu</a:t>
            </a:r>
            <a:r>
              <a:rPr lang="en-GB" altLang="cs-CZ" sz="2205" dirty="0"/>
              <a:t> k </a:t>
            </a:r>
            <a:r>
              <a:rPr lang="en-GB" altLang="cs-CZ" sz="2205" dirty="0" err="1"/>
              <a:t>prostředí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změnám</a:t>
            </a:r>
            <a:r>
              <a:rPr lang="en-GB" altLang="cs-CZ" sz="2205" dirty="0"/>
              <a:t> v </a:t>
            </a:r>
            <a:r>
              <a:rPr lang="en-GB" altLang="cs-CZ" sz="2205" dirty="0" err="1"/>
              <a:t>prostředí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Přizpůsobování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společnosti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jejím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požadavkům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Nejedná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pouze</a:t>
            </a:r>
            <a:r>
              <a:rPr lang="en-GB" altLang="cs-CZ" sz="2205" dirty="0"/>
              <a:t> o </a:t>
            </a:r>
            <a:r>
              <a:rPr lang="en-GB" altLang="cs-CZ" sz="2205" dirty="0" err="1"/>
              <a:t>pasivní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proces</a:t>
            </a:r>
            <a:r>
              <a:rPr lang="en-GB" altLang="cs-CZ" sz="2205" dirty="0"/>
              <a:t>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 dirty="0"/>
              <a:t>(</a:t>
            </a:r>
            <a:r>
              <a:rPr lang="en-GB" altLang="cs-CZ" sz="1984" i="1" dirty="0" err="1"/>
              <a:t>srv</a:t>
            </a:r>
            <a:r>
              <a:rPr lang="en-GB" altLang="cs-CZ" sz="1984" i="1" dirty="0"/>
              <a:t>. </a:t>
            </a:r>
            <a:r>
              <a:rPr lang="en-GB" altLang="cs-CZ" sz="1984" i="1" dirty="0" err="1"/>
              <a:t>např</a:t>
            </a:r>
            <a:r>
              <a:rPr lang="en-GB" altLang="cs-CZ" sz="1984" i="1" dirty="0"/>
              <a:t>. Piaget – </a:t>
            </a:r>
            <a:r>
              <a:rPr lang="en-GB" altLang="cs-CZ" sz="1984" i="1" dirty="0" err="1"/>
              <a:t>asimilace</a:t>
            </a:r>
            <a:r>
              <a:rPr lang="en-GB" altLang="cs-CZ" sz="1984" i="1" dirty="0"/>
              <a:t> a </a:t>
            </a:r>
            <a:r>
              <a:rPr lang="en-GB" altLang="cs-CZ" sz="1984" i="1" dirty="0" err="1"/>
              <a:t>akomodace</a:t>
            </a:r>
            <a:r>
              <a:rPr lang="en-GB" altLang="cs-CZ" sz="1984" i="1" dirty="0"/>
              <a:t>, </a:t>
            </a:r>
            <a:r>
              <a:rPr lang="en-GB" altLang="cs-CZ" sz="1984" i="1" dirty="0" err="1"/>
              <a:t>Moscovichi</a:t>
            </a:r>
            <a:r>
              <a:rPr lang="en-GB" altLang="cs-CZ" sz="1984" i="1" dirty="0"/>
              <a:t> – </a:t>
            </a:r>
            <a:r>
              <a:rPr lang="en-GB" altLang="cs-CZ" sz="1984" i="1" dirty="0" err="1"/>
              <a:t>sociální</a:t>
            </a:r>
            <a:r>
              <a:rPr lang="en-GB" altLang="cs-CZ" sz="1984" i="1" dirty="0"/>
              <a:t> </a:t>
            </a:r>
            <a:r>
              <a:rPr lang="en-GB" altLang="cs-CZ" sz="1984" i="1" dirty="0" err="1"/>
              <a:t>reprezentace</a:t>
            </a:r>
            <a:r>
              <a:rPr lang="en-GB" altLang="cs-CZ" sz="1984" i="1" dirty="0"/>
              <a:t> </a:t>
            </a:r>
            <a:r>
              <a:rPr lang="en-GB" altLang="cs-CZ" sz="1984" i="1" dirty="0" err="1"/>
              <a:t>aj</a:t>
            </a:r>
            <a:r>
              <a:rPr lang="en-GB" altLang="cs-CZ" sz="1984" i="1" dirty="0"/>
              <a:t>.)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dirty="0" smtClean="0"/>
              <a:t>Požadavky na ukončení kurzu </a:t>
            </a:r>
            <a:br>
              <a:rPr lang="cs-CZ" dirty="0" smtClean="0"/>
            </a:br>
            <a:r>
              <a:rPr lang="cs-CZ" sz="3200" dirty="0" smtClean="0"/>
              <a:t>(všechny jsou nutnou podmínkou)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92500" lnSpcReduction="10000"/>
          </a:bodyPr>
          <a:lstStyle/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Zkouškový test ve zkouškovém období (50% hodnocení)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Anotace posteru (do </a:t>
            </a:r>
            <a:r>
              <a:rPr lang="cs-CZ" dirty="0" smtClean="0"/>
              <a:t>13.10</a:t>
            </a:r>
            <a:r>
              <a:rPr lang="cs-CZ" dirty="0" smtClean="0"/>
              <a:t>. </a:t>
            </a:r>
            <a:r>
              <a:rPr lang="cs-CZ" dirty="0" smtClean="0"/>
              <a:t>2017) </a:t>
            </a:r>
            <a:r>
              <a:rPr lang="cs-CZ" dirty="0" smtClean="0"/>
              <a:t>s </a:t>
            </a:r>
            <a:r>
              <a:rPr lang="cs-CZ" dirty="0" err="1" smtClean="0"/>
              <a:t>ped</a:t>
            </a:r>
            <a:r>
              <a:rPr lang="cs-CZ" dirty="0" smtClean="0"/>
              <a:t>. – psych. perspektivou (10</a:t>
            </a:r>
            <a:r>
              <a:rPr lang="cs-CZ" dirty="0" smtClean="0"/>
              <a:t>%) (250 slov, alespoň 2 odborné prameny)</a:t>
            </a:r>
            <a:endParaRPr lang="cs-CZ" dirty="0" smtClean="0"/>
          </a:p>
          <a:p>
            <a:pPr marL="654050" lvl="2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Specifické téma </a:t>
            </a:r>
            <a:r>
              <a:rPr lang="cs-CZ" dirty="0"/>
              <a:t>dle vlastního výběru v </a:t>
            </a:r>
            <a:r>
              <a:rPr lang="cs-CZ" dirty="0" smtClean="0"/>
              <a:t>kontextu sylabu </a:t>
            </a:r>
            <a:r>
              <a:rPr lang="cs-CZ" dirty="0"/>
              <a:t>(teoretické / výzkumné / kazuistické téma</a:t>
            </a:r>
            <a:r>
              <a:rPr lang="cs-CZ" dirty="0" smtClean="0"/>
              <a:t>); </a:t>
            </a:r>
          </a:p>
          <a:p>
            <a:pPr marL="1158875" lvl="3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ideálně relevantní z hlediska osobního zájmu, zkušenosti, pracovních úkolů (učíte-li) či pro přípravu diplomky – nebo jako odpověď na otázku:</a:t>
            </a:r>
          </a:p>
          <a:p>
            <a:pPr marL="1158875" lvl="3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„Hele, ty studuješ to učitelství, jak (proč) je to takhle…?“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odpovědi na otázku k videu K. Robinsona (do </a:t>
            </a:r>
            <a:r>
              <a:rPr lang="cs-CZ" dirty="0" smtClean="0"/>
              <a:t>27.10</a:t>
            </a:r>
            <a:r>
              <a:rPr lang="cs-CZ" dirty="0" smtClean="0"/>
              <a:t>. </a:t>
            </a:r>
            <a:r>
              <a:rPr lang="cs-CZ" dirty="0" smtClean="0"/>
              <a:t>2017) </a:t>
            </a:r>
            <a:r>
              <a:rPr lang="cs-CZ" dirty="0" smtClean="0"/>
              <a:t>(10%)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Vypracování posteru (do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; diskuse nad postery v diskusním fóru kurzu do </a:t>
            </a:r>
            <a:r>
              <a:rPr lang="cs-CZ" dirty="0" smtClean="0"/>
              <a:t>17.12.2016</a:t>
            </a:r>
            <a:r>
              <a:rPr lang="cs-CZ" dirty="0" smtClean="0"/>
              <a:t>) -  (30%)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signálům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/>
              <a:t>Po </a:t>
            </a:r>
            <a:r>
              <a:rPr lang="en-GB" altLang="cs-CZ" sz="1764" dirty="0" err="1"/>
              <a:t>určitém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podnětu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následuje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něco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příjemného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nebo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nepříjemného</a:t>
            </a:r>
            <a:r>
              <a:rPr lang="en-GB" altLang="cs-CZ" sz="1764" dirty="0"/>
              <a:t> (Pavlov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Tvoření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spojů</a:t>
            </a:r>
            <a:r>
              <a:rPr lang="en-GB" altLang="cs-CZ" sz="1984" b="1" dirty="0"/>
              <a:t> S-R (</a:t>
            </a:r>
            <a:r>
              <a:rPr lang="en-GB" altLang="cs-CZ" sz="1984" b="1" dirty="0" err="1"/>
              <a:t>podnět-reakce</a:t>
            </a:r>
            <a:r>
              <a:rPr lang="en-GB" altLang="cs-CZ" sz="1984" b="1" dirty="0"/>
              <a:t>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Naučíme</a:t>
            </a:r>
            <a:r>
              <a:rPr lang="en-GB" altLang="cs-CZ" sz="1764" dirty="0"/>
              <a:t> se </a:t>
            </a:r>
            <a:r>
              <a:rPr lang="en-GB" altLang="cs-CZ" sz="1764" dirty="0" err="1"/>
              <a:t>reagovat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na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určitý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podnět</a:t>
            </a:r>
            <a:r>
              <a:rPr lang="en-GB" altLang="cs-CZ" sz="1764" dirty="0"/>
              <a:t> </a:t>
            </a:r>
            <a:r>
              <a:rPr lang="en-GB" altLang="cs-CZ" sz="1764" dirty="0" err="1"/>
              <a:t>zcela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určitým</a:t>
            </a:r>
            <a:r>
              <a:rPr lang="en-GB" altLang="cs-CZ" sz="1764" dirty="0"/>
              <a:t> </a:t>
            </a:r>
            <a:r>
              <a:rPr lang="en-GB" altLang="cs-CZ" sz="1764" dirty="0" err="1"/>
              <a:t>způsobem</a:t>
            </a:r>
            <a:r>
              <a:rPr lang="en-GB" altLang="cs-CZ" sz="1764" dirty="0"/>
              <a:t> (Thorndike, Skinner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Řetězení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Spojení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několika</a:t>
            </a:r>
            <a:r>
              <a:rPr lang="en-GB" altLang="cs-CZ" sz="1764" dirty="0"/>
              <a:t> S-R do </a:t>
            </a:r>
            <a:r>
              <a:rPr lang="en-GB" altLang="cs-CZ" sz="1764" dirty="0" err="1"/>
              <a:t>řetězu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Slovní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asociace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Spojení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řady</a:t>
            </a:r>
            <a:r>
              <a:rPr lang="en-GB" altLang="cs-CZ" sz="1764" dirty="0"/>
              <a:t> </a:t>
            </a:r>
            <a:r>
              <a:rPr lang="en-GB" altLang="cs-CZ" sz="1764" dirty="0" err="1"/>
              <a:t>hlásek</a:t>
            </a:r>
            <a:r>
              <a:rPr lang="en-GB" altLang="cs-CZ" sz="1764" dirty="0"/>
              <a:t> </a:t>
            </a:r>
            <a:r>
              <a:rPr lang="en-GB" altLang="cs-CZ" sz="1764" dirty="0" err="1"/>
              <a:t>či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slov</a:t>
            </a:r>
            <a:r>
              <a:rPr lang="en-GB" altLang="cs-CZ" sz="1764" dirty="0"/>
              <a:t> (</a:t>
            </a:r>
            <a:r>
              <a:rPr lang="en-GB" altLang="cs-CZ" sz="1764" dirty="0" err="1"/>
              <a:t>viz</a:t>
            </a:r>
            <a:r>
              <a:rPr lang="en-GB" altLang="cs-CZ" sz="1764" dirty="0"/>
              <a:t> </a:t>
            </a:r>
            <a:r>
              <a:rPr lang="en-GB" altLang="cs-CZ" sz="1764" dirty="0" err="1"/>
              <a:t>asociace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Mnohonásobná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diskriminace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Rozlišování</a:t>
            </a:r>
            <a:r>
              <a:rPr lang="en-GB" altLang="cs-CZ" sz="1764" dirty="0"/>
              <a:t> v </a:t>
            </a:r>
            <a:r>
              <a:rPr lang="en-GB" altLang="cs-CZ" sz="1764" dirty="0" err="1"/>
              <a:t>souboru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spojů</a:t>
            </a:r>
            <a:r>
              <a:rPr lang="en-GB" altLang="cs-CZ" sz="1764" dirty="0"/>
              <a:t> a </a:t>
            </a:r>
            <a:r>
              <a:rPr lang="en-GB" altLang="cs-CZ" sz="1764" dirty="0" err="1"/>
              <a:t>řetězců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pohybových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nebo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slovních</a:t>
            </a:r>
            <a:r>
              <a:rPr lang="en-GB" altLang="cs-CZ" sz="1764" dirty="0"/>
              <a:t> (</a:t>
            </a:r>
            <a:r>
              <a:rPr lang="en-GB" altLang="cs-CZ" sz="1764" dirty="0" err="1"/>
              <a:t>např</a:t>
            </a:r>
            <a:r>
              <a:rPr lang="en-GB" altLang="cs-CZ" sz="1764" dirty="0"/>
              <a:t>. </a:t>
            </a:r>
            <a:r>
              <a:rPr lang="en-GB" altLang="cs-CZ" sz="1764" dirty="0" err="1"/>
              <a:t>rozeznávání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rostlin</a:t>
            </a:r>
            <a:r>
              <a:rPr lang="en-GB" altLang="cs-CZ" sz="1764" dirty="0"/>
              <a:t>, </a:t>
            </a:r>
            <a:r>
              <a:rPr lang="en-GB" altLang="cs-CZ" sz="1764" dirty="0" err="1"/>
              <a:t>zvířat</a:t>
            </a:r>
            <a:r>
              <a:rPr lang="en-GB" altLang="cs-CZ" sz="1764" dirty="0"/>
              <a:t> a </a:t>
            </a:r>
            <a:r>
              <a:rPr lang="en-GB" altLang="cs-CZ" sz="1764" dirty="0" err="1"/>
              <a:t>jejich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pojmenování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pojmům</a:t>
            </a:r>
            <a:endParaRPr lang="en-GB" altLang="cs-CZ" sz="1984" b="1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principům</a:t>
            </a:r>
            <a:r>
              <a:rPr lang="en-GB" altLang="cs-CZ" sz="1984" b="1" dirty="0"/>
              <a:t> a </a:t>
            </a:r>
            <a:r>
              <a:rPr lang="en-GB" altLang="cs-CZ" sz="1984" b="1" dirty="0" err="1"/>
              <a:t>obecným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vztahům</a:t>
            </a:r>
            <a:r>
              <a:rPr lang="en-GB" altLang="cs-CZ" sz="1984" dirty="0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/>
              <a:t>(</a:t>
            </a:r>
            <a:r>
              <a:rPr lang="en-GB" altLang="cs-CZ" sz="1764" dirty="0" err="1"/>
              <a:t>viz</a:t>
            </a:r>
            <a:r>
              <a:rPr lang="en-GB" altLang="cs-CZ" sz="1764" dirty="0"/>
              <a:t> </a:t>
            </a:r>
            <a:r>
              <a:rPr lang="cs-CZ" altLang="cs-CZ" sz="1764" dirty="0"/>
              <a:t>přednáška </a:t>
            </a:r>
            <a:r>
              <a:rPr lang="en-GB" altLang="cs-CZ" sz="1764" dirty="0" err="1"/>
              <a:t>současné</a:t>
            </a:r>
            <a:r>
              <a:rPr lang="en-GB" altLang="cs-CZ" sz="1764" dirty="0"/>
              <a:t> </a:t>
            </a:r>
            <a:r>
              <a:rPr lang="en-GB" altLang="cs-CZ" sz="1764" dirty="0" err="1"/>
              <a:t>teorie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učení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Řešení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problémů</a:t>
            </a:r>
            <a:endParaRPr lang="en-GB" altLang="cs-CZ" sz="1984" b="1" dirty="0"/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Klasické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podmiňování</a:t>
            </a:r>
            <a:endParaRPr lang="en-GB" altLang="cs-CZ" dirty="0" smtClean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Organismus</a:t>
            </a:r>
            <a:r>
              <a:rPr lang="en-GB" altLang="cs-CZ" dirty="0" smtClean="0"/>
              <a:t> se </a:t>
            </a:r>
            <a:r>
              <a:rPr lang="en-GB" altLang="cs-CZ" dirty="0" err="1" smtClean="0"/>
              <a:t>učí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že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dvě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události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jdou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sebou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nezávisle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aktivitě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jedince</a:t>
            </a:r>
            <a:endParaRPr lang="en-GB" altLang="cs-CZ" dirty="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04507" y="6403652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Jak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to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funguje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můžete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vyzkoušet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virtuálním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psovi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 dirty="0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Zvukový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signál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sliny</a:t>
            </a: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Nepodmíněný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stimul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nepodmíněná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Podmíněný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stimul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podmíněná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</a:t>
            </a:r>
            <a:r>
              <a:rPr lang="en-US" dirty="0" smtClean="0"/>
              <a:t>J</a:t>
            </a:r>
            <a:r>
              <a:rPr lang="cs-CZ" dirty="0" err="1" smtClean="0"/>
              <a:t>iří</a:t>
            </a:r>
            <a:r>
              <a:rPr lang="en-US" dirty="0" smtClean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 smtClean="0"/>
              <a:t>psychologie</a:t>
            </a:r>
            <a:r>
              <a:rPr lang="en-US" i="1" dirty="0" smtClean="0"/>
              <a:t>.</a:t>
            </a:r>
            <a:r>
              <a:rPr lang="en-US" dirty="0" smtClean="0"/>
              <a:t>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30" y="320377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sz="2866" dirty="0" err="1">
                <a:solidFill>
                  <a:srgbClr val="000000"/>
                </a:solidFill>
                <a:latin typeface="Verdana" panose="020B0604030504040204" pitchFamily="34" charset="0"/>
              </a:rPr>
              <a:t>behaviorismus</a:t>
            </a:r>
            <a:endParaRPr lang="en-GB" altLang="cs-CZ" sz="2866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dejte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 mi 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tucet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dětí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experiment s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hladovou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kočkou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GB" altLang="cs-CZ" sz="2315" dirty="0" err="1">
                <a:solidFill>
                  <a:srgbClr val="000000"/>
                </a:solidFill>
                <a:latin typeface="Verdana" panose="020B0604030504040204" pitchFamily="34" charset="0"/>
              </a:rPr>
              <a:t>problémové</a:t>
            </a: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315" dirty="0" err="1">
                <a:solidFill>
                  <a:srgbClr val="000000"/>
                </a:solidFill>
                <a:latin typeface="Verdana" panose="020B0604030504040204" pitchFamily="34" charset="0"/>
              </a:rPr>
              <a:t>skříňce</a:t>
            </a: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učení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pokusem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omylem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při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opakování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se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počet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neúspěšných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pokusů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snižuje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vzniká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spoj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mezi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spoj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S-R</a:t>
            </a:r>
            <a:r>
              <a:rPr lang="cs-CZ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experimenty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odměnami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tresty</a:t>
            </a:r>
            <a:endParaRPr lang="en-GB" altLang="cs-CZ" sz="2425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posilování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endParaRPr lang="en-GB" altLang="cs-CZ" sz="2425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www.youtube.com/watch?v=H6LEcM0E0io&amp;index=2&amp;list=PLOp_Z2CRlFmbqmHdfi8172vQ3tSNcN4QS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4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0" y="1763925"/>
            <a:ext cx="8928769" cy="499428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www.youtube.com/watch?v=eqNaLerMNOE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776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(alternativa)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Fisher</a:t>
            </a:r>
            <a:r>
              <a:rPr lang="cs-CZ" dirty="0"/>
              <a:t>, R., &amp; Balcar, K. (2004). </a:t>
            </a:r>
            <a:r>
              <a:rPr lang="cs-CZ" i="1" dirty="0"/>
              <a:t>Učíme děti myslet a učit se: praktický průvodce strategiemi vyučování</a:t>
            </a:r>
            <a:r>
              <a:rPr lang="cs-CZ" dirty="0"/>
              <a:t>. Portál.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42" y="3131765"/>
            <a:ext cx="265747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594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Bloomova</a:t>
            </a:r>
            <a:r>
              <a:rPr lang="cs-CZ" altLang="cs-CZ" sz="1764" dirty="0"/>
              <a:t>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Feuersteinova</a:t>
            </a:r>
            <a:r>
              <a:rPr lang="cs-CZ" altLang="cs-CZ" sz="1764" dirty="0"/>
              <a:t>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Gagné</a:t>
            </a:r>
            <a:r>
              <a:rPr lang="cs-CZ" altLang="cs-CZ" sz="1764" dirty="0"/>
              <a:t>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Ausubel</a:t>
            </a:r>
            <a:r>
              <a:rPr lang="cs-CZ" altLang="cs-CZ" sz="1764" dirty="0"/>
              <a:t> a Robinson - šest </a:t>
            </a:r>
            <a:r>
              <a:rPr lang="cs-CZ" altLang="cs-CZ" sz="1764" dirty="0" err="1"/>
              <a:t>hierachicky</a:t>
            </a:r>
            <a:r>
              <a:rPr lang="cs-CZ" altLang="cs-CZ" sz="1764" dirty="0"/>
              <a:t>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Williamsův</a:t>
            </a:r>
            <a:r>
              <a:rPr lang="cs-CZ" altLang="cs-CZ" sz="1764" dirty="0"/>
              <a:t>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Hannah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Michaelis</a:t>
            </a:r>
            <a:r>
              <a:rPr lang="cs-CZ" altLang="cs-CZ" sz="1764" dirty="0"/>
              <a:t>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Biggs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Collis</a:t>
            </a:r>
            <a:r>
              <a:rPr lang="cs-CZ" altLang="cs-CZ" sz="1764" dirty="0"/>
              <a:t>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Quellmalz</a:t>
            </a:r>
            <a:r>
              <a:rPr lang="cs-CZ" altLang="cs-CZ" sz="1764" dirty="0"/>
              <a:t>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Presseisen</a:t>
            </a:r>
            <a:r>
              <a:rPr lang="cs-CZ" altLang="cs-CZ" sz="1764" dirty="0"/>
              <a:t> – model základních, komplexních a </a:t>
            </a:r>
            <a:r>
              <a:rPr lang="cs-CZ" altLang="cs-CZ" sz="1764" dirty="0" err="1"/>
              <a:t>metakognitivních</a:t>
            </a:r>
            <a:r>
              <a:rPr lang="cs-CZ" altLang="cs-CZ" sz="1764" dirty="0"/>
              <a:t>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Merrill</a:t>
            </a:r>
            <a:r>
              <a:rPr lang="cs-CZ" altLang="cs-CZ" sz="1764" dirty="0"/>
              <a:t>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/>
              <a:t>Andersona a </a:t>
            </a:r>
            <a:r>
              <a:rPr lang="cs-CZ" altLang="cs-CZ" sz="1764" dirty="0" err="1"/>
              <a:t>Krathwohlova</a:t>
            </a:r>
            <a:r>
              <a:rPr lang="cs-CZ" altLang="cs-CZ" sz="1764" dirty="0"/>
              <a:t> revize </a:t>
            </a:r>
            <a:r>
              <a:rPr lang="cs-CZ" altLang="cs-CZ" sz="1764" dirty="0" err="1"/>
              <a:t>Bloomovy</a:t>
            </a:r>
            <a:r>
              <a:rPr lang="cs-CZ" altLang="cs-CZ" sz="1764" dirty="0"/>
              <a:t>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Gouge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Yates</a:t>
            </a:r>
            <a:r>
              <a:rPr lang="cs-CZ" altLang="cs-CZ" sz="1764" dirty="0"/>
              <a:t>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 dirty="0"/>
              <a:t>viz. MOSELEY, D. et al. </a:t>
            </a:r>
            <a:r>
              <a:rPr lang="en-US" altLang="cs-CZ" sz="1653" dirty="0"/>
              <a:t>Frameworks for thinking: a handbook for teachers and learning</a:t>
            </a:r>
            <a:r>
              <a:rPr lang="cs-CZ" altLang="cs-CZ" sz="1653" dirty="0"/>
              <a:t>. Cambridge: Cambridge </a:t>
            </a:r>
            <a:r>
              <a:rPr lang="cs-CZ" altLang="cs-CZ" sz="1653" dirty="0" err="1"/>
              <a:t>Un</a:t>
            </a:r>
            <a:r>
              <a:rPr lang="cs-CZ" altLang="cs-CZ" sz="1653" dirty="0"/>
              <a:t>. </a:t>
            </a:r>
            <a:r>
              <a:rPr lang="cs-CZ" altLang="cs-CZ" sz="1653" dirty="0" err="1"/>
              <a:t>Press</a:t>
            </a:r>
            <a:r>
              <a:rPr lang="cs-CZ" altLang="cs-CZ" sz="1653" dirty="0"/>
              <a:t>, 2005. s.44-117 </a:t>
            </a:r>
            <a:r>
              <a:rPr lang="cs-CZ" altLang="cs-CZ" sz="1653" i="1" dirty="0"/>
              <a:t>(</a:t>
            </a:r>
            <a:r>
              <a:rPr lang="cs-CZ" altLang="cs-CZ" sz="1653" i="1" dirty="0" err="1"/>
              <a:t>dostupmé</a:t>
            </a:r>
            <a:r>
              <a:rPr lang="cs-CZ" altLang="cs-CZ" sz="1653" i="1" dirty="0"/>
              <a:t> v </a:t>
            </a:r>
            <a:r>
              <a:rPr lang="cs-CZ" altLang="cs-CZ" sz="1653" i="1" dirty="0" err="1"/>
              <a:t>ISu</a:t>
            </a:r>
            <a:r>
              <a:rPr lang="cs-CZ" altLang="cs-CZ" sz="1653" i="1" dirty="0"/>
              <a:t>)</a:t>
            </a:r>
            <a:endParaRPr lang="cs-CZ" altLang="cs-CZ" sz="1764" i="1" dirty="0"/>
          </a:p>
          <a:p>
            <a:pPr eaLnBrk="1" hangingPunct="1">
              <a:lnSpc>
                <a:spcPct val="80000"/>
              </a:lnSpc>
            </a:pPr>
            <a:endParaRPr lang="cs-CZ" altLang="cs-CZ" sz="1764" dirty="0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 smtClean="0"/>
              <a:t>vývoje</a:t>
            </a:r>
            <a:r>
              <a:rPr lang="cs-CZ" sz="1653" i="1" dirty="0"/>
              <a:t> </a:t>
            </a:r>
            <a:r>
              <a:rPr lang="cs-CZ" sz="1653" i="1" dirty="0" smtClean="0"/>
              <a:t>( </a:t>
            </a:r>
            <a:r>
              <a:rPr lang="cs-CZ" sz="1653" i="1" dirty="0" smtClean="0">
                <a:hlinkClick r:id="rId3"/>
              </a:rPr>
              <a:t>https</a:t>
            </a:r>
            <a:r>
              <a:rPr lang="cs-CZ" sz="1653" i="1" dirty="0">
                <a:hlinkClick r:id="rId3"/>
              </a:rPr>
              <a:t>://</a:t>
            </a:r>
            <a:r>
              <a:rPr lang="cs-CZ" sz="1653" i="1" dirty="0" smtClean="0">
                <a:hlinkClick r:id="rId3"/>
              </a:rPr>
              <a:t>www.youtube.com/watch?v=SzOTvkY3jOE</a:t>
            </a:r>
            <a:r>
              <a:rPr lang="cs-CZ" sz="1653" i="1" dirty="0" smtClean="0"/>
              <a:t> ) 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   </a:t>
            </a:r>
            <a:r>
              <a:rPr lang="cs-CZ" sz="1653" i="1" dirty="0" smtClean="0"/>
              <a:t>( </a:t>
            </a:r>
            <a:r>
              <a:rPr lang="cs-CZ" sz="1653" i="1" dirty="0" smtClean="0">
                <a:hlinkClick r:id="rId4"/>
              </a:rPr>
              <a:t>https</a:t>
            </a:r>
            <a:r>
              <a:rPr lang="cs-CZ" sz="1653" i="1" dirty="0">
                <a:hlinkClick r:id="rId4"/>
              </a:rPr>
              <a:t>://</a:t>
            </a:r>
            <a:r>
              <a:rPr lang="cs-CZ" sz="1653" i="1" dirty="0" smtClean="0">
                <a:hlinkClick r:id="rId4"/>
              </a:rPr>
              <a:t>www.youtube.com/watch?v=TRF27F2bn-A</a:t>
            </a:r>
            <a:r>
              <a:rPr lang="cs-CZ" sz="1653" i="1" dirty="0" smtClean="0"/>
              <a:t> )</a:t>
            </a:r>
            <a:endParaRPr lang="cs-CZ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5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6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endParaRPr lang="en-GB" altLang="cs-CZ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obecně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(„K čemu je to blbý učení?“)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určité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skupině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předmětů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(„Nerad cokoli počítám!“)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určitém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předmětu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(„Matematika mi nejde.“)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konkrétním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tématu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(„K čemu mi jsou rovnice o dvou neznámých?“)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pojmu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(„Rovnice je když...“)</a:t>
            </a:r>
            <a:endParaRPr lang="en-GB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8088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4"/>
              </a:rPr>
              <a:t>Studia </a:t>
            </a:r>
            <a:r>
              <a:rPr lang="cs-CZ" sz="1600" dirty="0" err="1">
                <a:hlinkClick r:id="rId4"/>
              </a:rPr>
              <a:t>Paedagogica</a:t>
            </a:r>
            <a:r>
              <a:rPr lang="cs-CZ" sz="1600" dirty="0"/>
              <a:t>, </a:t>
            </a:r>
            <a:r>
              <a:rPr lang="cs-CZ" sz="1600" dirty="0">
                <a:hlinkClick r:id="rId5"/>
              </a:rPr>
              <a:t>Orbis </a:t>
            </a:r>
            <a:r>
              <a:rPr lang="cs-CZ" sz="1600" dirty="0" err="1" smtClean="0">
                <a:hlinkClick r:id="rId5"/>
              </a:rPr>
              <a:t>Scholae</a:t>
            </a:r>
            <a:r>
              <a:rPr lang="cs-CZ" sz="1600" dirty="0" smtClean="0"/>
              <a:t>, </a:t>
            </a:r>
            <a:r>
              <a:rPr lang="en-GB" sz="1600" dirty="0" err="1" smtClean="0">
                <a:hlinkClick r:id="rId6"/>
              </a:rPr>
              <a:t>Pedagogika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7"/>
              </a:rPr>
              <a:t>Pedagogická orientace</a:t>
            </a:r>
            <a:r>
              <a:rPr lang="cs-CZ" sz="1600" dirty="0" smtClean="0"/>
              <a:t>,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Komenský</a:t>
            </a:r>
            <a:r>
              <a:rPr lang="cs-CZ" sz="1600" dirty="0" smtClean="0"/>
              <a:t>, </a:t>
            </a:r>
            <a:r>
              <a:rPr lang="en-US" sz="1600" dirty="0" err="1" smtClean="0">
                <a:hlinkClick r:id="rId8"/>
              </a:rPr>
              <a:t>Pedagogický</a:t>
            </a:r>
            <a:r>
              <a:rPr lang="en-US" sz="1600" dirty="0" smtClean="0">
                <a:hlinkClick r:id="rId8"/>
              </a:rPr>
              <a:t> </a:t>
            </a:r>
            <a:r>
              <a:rPr lang="en-US" sz="1600" dirty="0" err="1" smtClean="0">
                <a:hlinkClick r:id="rId8"/>
              </a:rPr>
              <a:t>časopis</a:t>
            </a:r>
            <a:r>
              <a:rPr lang="en-US" sz="1600" dirty="0" smtClean="0">
                <a:hlinkClick r:id="rId8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9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0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 dirty="0"/>
              <a:t>BERTRAND, Y. </a:t>
            </a:r>
            <a:r>
              <a:rPr lang="cs-CZ" sz="1984" i="1" dirty="0"/>
              <a:t>Soudobé teorie vzdělávání</a:t>
            </a:r>
            <a:r>
              <a:rPr lang="cs-CZ" sz="1984" dirty="0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 dirty="0"/>
              <a:t>MOSELEY, D. et al. </a:t>
            </a:r>
            <a:r>
              <a:rPr lang="en-US" sz="1984" dirty="0"/>
              <a:t>Frameworks for thinking: a handbook for teachers and learning</a:t>
            </a:r>
            <a:r>
              <a:rPr lang="cs-CZ" sz="1984" dirty="0"/>
              <a:t>. Cambridge: Cambridge </a:t>
            </a:r>
            <a:r>
              <a:rPr lang="cs-CZ" sz="1984" dirty="0" err="1"/>
              <a:t>Un</a:t>
            </a:r>
            <a:r>
              <a:rPr lang="cs-CZ" sz="1984" dirty="0"/>
              <a:t>. </a:t>
            </a:r>
            <a:r>
              <a:rPr lang="cs-CZ" sz="1984" dirty="0" err="1"/>
              <a:t>Press</a:t>
            </a:r>
            <a:r>
              <a:rPr lang="cs-CZ" sz="1984" dirty="0"/>
              <a:t>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 dirty="0" err="1"/>
              <a:t>Psycholgy</a:t>
            </a:r>
            <a:r>
              <a:rPr lang="en-US" sz="1984" dirty="0"/>
              <a:t> </a:t>
            </a:r>
            <a:r>
              <a:rPr lang="en-US" sz="1984" dirty="0" err="1"/>
              <a:t>Clasics</a:t>
            </a:r>
            <a:endParaRPr lang="en-US" sz="1984" dirty="0"/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 dirty="0">
                <a:hlinkClick r:id="rId3"/>
              </a:rPr>
              <a:t>http://psychclassics.yorku.ca/</a:t>
            </a:r>
            <a:r>
              <a:rPr lang="cs-CZ" sz="1653" dirty="0"/>
              <a:t> </a:t>
            </a:r>
            <a:endParaRPr lang="en-US" sz="165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 dirty="0"/>
              <a:t>Moore, Alex. Teaching and Learning: Pedagogy, Curriculum and Culture. Routledge </a:t>
            </a:r>
            <a:r>
              <a:rPr lang="en-US" sz="1984" dirty="0" err="1"/>
              <a:t>Falmer</a:t>
            </a:r>
            <a:r>
              <a:rPr lang="en-US" sz="1984" dirty="0"/>
              <a:t>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 dirty="0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 dirty="0"/>
              <a:t> </a:t>
            </a:r>
            <a:endParaRPr lang="en-US" sz="165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 dirty="0"/>
              <a:t>GAVORA</a:t>
            </a:r>
            <a:r>
              <a:rPr lang="cs-CZ" sz="1764" dirty="0"/>
              <a:t>,</a:t>
            </a:r>
            <a:r>
              <a:rPr lang="it-IT" sz="1764" dirty="0"/>
              <a:t> P. </a:t>
            </a:r>
            <a:r>
              <a:rPr lang="it-IT" sz="1764" i="1" dirty="0"/>
              <a:t>Žiak a text</a:t>
            </a:r>
            <a:r>
              <a:rPr lang="it-IT" sz="1764" dirty="0"/>
              <a:t>. Bratislava</a:t>
            </a:r>
            <a:r>
              <a:rPr lang="cs-CZ" sz="1764" dirty="0"/>
              <a:t>:</a:t>
            </a:r>
            <a:r>
              <a:rPr lang="it-IT" sz="1764" dirty="0"/>
              <a:t> SPN</a:t>
            </a:r>
            <a:r>
              <a:rPr lang="cs-CZ" sz="1764" dirty="0"/>
              <a:t>,</a:t>
            </a:r>
            <a:r>
              <a:rPr lang="it-IT" sz="1764" dirty="0"/>
              <a:t> 1992</a:t>
            </a:r>
            <a:endParaRPr lang="cs-CZ" sz="176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HEJNÝ, M.; KUŘINA, F. </a:t>
            </a:r>
            <a:r>
              <a:rPr lang="cs-CZ" sz="1764" i="1" dirty="0"/>
              <a:t>Dítě, škola, matematika. Konstruktivistické přístupy k vyučování</a:t>
            </a:r>
            <a:r>
              <a:rPr lang="cs-CZ" sz="1764" dirty="0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PAŘÍZEK, V. </a:t>
            </a:r>
            <a:r>
              <a:rPr lang="cs-CZ" sz="1764" i="1" dirty="0"/>
              <a:t>Jak naučit žáky myslet</a:t>
            </a:r>
            <a:r>
              <a:rPr lang="cs-CZ" sz="1764" dirty="0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PASCH, M. a kol. </a:t>
            </a:r>
            <a:r>
              <a:rPr lang="cs-CZ" sz="1764" i="1" dirty="0"/>
              <a:t>Od vzdělávacího programu k vyučovací hodině</a:t>
            </a:r>
            <a:r>
              <a:rPr lang="cs-CZ" sz="1764" dirty="0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 dirty="0"/>
              <a:t>PIAGET, J. </a:t>
            </a:r>
            <a:r>
              <a:rPr lang="fr-FR" sz="1764" i="1" dirty="0"/>
              <a:t>Psychologie inteligence</a:t>
            </a:r>
            <a:r>
              <a:rPr lang="fr-FR" sz="1764" dirty="0"/>
              <a:t>. Praha: SPN, 1970. </a:t>
            </a:r>
            <a:endParaRPr lang="cs-CZ" sz="176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ŠEBKOVÁ, A., VYSKOČILOVÁ, E.  Chápání prostorových vztahů u dětí mladšího školního věku. </a:t>
            </a:r>
            <a:r>
              <a:rPr lang="cs-CZ" sz="1764" i="1" dirty="0"/>
              <a:t>Pedagogika</a:t>
            </a:r>
            <a:r>
              <a:rPr lang="cs-CZ" sz="1764" dirty="0"/>
              <a:t>, </a:t>
            </a:r>
            <a:r>
              <a:rPr lang="cs-CZ" sz="1764" dirty="0" err="1"/>
              <a:t>roč.XLVII</a:t>
            </a:r>
            <a:r>
              <a:rPr lang="cs-CZ" sz="1764" dirty="0"/>
              <a:t>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THAGARD, P. </a:t>
            </a:r>
            <a:r>
              <a:rPr lang="cs-CZ" sz="1764" i="1" dirty="0"/>
              <a:t>Úvod do kognitivní vědy. Mysl a myšlení</a:t>
            </a:r>
            <a:r>
              <a:rPr lang="cs-CZ" sz="1764" dirty="0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VYGOTSKIJ, L. S. </a:t>
            </a:r>
            <a:r>
              <a:rPr lang="cs-CZ" sz="1764" i="1" dirty="0"/>
              <a:t>Myšlení a řeč</a:t>
            </a:r>
            <a:r>
              <a:rPr lang="cs-CZ" sz="1764" dirty="0"/>
              <a:t>. Praha: SPN, 1970.</a:t>
            </a:r>
            <a:endParaRPr lang="cs-CZ" sz="198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 dirty="0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dirty="0" smtClean="0"/>
              <a:t>v rámci výkladu i literatury se střídají perspektivy </a:t>
            </a:r>
          </a:p>
          <a:p>
            <a:pPr lvl="1" eaLnBrk="1" hangingPunct="1"/>
            <a:r>
              <a:rPr lang="cs-CZ" b="1" dirty="0" smtClean="0"/>
              <a:t>jedinec</a:t>
            </a:r>
            <a:r>
              <a:rPr lang="cs-CZ" dirty="0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dirty="0" smtClean="0"/>
              <a:t>sociální skupiny</a:t>
            </a:r>
            <a:r>
              <a:rPr lang="cs-CZ" dirty="0" smtClean="0"/>
              <a:t>, jejich dynamika a vliv (rodina, školní třída, škola)</a:t>
            </a:r>
          </a:p>
          <a:p>
            <a:pPr lvl="1" eaLnBrk="1" hangingPunct="1"/>
            <a:r>
              <a:rPr lang="cs-CZ" b="1" dirty="0" smtClean="0"/>
              <a:t>teorie, metody</a:t>
            </a:r>
            <a:r>
              <a:rPr lang="cs-CZ" dirty="0" smtClean="0"/>
              <a:t> ev. intervence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581</TotalTime>
  <Words>4214</Words>
  <Application>Microsoft Office PowerPoint</Application>
  <PresentationFormat>Vlastní</PresentationFormat>
  <Paragraphs>477</Paragraphs>
  <Slides>72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0" baseType="lpstr">
      <vt:lpstr>Arial Unicode MS</vt:lpstr>
      <vt:lpstr>Arial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 na ukončení kurzu  (všechny jsou nutnou podmínkou)</vt:lpstr>
      <vt:lpstr>Literatura</vt:lpstr>
      <vt:lpstr>Literatura (alternativa)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„Seminární“ úkol (do 27.10.)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Prezentace aplikace PowerPoint</vt:lpstr>
      <vt:lpstr>Gestalt</vt:lpstr>
      <vt:lpstr>Celostní (gestalt) psychologie</vt:lpstr>
      <vt:lpstr>Sociální učení a agresivita</vt:lpstr>
      <vt:lpstr>Socializace aneb naučená agrese</vt:lpstr>
      <vt:lpstr>Prezentace aplikace PowerPoint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Mares</cp:lastModifiedBy>
  <cp:revision>58</cp:revision>
  <dcterms:modified xsi:type="dcterms:W3CDTF">2017-09-29T10:04:31Z</dcterms:modified>
</cp:coreProperties>
</file>