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9" r:id="rId4"/>
    <p:sldId id="270" r:id="rId5"/>
    <p:sldId id="271" r:id="rId6"/>
    <p:sldId id="257" r:id="rId7"/>
    <p:sldId id="265" r:id="rId8"/>
    <p:sldId id="260" r:id="rId9"/>
    <p:sldId id="264" r:id="rId10"/>
    <p:sldId id="261" r:id="rId11"/>
    <p:sldId id="258" r:id="rId12"/>
    <p:sldId id="259" r:id="rId13"/>
    <p:sldId id="268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Školský </a:t>
            </a:r>
            <a:br>
              <a:rPr lang="cs-CZ" dirty="0" smtClean="0"/>
            </a:br>
            <a:r>
              <a:rPr lang="cs-CZ" dirty="0" smtClean="0"/>
              <a:t>a školní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Katedra pedagogiky </a:t>
            </a:r>
            <a:r>
              <a:rPr lang="cs-CZ" dirty="0" err="1" smtClean="0"/>
              <a:t>pdf</a:t>
            </a:r>
            <a:r>
              <a:rPr lang="cs-CZ" dirty="0" smtClean="0"/>
              <a:t> </a:t>
            </a:r>
            <a:r>
              <a:rPr lang="cs-CZ" dirty="0" smtClean="0"/>
              <a:t>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6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výhody a nevýhody jednotlivých typů uspořádání?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Skupiny </a:t>
            </a:r>
            <a:r>
              <a:rPr lang="cs-CZ" sz="3600" dirty="0" smtClean="0">
                <a:solidFill>
                  <a:srgbClr val="00B0F0"/>
                </a:solidFill>
              </a:rPr>
              <a:t>A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00B0F0"/>
                </a:solidFill>
              </a:rPr>
              <a:t>z</a:t>
            </a:r>
            <a:r>
              <a:rPr lang="cs-CZ" sz="3600" b="1" dirty="0" smtClean="0">
                <a:solidFill>
                  <a:srgbClr val="00B0F0"/>
                </a:solidFill>
              </a:rPr>
              <a:t> pohledu učitele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Skupiny </a:t>
            </a:r>
            <a:r>
              <a:rPr lang="cs-CZ" sz="3600" dirty="0" smtClean="0">
                <a:solidFill>
                  <a:srgbClr val="FFC000"/>
                </a:solidFill>
              </a:rPr>
              <a:t>b</a:t>
            </a:r>
            <a:endParaRPr lang="cs-CZ" sz="3600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z pohledu žáka</a:t>
            </a:r>
          </a:p>
          <a:p>
            <a:pPr marL="0" indent="0">
              <a:buNone/>
            </a:pPr>
            <a:endParaRPr lang="cs-CZ" sz="3600" b="1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jako řízený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Učitelé znají z historie našeho školství řadu různých reforem, které se snad nikdy nepodařilo realizovat tak, jak to iniciátoři změn zamýšleli. </a:t>
            </a:r>
            <a:r>
              <a:rPr lang="cs-CZ" dirty="0" smtClean="0"/>
              <a:t> … Můžeme </a:t>
            </a:r>
            <a:r>
              <a:rPr lang="cs-CZ" dirty="0"/>
              <a:t>se ptát: Byly to vždy změny, které vycházely z důkladné diagnostiky existujícího stavu? Byly potřebné? Nešlo někdy o pouhé napodobování jakýchsi „</a:t>
            </a:r>
            <a:r>
              <a:rPr lang="cs-CZ" dirty="0" smtClean="0"/>
              <a:t>vzorů“? </a:t>
            </a:r>
            <a:r>
              <a:rPr lang="cs-CZ" dirty="0"/>
              <a:t>Byly formulovány jasné vize, které učitelé přijali? Řekl někdo učitelům, co se od nich očekává, jak se má změnit jejich práce? Dostali dostatek času na to, aby se </a:t>
            </a:r>
            <a:r>
              <a:rPr lang="cs-CZ" dirty="0" smtClean="0"/>
              <a:t>naučili </a:t>
            </a:r>
            <a:r>
              <a:rPr lang="cs-CZ" dirty="0"/>
              <a:t>nově pracovat? Když si na tyto otázky odpovíme, snadno pochopíme, proč se již dlouhá léta v našem školství ve vnitřní práci škol prakticky nic podstatného nezměnilo.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(Obst, 2006, s. 46)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5620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Aby došlo ke změně…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…musí být naplněny základní předpoklady a současně podmínky:</a:t>
            </a:r>
          </a:p>
          <a:p>
            <a:r>
              <a:rPr lang="cs-CZ" b="1" dirty="0"/>
              <a:t>t</a:t>
            </a:r>
            <a:r>
              <a:rPr lang="cs-CZ" b="1" dirty="0" smtClean="0"/>
              <a:t>lak na provedení změny</a:t>
            </a:r>
          </a:p>
          <a:p>
            <a:r>
              <a:rPr lang="cs-CZ" b="1" dirty="0"/>
              <a:t>j</a:t>
            </a:r>
            <a:r>
              <a:rPr lang="cs-CZ" b="1" dirty="0" smtClean="0"/>
              <a:t>asná vize</a:t>
            </a:r>
          </a:p>
          <a:p>
            <a:r>
              <a:rPr lang="cs-CZ" b="1" dirty="0"/>
              <a:t>z</a:t>
            </a:r>
            <a:r>
              <a:rPr lang="cs-CZ" b="1" dirty="0" smtClean="0"/>
              <a:t>působilost provést změnu</a:t>
            </a:r>
          </a:p>
          <a:p>
            <a:r>
              <a:rPr lang="cs-CZ" b="1" dirty="0"/>
              <a:t>o</a:t>
            </a:r>
            <a:r>
              <a:rPr lang="cs-CZ" b="1" dirty="0" smtClean="0"/>
              <a:t>dvaha udělat první krok</a:t>
            </a:r>
          </a:p>
          <a:p>
            <a:pPr>
              <a:buFontTx/>
              <a:buChar char="-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2703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Než dojde ke změně…</a:t>
            </a:r>
            <a:br>
              <a:rPr lang="cs-CZ" dirty="0" smtClean="0"/>
            </a:br>
            <a:r>
              <a:rPr lang="cs-CZ" dirty="0"/>
              <a:t>	</a:t>
            </a:r>
            <a:r>
              <a:rPr lang="cs-CZ" dirty="0" smtClean="0"/>
              <a:t>					</a:t>
            </a:r>
            <a:r>
              <a:rPr lang="cs-CZ" dirty="0" err="1" smtClean="0"/>
              <a:t>Swot</a:t>
            </a:r>
            <a:r>
              <a:rPr lang="cs-CZ" dirty="0" smtClean="0"/>
              <a:t> analýza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9690" y="1873433"/>
            <a:ext cx="4899940" cy="498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0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</a:t>
            </a:r>
            <a:r>
              <a:rPr lang="cs-CZ" dirty="0" err="1" smtClean="0"/>
              <a:t>Swot</a:t>
            </a:r>
            <a:r>
              <a:rPr lang="cs-CZ" dirty="0" smtClean="0"/>
              <a:t> analýzy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 jakých situacích lze využít SWOT analýzu ve škole?</a:t>
            </a:r>
          </a:p>
          <a:p>
            <a:r>
              <a:rPr lang="cs-CZ" sz="3200" dirty="0" smtClean="0"/>
              <a:t>K čemu mohou její výsledky posloužit?</a:t>
            </a:r>
          </a:p>
          <a:p>
            <a:r>
              <a:rPr lang="cs-CZ" sz="3200" dirty="0" smtClean="0"/>
              <a:t>Jak byste mohli SWOT analýzu využít vy sami?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342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a třídní klima z pohledu managementu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Co znamenají pojmy školní a třídní klima?</a:t>
            </a:r>
          </a:p>
          <a:p>
            <a:r>
              <a:rPr lang="cs-CZ" sz="3200" dirty="0" smtClean="0"/>
              <a:t>Z pohledu jakých aktérů mohou být oba fenomény nahlíženy?</a:t>
            </a:r>
          </a:p>
          <a:p>
            <a:r>
              <a:rPr lang="cs-CZ" sz="3200" dirty="0" smtClean="0"/>
              <a:t>Kdo se podílí na utváření školního a třídního klimatu?</a:t>
            </a:r>
          </a:p>
          <a:p>
            <a:r>
              <a:rPr lang="cs-CZ" sz="3200" dirty="0" smtClean="0"/>
              <a:t>Jakým způsobem můžeme ovlivňovat školní, resp. třídní klima?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4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400" b="1" dirty="0" smtClean="0"/>
              <a:t>Prezenční výuka</a:t>
            </a:r>
          </a:p>
          <a:p>
            <a:pPr marL="0" indent="0">
              <a:buNone/>
            </a:pPr>
            <a:r>
              <a:rPr lang="cs-CZ" sz="2400" dirty="0" smtClean="0"/>
              <a:t>pátek </a:t>
            </a:r>
            <a:r>
              <a:rPr lang="cs-CZ" sz="2400" dirty="0"/>
              <a:t>29. 9. 18:30–20:10 učebna </a:t>
            </a:r>
            <a:r>
              <a:rPr lang="cs-CZ" sz="2400" dirty="0" smtClean="0"/>
              <a:t>50</a:t>
            </a:r>
          </a:p>
          <a:p>
            <a:pPr marL="0" indent="0">
              <a:buNone/>
            </a:pPr>
            <a:r>
              <a:rPr lang="cs-CZ" sz="2400" dirty="0"/>
              <a:t>p</a:t>
            </a:r>
            <a:r>
              <a:rPr lang="cs-CZ" sz="2400" dirty="0" smtClean="0"/>
              <a:t>átek </a:t>
            </a:r>
            <a:r>
              <a:rPr lang="cs-CZ" sz="2400" dirty="0"/>
              <a:t>1. 12. 18:30–20:10 učebna </a:t>
            </a:r>
            <a:r>
              <a:rPr lang="cs-CZ" sz="2400" dirty="0" smtClean="0"/>
              <a:t>50</a:t>
            </a:r>
          </a:p>
          <a:p>
            <a:pPr marL="0" indent="0">
              <a:buNone/>
            </a:pPr>
            <a:r>
              <a:rPr lang="cs-CZ" sz="2400" b="1" dirty="0"/>
              <a:t>S</a:t>
            </a:r>
            <a:r>
              <a:rPr lang="cs-CZ" sz="2400" b="1" dirty="0" smtClean="0"/>
              <a:t>tudium odborné literatury</a:t>
            </a:r>
          </a:p>
          <a:p>
            <a:r>
              <a:rPr lang="cs-CZ" sz="2400" dirty="0" smtClean="0"/>
              <a:t>Obst, O. (2006). </a:t>
            </a:r>
            <a:r>
              <a:rPr lang="cs-CZ" sz="2400" i="1" dirty="0" smtClean="0"/>
              <a:t>Manažerské minimum pro učitele.</a:t>
            </a:r>
            <a:r>
              <a:rPr lang="cs-CZ" sz="2400" dirty="0" smtClean="0"/>
              <a:t> Olomouc: UP.</a:t>
            </a:r>
          </a:p>
          <a:p>
            <a:r>
              <a:rPr lang="cs-CZ" sz="2400" dirty="0" smtClean="0"/>
              <a:t>Rukověť základní školy (vybrané texty)</a:t>
            </a:r>
          </a:p>
          <a:p>
            <a:r>
              <a:rPr lang="cs-CZ" sz="2400" dirty="0" smtClean="0"/>
              <a:t>doporučené časopisecké studie (vloženo ve studijních materiálech v IS).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 smtClean="0"/>
              <a:t>Ukončení předmětu:</a:t>
            </a:r>
            <a:r>
              <a:rPr lang="cs-CZ" sz="2400" dirty="0" smtClean="0"/>
              <a:t> zápočet</a:t>
            </a:r>
          </a:p>
          <a:p>
            <a:pPr marL="0" indent="0">
              <a:buNone/>
            </a:pPr>
            <a:r>
              <a:rPr lang="cs-CZ" sz="2400" b="1" dirty="0" smtClean="0"/>
              <a:t>Podmínky úspěšného ukončení</a:t>
            </a:r>
            <a:r>
              <a:rPr lang="cs-CZ" sz="2400" dirty="0" smtClean="0"/>
              <a:t>: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zápočtový </a:t>
            </a:r>
            <a:r>
              <a:rPr lang="cs-CZ" sz="2400" dirty="0" smtClean="0"/>
              <a:t>test – </a:t>
            </a:r>
            <a:r>
              <a:rPr lang="cs-CZ" dirty="0" smtClean="0"/>
              <a:t>70 </a:t>
            </a:r>
            <a:r>
              <a:rPr lang="cs-CZ" dirty="0"/>
              <a:t>% </a:t>
            </a:r>
            <a:r>
              <a:rPr lang="cs-CZ" dirty="0" smtClean="0"/>
              <a:t>správných </a:t>
            </a:r>
            <a:r>
              <a:rPr lang="cs-CZ" dirty="0" smtClean="0"/>
              <a:t>odpovědí</a:t>
            </a:r>
          </a:p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amostatná práce/práce ve dvojici – vybrané téma, podrobnosti v závěru semináře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61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úraz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Přečtěte novinový článek.</a:t>
            </a:r>
          </a:p>
          <a:p>
            <a:r>
              <a:rPr lang="cs-CZ" sz="2400" dirty="0" smtClean="0"/>
              <a:t>Ve dvojici diskutujte o tom, jak hodnotíte počínání učitelů v popisované situaci.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Jednali (podle vašeho názoru) v souladu s platnou legislativou?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Měli/mohli postupovat jinak?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Měli/mohli něco udělat lépe?</a:t>
            </a:r>
          </a:p>
          <a:p>
            <a:r>
              <a:rPr lang="cs-CZ" sz="2400" dirty="0" smtClean="0"/>
              <a:t>Konfrontujte své postoje s rozhodnutím soudu.</a:t>
            </a:r>
          </a:p>
          <a:p>
            <a:pPr marL="0" indent="0">
              <a:buNone/>
            </a:pPr>
            <a:r>
              <a:rPr lang="cs-CZ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6532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souvisela předchozí práce s předmětem školský a školní management?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15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Rukověť základní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Najděte v textu z </a:t>
            </a:r>
            <a:r>
              <a:rPr lang="cs-CZ" sz="3200" i="1" dirty="0" smtClean="0"/>
              <a:t>Rukověti základní školy</a:t>
            </a:r>
            <a:r>
              <a:rPr lang="cs-CZ" sz="3200" dirty="0" smtClean="0"/>
              <a:t> odpovědi na otázky formulované v pracovním listě. 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 smtClean="0"/>
              <a:t>Odpovědi si zapište, poslouží vám při přípravě na závěrečný test.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800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</a:pPr>
            <a:r>
              <a:rPr lang="cs-CZ" dirty="0" smtClean="0"/>
              <a:t>Management </a:t>
            </a:r>
            <a:r>
              <a:rPr lang="cs-CZ" dirty="0"/>
              <a:t/>
            </a:r>
            <a:br>
              <a:rPr lang="cs-CZ" dirty="0"/>
            </a:br>
            <a:r>
              <a:rPr lang="cs-CZ" sz="2000" cap="none" spc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  <a:ea typeface="+mn-ea"/>
                <a:cs typeface="+mn-cs"/>
              </a:rPr>
              <a:t>= řízení (při práci s lidmi hovoříme o vedení)</a:t>
            </a:r>
            <a:br>
              <a:rPr lang="cs-CZ" sz="2000" cap="none" spc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  <a:ea typeface="+mn-ea"/>
                <a:cs typeface="+mn-cs"/>
              </a:rPr>
            </a:br>
            <a:r>
              <a:rPr lang="cs-CZ" sz="2000" cap="none" spc="0" dirty="0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t>proces zahrnující: </a:t>
            </a:r>
            <a:r>
              <a:rPr lang="cs-CZ" sz="2000" b="1" cap="none" spc="0" dirty="0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t>plánování </a:t>
            </a:r>
            <a:r>
              <a:rPr lang="cs-CZ" sz="2000" cap="none" spc="0" dirty="0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t>– organizování – operativní řízení – kontrolu</a:t>
            </a:r>
            <a:endParaRPr lang="cs-CZ" sz="2000" cap="none" spc="0" dirty="0">
              <a:solidFill>
                <a:prstClr val="black">
                  <a:lumMod val="65000"/>
                  <a:lumOff val="35000"/>
                </a:prstClr>
              </a:solidFill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 smtClean="0"/>
              <a:t>Jak rozumíte pojmu </a:t>
            </a:r>
            <a:r>
              <a:rPr lang="cs-CZ" sz="3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školský </a:t>
            </a:r>
            <a:r>
              <a:rPr lang="cs-CZ" sz="3600" b="1" dirty="0" smtClean="0">
                <a:solidFill>
                  <a:schemeClr val="tx1"/>
                </a:solidFill>
              </a:rPr>
              <a:t>management</a:t>
            </a:r>
            <a:r>
              <a:rPr lang="cs-CZ" sz="3600" b="1" dirty="0" smtClean="0"/>
              <a:t>?</a:t>
            </a:r>
          </a:p>
          <a:p>
            <a:pPr marL="0" indent="0">
              <a:buNone/>
            </a:pPr>
            <a:r>
              <a:rPr lang="cs-CZ" sz="3600" b="1" dirty="0" smtClean="0"/>
              <a:t>Co znamená pojem </a:t>
            </a:r>
            <a:r>
              <a:rPr lang="cs-CZ" sz="3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školní </a:t>
            </a:r>
            <a:r>
              <a:rPr lang="cs-CZ" sz="3600" b="1" dirty="0" smtClean="0">
                <a:solidFill>
                  <a:schemeClr val="tx1"/>
                </a:solidFill>
              </a:rPr>
              <a:t>management</a:t>
            </a:r>
            <a:r>
              <a:rPr lang="cs-CZ" sz="3600" b="1" dirty="0" smtClean="0"/>
              <a:t>?</a:t>
            </a:r>
          </a:p>
          <a:p>
            <a:pPr marL="0" indent="0">
              <a:buNone/>
            </a:pPr>
            <a:r>
              <a:rPr lang="cs-CZ" sz="3600" b="1" dirty="0" smtClean="0"/>
              <a:t>Jaký je vztah mezi těmito dvěma termíny?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49686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ŠKOLSKÝ MANAGEMENT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/>
              <a:t>a </a:t>
            </a:r>
            <a:r>
              <a:rPr lang="cs-CZ" sz="3100" dirty="0"/>
              <a:t>jeho subsystémy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508761"/>
            <a:ext cx="10178322" cy="437083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lphaLcParenR"/>
            </a:pPr>
            <a:r>
              <a:rPr lang="cs-CZ" b="1" dirty="0" err="1" smtClean="0"/>
              <a:t>makrořízení</a:t>
            </a:r>
            <a:r>
              <a:rPr lang="cs-CZ" b="1" dirty="0" smtClean="0"/>
              <a:t> </a:t>
            </a:r>
            <a:r>
              <a:rPr lang="cs-CZ" dirty="0"/>
              <a:t>zkoumá instituce a osoby, které řídí výchovu a vzdělávání ve školském resortu. Zkoumá řízení ze strany státní školské správy, vzájemný vztah jednotlivých stupňů řízení školství v ČR, proporce strategického, taktického a operativního řízení na jednotlivých stupních, regulativní a normativní aspekty, sociální otázky ve školství apod.,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342900" indent="-342900">
              <a:buAutoNum type="alphaLcParenR"/>
            </a:pPr>
            <a:r>
              <a:rPr lang="cs-CZ" b="1" dirty="0" err="1"/>
              <a:t>mikrořízení</a:t>
            </a:r>
            <a:r>
              <a:rPr lang="cs-CZ" dirty="0"/>
              <a:t> se zabývá otázkami vnitřního řízení školy, kompetencemi řídících činitelů, principy a funkcemi řízení školy, metodami a formami řízení školy, řídícími vztahy, ale i otázkami ekonomického a administrativně správního usměrňování školy; </a:t>
            </a:r>
            <a:r>
              <a:rPr lang="cs-CZ" dirty="0" smtClean="0"/>
              <a:t>  </a:t>
            </a:r>
            <a:r>
              <a:rPr lang="cs-CZ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= </a:t>
            </a:r>
            <a:r>
              <a:rPr lang="cs-CZ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školní </a:t>
            </a:r>
            <a:r>
              <a:rPr lang="cs-CZ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management</a:t>
            </a:r>
          </a:p>
          <a:p>
            <a:pPr marL="0" indent="0">
              <a:buNone/>
            </a:pPr>
            <a:endParaRPr lang="cs-CZ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342900" indent="-342900">
              <a:buAutoNum type="alphaLcParenR"/>
            </a:pPr>
            <a:r>
              <a:rPr lang="cs-CZ" b="1" dirty="0"/>
              <a:t>řízení pedagogického procesu (výuky) </a:t>
            </a:r>
            <a:r>
              <a:rPr lang="cs-CZ" dirty="0"/>
              <a:t>zkoumá usměrňování tohoto rozhodujícího procesu ze strany vedení školy, předmětových komisí, třídních učitelů, jednotlivých učitelů apod. Teorie řízení výuky má nejblíže k didaktice a k teorii výchovy, abstrahuje od procesů ekonomického a administrativního zajištění činnosti školy; </a:t>
            </a:r>
            <a:r>
              <a:rPr lang="cs-CZ" dirty="0" smtClean="0"/>
              <a:t>	</a:t>
            </a:r>
            <a:r>
              <a:rPr lang="cs-CZ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= </a:t>
            </a:r>
            <a:r>
              <a:rPr lang="cs-CZ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pedagogický management.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55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Struktura </a:t>
            </a:r>
            <a:r>
              <a:rPr lang="cs-CZ" b="1" dirty="0"/>
              <a:t>plánování </a:t>
            </a:r>
            <a:r>
              <a:rPr lang="cs-CZ" dirty="0"/>
              <a:t>zahrnuje dva kroky</a:t>
            </a:r>
          </a:p>
          <a:p>
            <a:pPr marL="457200" indent="-457200">
              <a:buAutoNum type="arabicPeriod"/>
            </a:pPr>
            <a:r>
              <a:rPr lang="cs-CZ" dirty="0"/>
              <a:t>Stanovení cílů</a:t>
            </a:r>
          </a:p>
          <a:p>
            <a:pPr marL="457200" indent="-457200">
              <a:buAutoNum type="arabicPeriod"/>
            </a:pPr>
            <a:r>
              <a:rPr lang="cs-CZ" dirty="0"/>
              <a:t>Určení cest k jejich dosažení, tedy</a:t>
            </a:r>
          </a:p>
          <a:p>
            <a:pPr marL="0" indent="0">
              <a:buNone/>
            </a:pPr>
            <a:r>
              <a:rPr lang="cs-CZ" dirty="0"/>
              <a:t>	prostředků – Čím?</a:t>
            </a:r>
          </a:p>
          <a:p>
            <a:pPr marL="0" indent="0">
              <a:buNone/>
            </a:pPr>
            <a:r>
              <a:rPr lang="cs-CZ" dirty="0"/>
              <a:t>	způsobu – Jak?</a:t>
            </a:r>
          </a:p>
          <a:p>
            <a:pPr marL="0" indent="0">
              <a:buNone/>
            </a:pPr>
            <a:r>
              <a:rPr lang="cs-CZ" dirty="0"/>
              <a:t>	času – Kdy? Za jak dlouho?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prostoru – Kde?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Obst, O. (2006). </a:t>
            </a:r>
            <a:r>
              <a:rPr lang="cs-CZ" sz="1400" i="1" dirty="0"/>
              <a:t>Manažerské minimum pro učitele</a:t>
            </a:r>
            <a:r>
              <a:rPr lang="cs-CZ" sz="1400" dirty="0"/>
              <a:t>. Olomouc:  </a:t>
            </a:r>
            <a:r>
              <a:rPr lang="cs-CZ" sz="1400" dirty="0" smtClean="0"/>
              <a:t>UP, </a:t>
            </a:r>
            <a:r>
              <a:rPr lang="cs-CZ" sz="1400" dirty="0"/>
              <a:t>s. 31–32.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92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l="29989" t="36463" r="28685" b="28708"/>
          <a:stretch/>
        </p:blipFill>
        <p:spPr>
          <a:xfrm>
            <a:off x="1850667" y="1131347"/>
            <a:ext cx="8692923" cy="457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38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338</TotalTime>
  <Words>592</Words>
  <Application>Microsoft Office PowerPoint</Application>
  <PresentationFormat>Širokoúhlá obrazovka</PresentationFormat>
  <Paragraphs>74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Impact</vt:lpstr>
      <vt:lpstr>Badge</vt:lpstr>
      <vt:lpstr>Školský  a školní management</vt:lpstr>
      <vt:lpstr>Informace o předmětu</vt:lpstr>
      <vt:lpstr>Školní úraz</vt:lpstr>
      <vt:lpstr>Jak souvisela předchozí práce s předmětem školský a školní management?</vt:lpstr>
      <vt:lpstr>Rukověť základní školy</vt:lpstr>
      <vt:lpstr>Management  = řízení (při práci s lidmi hovoříme o vedení) proces zahrnující: plánování – organizování – operativní řízení – kontrolu</vt:lpstr>
      <vt:lpstr>ŠKOLSKÝ MANAGEMENT  a jeho subsystémy </vt:lpstr>
      <vt:lpstr>Plánování</vt:lpstr>
      <vt:lpstr>Prezentace aplikace PowerPoint</vt:lpstr>
      <vt:lpstr>Jaké jsou výhody a nevýhody jednotlivých typů uspořádání?</vt:lpstr>
      <vt:lpstr>Změna jako řízený proces</vt:lpstr>
      <vt:lpstr>Aby došlo ke změně…</vt:lpstr>
      <vt:lpstr>Než dojde ke změně…       Swot analýza </vt:lpstr>
      <vt:lpstr>Využití Swot analýzy ve škole</vt:lpstr>
      <vt:lpstr>Školní a třídní klima z pohledu managementu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Pravdova</dc:creator>
  <cp:lastModifiedBy>Pravdova</cp:lastModifiedBy>
  <cp:revision>22</cp:revision>
  <dcterms:created xsi:type="dcterms:W3CDTF">2017-09-26T07:23:57Z</dcterms:created>
  <dcterms:modified xsi:type="dcterms:W3CDTF">2017-09-29T12:25:54Z</dcterms:modified>
</cp:coreProperties>
</file>