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61" r:id="rId4"/>
    <p:sldId id="258" r:id="rId5"/>
    <p:sldId id="259" r:id="rId6"/>
    <p:sldId id="260" r:id="rId7"/>
    <p:sldId id="358" r:id="rId8"/>
    <p:sldId id="298" r:id="rId9"/>
    <p:sldId id="262" r:id="rId10"/>
    <p:sldId id="263" r:id="rId11"/>
    <p:sldId id="266" r:id="rId12"/>
    <p:sldId id="281" r:id="rId13"/>
    <p:sldId id="286" r:id="rId14"/>
    <p:sldId id="276" r:id="rId15"/>
    <p:sldId id="277" r:id="rId16"/>
    <p:sldId id="287" r:id="rId17"/>
    <p:sldId id="288" r:id="rId18"/>
    <p:sldId id="290" r:id="rId19"/>
    <p:sldId id="265" r:id="rId20"/>
    <p:sldId id="291" r:id="rId21"/>
    <p:sldId id="292" r:id="rId22"/>
    <p:sldId id="293" r:id="rId23"/>
    <p:sldId id="294" r:id="rId24"/>
    <p:sldId id="264" r:id="rId25"/>
    <p:sldId id="296" r:id="rId26"/>
    <p:sldId id="297" r:id="rId27"/>
    <p:sldId id="304" r:id="rId28"/>
    <p:sldId id="311" r:id="rId29"/>
    <p:sldId id="316" r:id="rId30"/>
    <p:sldId id="317" r:id="rId31"/>
    <p:sldId id="338" r:id="rId32"/>
    <p:sldId id="339" r:id="rId33"/>
    <p:sldId id="340" r:id="rId34"/>
    <p:sldId id="341" r:id="rId35"/>
    <p:sldId id="342" r:id="rId36"/>
    <p:sldId id="345" r:id="rId37"/>
    <p:sldId id="301" r:id="rId38"/>
    <p:sldId id="359" r:id="rId39"/>
    <p:sldId id="362" r:id="rId40"/>
    <p:sldId id="348" r:id="rId41"/>
    <p:sldId id="349" r:id="rId42"/>
    <p:sldId id="351" r:id="rId43"/>
    <p:sldId id="352" r:id="rId44"/>
    <p:sldId id="353" r:id="rId45"/>
    <p:sldId id="350" r:id="rId46"/>
    <p:sldId id="346" r:id="rId47"/>
    <p:sldId id="347" r:id="rId48"/>
    <p:sldId id="354" r:id="rId49"/>
    <p:sldId id="355" r:id="rId50"/>
    <p:sldId id="356" r:id="rId51"/>
    <p:sldId id="357" r:id="rId5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3509" autoAdjust="0"/>
  </p:normalViewPr>
  <p:slideViewPr>
    <p:cSldViewPr snapToGrid="0" showGuides="1">
      <p:cViewPr varScale="1">
        <p:scale>
          <a:sx n="91" d="100"/>
          <a:sy n="91" d="100"/>
        </p:scale>
        <p:origin x="8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ABF7D7-99DD-4BD6-B260-94E37DB8A86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cs-CZ"/>
        </a:p>
      </dgm:t>
    </dgm:pt>
    <dgm:pt modelId="{D2671978-A6A7-4F69-923D-F1D2A4A97892}">
      <dgm:prSet phldrT="[Text]"/>
      <dgm:spPr>
        <a:solidFill>
          <a:schemeClr val="bg1"/>
        </a:solidFill>
        <a:ln>
          <a:solidFill>
            <a:schemeClr val="tx1"/>
          </a:solidFill>
        </a:ln>
      </dgm:spPr>
      <dgm:t>
        <a:bodyPr/>
        <a:lstStyle/>
        <a:p>
          <a:r>
            <a:rPr lang="cs-CZ" dirty="0" err="1" smtClean="0">
              <a:solidFill>
                <a:schemeClr val="tx1"/>
              </a:solidFill>
            </a:rPr>
            <a:t>Child</a:t>
          </a:r>
          <a:r>
            <a:rPr lang="cs-CZ" dirty="0" smtClean="0">
              <a:solidFill>
                <a:schemeClr val="tx1"/>
              </a:solidFill>
            </a:rPr>
            <a:t> as a </a:t>
          </a:r>
          <a:r>
            <a:rPr lang="cs-CZ" dirty="0" err="1" smtClean="0">
              <a:solidFill>
                <a:schemeClr val="tx1"/>
              </a:solidFill>
            </a:rPr>
            <a:t>problem</a:t>
          </a:r>
          <a:endParaRPr lang="cs-CZ" dirty="0">
            <a:solidFill>
              <a:schemeClr val="tx1"/>
            </a:solidFill>
          </a:endParaRPr>
        </a:p>
      </dgm:t>
    </dgm:pt>
    <dgm:pt modelId="{54E86F9B-A36F-4CF8-A1AD-5127FF05DE1F}" type="parTrans" cxnId="{7BA9086C-7C8F-40B6-B546-A1C337DDD198}">
      <dgm:prSet/>
      <dgm:spPr/>
      <dgm:t>
        <a:bodyPr/>
        <a:lstStyle/>
        <a:p>
          <a:endParaRPr lang="cs-CZ"/>
        </a:p>
      </dgm:t>
    </dgm:pt>
    <dgm:pt modelId="{374870BB-F1C0-4DF4-8066-4212A8DDF999}" type="sibTrans" cxnId="{7BA9086C-7C8F-40B6-B546-A1C337DDD198}">
      <dgm:prSet/>
      <dgm:spPr/>
      <dgm:t>
        <a:bodyPr/>
        <a:lstStyle/>
        <a:p>
          <a:endParaRPr lang="cs-CZ"/>
        </a:p>
      </dgm:t>
    </dgm:pt>
    <dgm:pt modelId="{1F5D7EB0-4A8C-4A6E-94D8-F75BA6286282}">
      <dgm:prSet phldrT="[Text]"/>
      <dgm:spPr>
        <a:solidFill>
          <a:schemeClr val="bg1"/>
        </a:solidFill>
        <a:ln>
          <a:solidFill>
            <a:schemeClr val="tx1"/>
          </a:solidFill>
        </a:ln>
      </dgm:spPr>
      <dgm:t>
        <a:bodyPr/>
        <a:lstStyle/>
        <a:p>
          <a:r>
            <a:rPr lang="cs-CZ" dirty="0" err="1" smtClean="0">
              <a:solidFill>
                <a:schemeClr val="tx1"/>
              </a:solidFill>
            </a:rPr>
            <a:t>Separate</a:t>
          </a:r>
          <a:r>
            <a:rPr lang="cs-CZ" dirty="0" smtClean="0">
              <a:solidFill>
                <a:schemeClr val="tx1"/>
              </a:solidFill>
            </a:rPr>
            <a:t> </a:t>
          </a:r>
          <a:r>
            <a:rPr lang="cs-CZ" dirty="0" err="1" smtClean="0">
              <a:solidFill>
                <a:schemeClr val="tx1"/>
              </a:solidFill>
            </a:rPr>
            <a:t>setting</a:t>
          </a:r>
          <a:endParaRPr lang="cs-CZ" dirty="0">
            <a:solidFill>
              <a:schemeClr val="tx1"/>
            </a:solidFill>
          </a:endParaRPr>
        </a:p>
      </dgm:t>
    </dgm:pt>
    <dgm:pt modelId="{3EB49D84-7159-4136-88A2-BBAFF913145B}" type="parTrans" cxnId="{7AD4960B-6E6B-427B-BF31-7CE681C045A8}">
      <dgm:prSet/>
      <dgm:spPr/>
      <dgm:t>
        <a:bodyPr/>
        <a:lstStyle/>
        <a:p>
          <a:endParaRPr lang="cs-CZ"/>
        </a:p>
      </dgm:t>
    </dgm:pt>
    <dgm:pt modelId="{CF80BA17-4E2C-4A6F-AA23-1EC269C050AE}" type="sibTrans" cxnId="{7AD4960B-6E6B-427B-BF31-7CE681C045A8}">
      <dgm:prSet/>
      <dgm:spPr/>
      <dgm:t>
        <a:bodyPr/>
        <a:lstStyle/>
        <a:p>
          <a:endParaRPr lang="cs-CZ"/>
        </a:p>
      </dgm:t>
    </dgm:pt>
    <dgm:pt modelId="{0129D2CA-664B-48E5-BE4D-EEE9E2DA1477}">
      <dgm:prSet phldrT="[Text]"/>
      <dgm:spPr>
        <a:solidFill>
          <a:schemeClr val="bg1"/>
        </a:solidFill>
        <a:ln>
          <a:solidFill>
            <a:schemeClr val="tx1"/>
          </a:solidFill>
        </a:ln>
      </dgm:spPr>
      <dgm:t>
        <a:bodyPr/>
        <a:lstStyle/>
        <a:p>
          <a:r>
            <a:rPr lang="cs-CZ" dirty="0" smtClean="0">
              <a:solidFill>
                <a:schemeClr val="tx1"/>
              </a:solidFill>
            </a:rPr>
            <a:t>SEN </a:t>
          </a:r>
          <a:r>
            <a:rPr lang="cs-CZ" dirty="0" err="1" smtClean="0">
              <a:solidFill>
                <a:schemeClr val="tx1"/>
              </a:solidFill>
            </a:rPr>
            <a:t>teachers</a:t>
          </a:r>
          <a:endParaRPr lang="cs-CZ" dirty="0">
            <a:solidFill>
              <a:schemeClr val="tx1"/>
            </a:solidFill>
          </a:endParaRPr>
        </a:p>
      </dgm:t>
    </dgm:pt>
    <dgm:pt modelId="{8F9720E8-FF78-4EFD-898F-33FBE352179C}" type="parTrans" cxnId="{17928391-6A43-49CE-86BD-F5F513981E10}">
      <dgm:prSet/>
      <dgm:spPr/>
      <dgm:t>
        <a:bodyPr/>
        <a:lstStyle/>
        <a:p>
          <a:endParaRPr lang="cs-CZ"/>
        </a:p>
      </dgm:t>
    </dgm:pt>
    <dgm:pt modelId="{03162CFB-7E26-49AF-93EB-3DBB624958E9}" type="sibTrans" cxnId="{17928391-6A43-49CE-86BD-F5F513981E10}">
      <dgm:prSet/>
      <dgm:spPr/>
      <dgm:t>
        <a:bodyPr/>
        <a:lstStyle/>
        <a:p>
          <a:endParaRPr lang="cs-CZ"/>
        </a:p>
      </dgm:t>
    </dgm:pt>
    <dgm:pt modelId="{66F11219-2011-43CE-9439-16D912407CCC}">
      <dgm:prSet phldrT="[Text]"/>
      <dgm:spPr>
        <a:solidFill>
          <a:schemeClr val="bg1"/>
        </a:solidFill>
        <a:ln>
          <a:solidFill>
            <a:schemeClr val="tx1"/>
          </a:solidFill>
        </a:ln>
      </dgm:spPr>
      <dgm:t>
        <a:bodyPr/>
        <a:lstStyle/>
        <a:p>
          <a:r>
            <a:rPr lang="cs-CZ" dirty="0" err="1" smtClean="0">
              <a:solidFill>
                <a:schemeClr val="tx1"/>
              </a:solidFill>
            </a:rPr>
            <a:t>Special</a:t>
          </a:r>
          <a:r>
            <a:rPr lang="cs-CZ" dirty="0" smtClean="0">
              <a:solidFill>
                <a:schemeClr val="tx1"/>
              </a:solidFill>
            </a:rPr>
            <a:t> </a:t>
          </a:r>
          <a:r>
            <a:rPr lang="cs-CZ" dirty="0" err="1" smtClean="0">
              <a:solidFill>
                <a:schemeClr val="tx1"/>
              </a:solidFill>
            </a:rPr>
            <a:t>method</a:t>
          </a:r>
          <a:endParaRPr lang="cs-CZ" dirty="0">
            <a:solidFill>
              <a:schemeClr val="tx1"/>
            </a:solidFill>
          </a:endParaRPr>
        </a:p>
      </dgm:t>
    </dgm:pt>
    <dgm:pt modelId="{55D686B1-BDE6-459B-8CAB-326DAEADFEDD}" type="parTrans" cxnId="{988DFE38-53A9-461A-903F-40818BE79E49}">
      <dgm:prSet/>
      <dgm:spPr/>
      <dgm:t>
        <a:bodyPr/>
        <a:lstStyle/>
        <a:p>
          <a:endParaRPr lang="cs-CZ"/>
        </a:p>
      </dgm:t>
    </dgm:pt>
    <dgm:pt modelId="{7FA39067-2307-421D-AB14-913B52BF9552}" type="sibTrans" cxnId="{988DFE38-53A9-461A-903F-40818BE79E49}">
      <dgm:prSet/>
      <dgm:spPr/>
      <dgm:t>
        <a:bodyPr/>
        <a:lstStyle/>
        <a:p>
          <a:endParaRPr lang="cs-CZ"/>
        </a:p>
      </dgm:t>
    </dgm:pt>
    <dgm:pt modelId="{292DBA98-F93E-4E3A-BCCC-A06AE45FB815}">
      <dgm:prSet phldrT="[Text]"/>
      <dgm:spPr>
        <a:solidFill>
          <a:schemeClr val="bg1"/>
        </a:solidFill>
        <a:ln>
          <a:solidFill>
            <a:schemeClr val="tx1"/>
          </a:solidFill>
        </a:ln>
      </dgm:spPr>
      <dgm:t>
        <a:bodyPr/>
        <a:lstStyle/>
        <a:p>
          <a:r>
            <a:rPr lang="cs-CZ" dirty="0" err="1" smtClean="0">
              <a:solidFill>
                <a:schemeClr val="tx1"/>
              </a:solidFill>
            </a:rPr>
            <a:t>Special</a:t>
          </a:r>
          <a:r>
            <a:rPr lang="cs-CZ" dirty="0" smtClean="0">
              <a:solidFill>
                <a:schemeClr val="tx1"/>
              </a:solidFill>
            </a:rPr>
            <a:t> </a:t>
          </a:r>
          <a:r>
            <a:rPr lang="cs-CZ" dirty="0" err="1" smtClean="0">
              <a:solidFill>
                <a:schemeClr val="tx1"/>
              </a:solidFill>
            </a:rPr>
            <a:t>environment</a:t>
          </a:r>
          <a:r>
            <a:rPr lang="cs-CZ" dirty="0" smtClean="0">
              <a:solidFill>
                <a:schemeClr val="tx1"/>
              </a:solidFill>
            </a:rPr>
            <a:t> and </a:t>
          </a:r>
          <a:r>
            <a:rPr lang="cs-CZ" dirty="0" err="1" smtClean="0">
              <a:solidFill>
                <a:schemeClr val="tx1"/>
              </a:solidFill>
            </a:rPr>
            <a:t>equipment</a:t>
          </a:r>
          <a:endParaRPr lang="cs-CZ" dirty="0">
            <a:solidFill>
              <a:schemeClr val="tx1"/>
            </a:solidFill>
          </a:endParaRPr>
        </a:p>
      </dgm:t>
    </dgm:pt>
    <dgm:pt modelId="{555AA760-DEA6-43AF-9AD9-5797A4D2164C}" type="parTrans" cxnId="{73175E40-DF07-4882-AA53-8F3A8BA57BFC}">
      <dgm:prSet/>
      <dgm:spPr/>
      <dgm:t>
        <a:bodyPr/>
        <a:lstStyle/>
        <a:p>
          <a:endParaRPr lang="cs-CZ"/>
        </a:p>
      </dgm:t>
    </dgm:pt>
    <dgm:pt modelId="{4D49ABEA-C627-4197-AF7B-4F03D3494C23}" type="sibTrans" cxnId="{73175E40-DF07-4882-AA53-8F3A8BA57BFC}">
      <dgm:prSet/>
      <dgm:spPr/>
      <dgm:t>
        <a:bodyPr/>
        <a:lstStyle/>
        <a:p>
          <a:endParaRPr lang="cs-CZ"/>
        </a:p>
      </dgm:t>
    </dgm:pt>
    <dgm:pt modelId="{3F82D9C0-EE0B-4056-B3BD-11865BD63553}" type="pres">
      <dgm:prSet presAssocID="{52ABF7D7-99DD-4BD6-B260-94E37DB8A86B}" presName="cycle" presStyleCnt="0">
        <dgm:presLayoutVars>
          <dgm:chMax val="1"/>
          <dgm:dir/>
          <dgm:animLvl val="ctr"/>
          <dgm:resizeHandles val="exact"/>
        </dgm:presLayoutVars>
      </dgm:prSet>
      <dgm:spPr/>
      <dgm:t>
        <a:bodyPr/>
        <a:lstStyle/>
        <a:p>
          <a:endParaRPr lang="cs-CZ"/>
        </a:p>
      </dgm:t>
    </dgm:pt>
    <dgm:pt modelId="{76D4CCD4-BF29-4F68-B1F8-6AB76C9F7F24}" type="pres">
      <dgm:prSet presAssocID="{D2671978-A6A7-4F69-923D-F1D2A4A97892}" presName="centerShape" presStyleLbl="node0" presStyleIdx="0" presStyleCnt="1"/>
      <dgm:spPr/>
      <dgm:t>
        <a:bodyPr/>
        <a:lstStyle/>
        <a:p>
          <a:endParaRPr lang="cs-CZ"/>
        </a:p>
      </dgm:t>
    </dgm:pt>
    <dgm:pt modelId="{34E6316A-69AF-4C14-A0DD-51FF287928B8}" type="pres">
      <dgm:prSet presAssocID="{3EB49D84-7159-4136-88A2-BBAFF913145B}" presName="Name9" presStyleLbl="parChTrans1D2" presStyleIdx="0" presStyleCnt="4"/>
      <dgm:spPr/>
      <dgm:t>
        <a:bodyPr/>
        <a:lstStyle/>
        <a:p>
          <a:endParaRPr lang="cs-CZ"/>
        </a:p>
      </dgm:t>
    </dgm:pt>
    <dgm:pt modelId="{03300B56-6099-4883-AFE6-C649E3186FFE}" type="pres">
      <dgm:prSet presAssocID="{3EB49D84-7159-4136-88A2-BBAFF913145B}" presName="connTx" presStyleLbl="parChTrans1D2" presStyleIdx="0" presStyleCnt="4"/>
      <dgm:spPr/>
      <dgm:t>
        <a:bodyPr/>
        <a:lstStyle/>
        <a:p>
          <a:endParaRPr lang="cs-CZ"/>
        </a:p>
      </dgm:t>
    </dgm:pt>
    <dgm:pt modelId="{89624B8F-7468-46EC-A6B4-C22709E84CF7}" type="pres">
      <dgm:prSet presAssocID="{1F5D7EB0-4A8C-4A6E-94D8-F75BA6286282}" presName="node" presStyleLbl="node1" presStyleIdx="0" presStyleCnt="4" custRadScaleRad="103490" custRadScaleInc="-4026">
        <dgm:presLayoutVars>
          <dgm:bulletEnabled val="1"/>
        </dgm:presLayoutVars>
      </dgm:prSet>
      <dgm:spPr/>
      <dgm:t>
        <a:bodyPr/>
        <a:lstStyle/>
        <a:p>
          <a:endParaRPr lang="cs-CZ"/>
        </a:p>
      </dgm:t>
    </dgm:pt>
    <dgm:pt modelId="{BC1C228D-00EA-4B73-B2AC-670ED53C3756}" type="pres">
      <dgm:prSet presAssocID="{8F9720E8-FF78-4EFD-898F-33FBE352179C}" presName="Name9" presStyleLbl="parChTrans1D2" presStyleIdx="1" presStyleCnt="4"/>
      <dgm:spPr/>
      <dgm:t>
        <a:bodyPr/>
        <a:lstStyle/>
        <a:p>
          <a:endParaRPr lang="cs-CZ"/>
        </a:p>
      </dgm:t>
    </dgm:pt>
    <dgm:pt modelId="{899F4113-41FC-4FBF-9D78-9239AF44FC78}" type="pres">
      <dgm:prSet presAssocID="{8F9720E8-FF78-4EFD-898F-33FBE352179C}" presName="connTx" presStyleLbl="parChTrans1D2" presStyleIdx="1" presStyleCnt="4"/>
      <dgm:spPr/>
      <dgm:t>
        <a:bodyPr/>
        <a:lstStyle/>
        <a:p>
          <a:endParaRPr lang="cs-CZ"/>
        </a:p>
      </dgm:t>
    </dgm:pt>
    <dgm:pt modelId="{FAC4D964-8E0A-4385-8375-42A377382AF8}" type="pres">
      <dgm:prSet presAssocID="{0129D2CA-664B-48E5-BE4D-EEE9E2DA1477}" presName="node" presStyleLbl="node1" presStyleIdx="1" presStyleCnt="4">
        <dgm:presLayoutVars>
          <dgm:bulletEnabled val="1"/>
        </dgm:presLayoutVars>
      </dgm:prSet>
      <dgm:spPr/>
      <dgm:t>
        <a:bodyPr/>
        <a:lstStyle/>
        <a:p>
          <a:endParaRPr lang="cs-CZ"/>
        </a:p>
      </dgm:t>
    </dgm:pt>
    <dgm:pt modelId="{AEB26868-8E92-4370-B593-8155593BA017}" type="pres">
      <dgm:prSet presAssocID="{55D686B1-BDE6-459B-8CAB-326DAEADFEDD}" presName="Name9" presStyleLbl="parChTrans1D2" presStyleIdx="2" presStyleCnt="4"/>
      <dgm:spPr/>
      <dgm:t>
        <a:bodyPr/>
        <a:lstStyle/>
        <a:p>
          <a:endParaRPr lang="cs-CZ"/>
        </a:p>
      </dgm:t>
    </dgm:pt>
    <dgm:pt modelId="{DFDEB5EF-252F-4336-9796-522EC4A8762C}" type="pres">
      <dgm:prSet presAssocID="{55D686B1-BDE6-459B-8CAB-326DAEADFEDD}" presName="connTx" presStyleLbl="parChTrans1D2" presStyleIdx="2" presStyleCnt="4"/>
      <dgm:spPr/>
      <dgm:t>
        <a:bodyPr/>
        <a:lstStyle/>
        <a:p>
          <a:endParaRPr lang="cs-CZ"/>
        </a:p>
      </dgm:t>
    </dgm:pt>
    <dgm:pt modelId="{3A6969EB-1D34-4203-B798-453E1FFA40B1}" type="pres">
      <dgm:prSet presAssocID="{66F11219-2011-43CE-9439-16D912407CCC}" presName="node" presStyleLbl="node1" presStyleIdx="2" presStyleCnt="4">
        <dgm:presLayoutVars>
          <dgm:bulletEnabled val="1"/>
        </dgm:presLayoutVars>
      </dgm:prSet>
      <dgm:spPr/>
      <dgm:t>
        <a:bodyPr/>
        <a:lstStyle/>
        <a:p>
          <a:endParaRPr lang="cs-CZ"/>
        </a:p>
      </dgm:t>
    </dgm:pt>
    <dgm:pt modelId="{92ADCBCD-0BD3-4EEF-8432-EF2C6139A204}" type="pres">
      <dgm:prSet presAssocID="{555AA760-DEA6-43AF-9AD9-5797A4D2164C}" presName="Name9" presStyleLbl="parChTrans1D2" presStyleIdx="3" presStyleCnt="4"/>
      <dgm:spPr/>
      <dgm:t>
        <a:bodyPr/>
        <a:lstStyle/>
        <a:p>
          <a:endParaRPr lang="cs-CZ"/>
        </a:p>
      </dgm:t>
    </dgm:pt>
    <dgm:pt modelId="{687E906C-6744-4A01-82F7-FE0CCC71C73A}" type="pres">
      <dgm:prSet presAssocID="{555AA760-DEA6-43AF-9AD9-5797A4D2164C}" presName="connTx" presStyleLbl="parChTrans1D2" presStyleIdx="3" presStyleCnt="4"/>
      <dgm:spPr/>
      <dgm:t>
        <a:bodyPr/>
        <a:lstStyle/>
        <a:p>
          <a:endParaRPr lang="cs-CZ"/>
        </a:p>
      </dgm:t>
    </dgm:pt>
    <dgm:pt modelId="{E3AA8107-C321-49B3-AD1F-23D32C0C54AC}" type="pres">
      <dgm:prSet presAssocID="{292DBA98-F93E-4E3A-BCCC-A06AE45FB815}" presName="node" presStyleLbl="node1" presStyleIdx="3" presStyleCnt="4" custScaleY="175631">
        <dgm:presLayoutVars>
          <dgm:bulletEnabled val="1"/>
        </dgm:presLayoutVars>
      </dgm:prSet>
      <dgm:spPr/>
      <dgm:t>
        <a:bodyPr/>
        <a:lstStyle/>
        <a:p>
          <a:endParaRPr lang="cs-CZ"/>
        </a:p>
      </dgm:t>
    </dgm:pt>
  </dgm:ptLst>
  <dgm:cxnLst>
    <dgm:cxn modelId="{4BDF60F9-C5D9-4D0E-B7FB-8080F2A41F24}" type="presOf" srcId="{8F9720E8-FF78-4EFD-898F-33FBE352179C}" destId="{BC1C228D-00EA-4B73-B2AC-670ED53C3756}" srcOrd="0" destOrd="0" presId="urn:microsoft.com/office/officeart/2005/8/layout/radial1"/>
    <dgm:cxn modelId="{7DB62284-99A9-4610-96A9-C3DB091174DF}" type="presOf" srcId="{3EB49D84-7159-4136-88A2-BBAFF913145B}" destId="{03300B56-6099-4883-AFE6-C649E3186FFE}" srcOrd="1" destOrd="0" presId="urn:microsoft.com/office/officeart/2005/8/layout/radial1"/>
    <dgm:cxn modelId="{7AD4960B-6E6B-427B-BF31-7CE681C045A8}" srcId="{D2671978-A6A7-4F69-923D-F1D2A4A97892}" destId="{1F5D7EB0-4A8C-4A6E-94D8-F75BA6286282}" srcOrd="0" destOrd="0" parTransId="{3EB49D84-7159-4136-88A2-BBAFF913145B}" sibTransId="{CF80BA17-4E2C-4A6F-AA23-1EC269C050AE}"/>
    <dgm:cxn modelId="{988DFE38-53A9-461A-903F-40818BE79E49}" srcId="{D2671978-A6A7-4F69-923D-F1D2A4A97892}" destId="{66F11219-2011-43CE-9439-16D912407CCC}" srcOrd="2" destOrd="0" parTransId="{55D686B1-BDE6-459B-8CAB-326DAEADFEDD}" sibTransId="{7FA39067-2307-421D-AB14-913B52BF9552}"/>
    <dgm:cxn modelId="{C5590F12-BE26-40CA-8377-51F33F177937}" type="presOf" srcId="{8F9720E8-FF78-4EFD-898F-33FBE352179C}" destId="{899F4113-41FC-4FBF-9D78-9239AF44FC78}" srcOrd="1" destOrd="0" presId="urn:microsoft.com/office/officeart/2005/8/layout/radial1"/>
    <dgm:cxn modelId="{0892EE64-1DD3-4D40-A87E-1ED977E9F6E7}" type="presOf" srcId="{3EB49D84-7159-4136-88A2-BBAFF913145B}" destId="{34E6316A-69AF-4C14-A0DD-51FF287928B8}" srcOrd="0" destOrd="0" presId="urn:microsoft.com/office/officeart/2005/8/layout/radial1"/>
    <dgm:cxn modelId="{CAAC17AF-7FAC-4456-A4C5-448D83C31BBD}" type="presOf" srcId="{55D686B1-BDE6-459B-8CAB-326DAEADFEDD}" destId="{AEB26868-8E92-4370-B593-8155593BA017}" srcOrd="0" destOrd="0" presId="urn:microsoft.com/office/officeart/2005/8/layout/radial1"/>
    <dgm:cxn modelId="{C9A79307-9889-4D7B-A52A-D429DAD149C2}" type="presOf" srcId="{555AA760-DEA6-43AF-9AD9-5797A4D2164C}" destId="{687E906C-6744-4A01-82F7-FE0CCC71C73A}" srcOrd="1" destOrd="0" presId="urn:microsoft.com/office/officeart/2005/8/layout/radial1"/>
    <dgm:cxn modelId="{238C4BC2-2595-43C6-8D6B-908F3360AE2F}" type="presOf" srcId="{52ABF7D7-99DD-4BD6-B260-94E37DB8A86B}" destId="{3F82D9C0-EE0B-4056-B3BD-11865BD63553}" srcOrd="0" destOrd="0" presId="urn:microsoft.com/office/officeart/2005/8/layout/radial1"/>
    <dgm:cxn modelId="{CE0D64BA-9796-421C-9B7F-AB74A8CE33CB}" type="presOf" srcId="{55D686B1-BDE6-459B-8CAB-326DAEADFEDD}" destId="{DFDEB5EF-252F-4336-9796-522EC4A8762C}" srcOrd="1" destOrd="0" presId="urn:microsoft.com/office/officeart/2005/8/layout/radial1"/>
    <dgm:cxn modelId="{17928391-6A43-49CE-86BD-F5F513981E10}" srcId="{D2671978-A6A7-4F69-923D-F1D2A4A97892}" destId="{0129D2CA-664B-48E5-BE4D-EEE9E2DA1477}" srcOrd="1" destOrd="0" parTransId="{8F9720E8-FF78-4EFD-898F-33FBE352179C}" sibTransId="{03162CFB-7E26-49AF-93EB-3DBB624958E9}"/>
    <dgm:cxn modelId="{C10EFB83-0CDF-42A0-96CE-C4A7D31A8CDF}" type="presOf" srcId="{0129D2CA-664B-48E5-BE4D-EEE9E2DA1477}" destId="{FAC4D964-8E0A-4385-8375-42A377382AF8}" srcOrd="0" destOrd="0" presId="urn:microsoft.com/office/officeart/2005/8/layout/radial1"/>
    <dgm:cxn modelId="{3C72173E-B9D0-48F1-8CEB-809BC54BA365}" type="presOf" srcId="{292DBA98-F93E-4E3A-BCCC-A06AE45FB815}" destId="{E3AA8107-C321-49B3-AD1F-23D32C0C54AC}" srcOrd="0" destOrd="0" presId="urn:microsoft.com/office/officeart/2005/8/layout/radial1"/>
    <dgm:cxn modelId="{42A2A219-C78A-4835-BE75-38878A1B1B4C}" type="presOf" srcId="{D2671978-A6A7-4F69-923D-F1D2A4A97892}" destId="{76D4CCD4-BF29-4F68-B1F8-6AB76C9F7F24}" srcOrd="0" destOrd="0" presId="urn:microsoft.com/office/officeart/2005/8/layout/radial1"/>
    <dgm:cxn modelId="{73175E40-DF07-4882-AA53-8F3A8BA57BFC}" srcId="{D2671978-A6A7-4F69-923D-F1D2A4A97892}" destId="{292DBA98-F93E-4E3A-BCCC-A06AE45FB815}" srcOrd="3" destOrd="0" parTransId="{555AA760-DEA6-43AF-9AD9-5797A4D2164C}" sibTransId="{4D49ABEA-C627-4197-AF7B-4F03D3494C23}"/>
    <dgm:cxn modelId="{42673706-D61D-448C-9037-B347D147B3C1}" type="presOf" srcId="{555AA760-DEA6-43AF-9AD9-5797A4D2164C}" destId="{92ADCBCD-0BD3-4EEF-8432-EF2C6139A204}" srcOrd="0" destOrd="0" presId="urn:microsoft.com/office/officeart/2005/8/layout/radial1"/>
    <dgm:cxn modelId="{169C4115-37A4-4872-9AFF-D47B81C72B13}" type="presOf" srcId="{1F5D7EB0-4A8C-4A6E-94D8-F75BA6286282}" destId="{89624B8F-7468-46EC-A6B4-C22709E84CF7}" srcOrd="0" destOrd="0" presId="urn:microsoft.com/office/officeart/2005/8/layout/radial1"/>
    <dgm:cxn modelId="{D073F362-E88D-4B64-8F09-7976840B2C5C}" type="presOf" srcId="{66F11219-2011-43CE-9439-16D912407CCC}" destId="{3A6969EB-1D34-4203-B798-453E1FFA40B1}" srcOrd="0" destOrd="0" presId="urn:microsoft.com/office/officeart/2005/8/layout/radial1"/>
    <dgm:cxn modelId="{7BA9086C-7C8F-40B6-B546-A1C337DDD198}" srcId="{52ABF7D7-99DD-4BD6-B260-94E37DB8A86B}" destId="{D2671978-A6A7-4F69-923D-F1D2A4A97892}" srcOrd="0" destOrd="0" parTransId="{54E86F9B-A36F-4CF8-A1AD-5127FF05DE1F}" sibTransId="{374870BB-F1C0-4DF4-8066-4212A8DDF999}"/>
    <dgm:cxn modelId="{9F34E0D5-7CF0-4657-A03B-7C4801A4A8FC}" type="presParOf" srcId="{3F82D9C0-EE0B-4056-B3BD-11865BD63553}" destId="{76D4CCD4-BF29-4F68-B1F8-6AB76C9F7F24}" srcOrd="0" destOrd="0" presId="urn:microsoft.com/office/officeart/2005/8/layout/radial1"/>
    <dgm:cxn modelId="{2C33FCCC-71B3-4114-924A-6A6D23A061BA}" type="presParOf" srcId="{3F82D9C0-EE0B-4056-B3BD-11865BD63553}" destId="{34E6316A-69AF-4C14-A0DD-51FF287928B8}" srcOrd="1" destOrd="0" presId="urn:microsoft.com/office/officeart/2005/8/layout/radial1"/>
    <dgm:cxn modelId="{1670BE73-F62C-4088-8933-612F445F37CC}" type="presParOf" srcId="{34E6316A-69AF-4C14-A0DD-51FF287928B8}" destId="{03300B56-6099-4883-AFE6-C649E3186FFE}" srcOrd="0" destOrd="0" presId="urn:microsoft.com/office/officeart/2005/8/layout/radial1"/>
    <dgm:cxn modelId="{51EE8D36-C967-4AD4-BD49-AA1AC65EC214}" type="presParOf" srcId="{3F82D9C0-EE0B-4056-B3BD-11865BD63553}" destId="{89624B8F-7468-46EC-A6B4-C22709E84CF7}" srcOrd="2" destOrd="0" presId="urn:microsoft.com/office/officeart/2005/8/layout/radial1"/>
    <dgm:cxn modelId="{87025CD5-89E7-4965-8E2F-39836CE3D99E}" type="presParOf" srcId="{3F82D9C0-EE0B-4056-B3BD-11865BD63553}" destId="{BC1C228D-00EA-4B73-B2AC-670ED53C3756}" srcOrd="3" destOrd="0" presId="urn:microsoft.com/office/officeart/2005/8/layout/radial1"/>
    <dgm:cxn modelId="{61DAED66-92B5-4D95-A0A1-7C34EF76C796}" type="presParOf" srcId="{BC1C228D-00EA-4B73-B2AC-670ED53C3756}" destId="{899F4113-41FC-4FBF-9D78-9239AF44FC78}" srcOrd="0" destOrd="0" presId="urn:microsoft.com/office/officeart/2005/8/layout/radial1"/>
    <dgm:cxn modelId="{7AE9CEEF-8905-4703-8969-F2DB71C68406}" type="presParOf" srcId="{3F82D9C0-EE0B-4056-B3BD-11865BD63553}" destId="{FAC4D964-8E0A-4385-8375-42A377382AF8}" srcOrd="4" destOrd="0" presId="urn:microsoft.com/office/officeart/2005/8/layout/radial1"/>
    <dgm:cxn modelId="{72E58A8A-35CA-4E44-812C-DCE272041940}" type="presParOf" srcId="{3F82D9C0-EE0B-4056-B3BD-11865BD63553}" destId="{AEB26868-8E92-4370-B593-8155593BA017}" srcOrd="5" destOrd="0" presId="urn:microsoft.com/office/officeart/2005/8/layout/radial1"/>
    <dgm:cxn modelId="{958093D9-AA0E-401C-8504-29E861243448}" type="presParOf" srcId="{AEB26868-8E92-4370-B593-8155593BA017}" destId="{DFDEB5EF-252F-4336-9796-522EC4A8762C}" srcOrd="0" destOrd="0" presId="urn:microsoft.com/office/officeart/2005/8/layout/radial1"/>
    <dgm:cxn modelId="{D3AA9D0D-0B91-4D1D-B95F-92C7573FFA22}" type="presParOf" srcId="{3F82D9C0-EE0B-4056-B3BD-11865BD63553}" destId="{3A6969EB-1D34-4203-B798-453E1FFA40B1}" srcOrd="6" destOrd="0" presId="urn:microsoft.com/office/officeart/2005/8/layout/radial1"/>
    <dgm:cxn modelId="{2063B15B-D367-4B4F-922F-F5C0A32D6709}" type="presParOf" srcId="{3F82D9C0-EE0B-4056-B3BD-11865BD63553}" destId="{92ADCBCD-0BD3-4EEF-8432-EF2C6139A204}" srcOrd="7" destOrd="0" presId="urn:microsoft.com/office/officeart/2005/8/layout/radial1"/>
    <dgm:cxn modelId="{A5E049EC-57EC-438D-A817-369781BA19F0}" type="presParOf" srcId="{92ADCBCD-0BD3-4EEF-8432-EF2C6139A204}" destId="{687E906C-6744-4A01-82F7-FE0CCC71C73A}" srcOrd="0" destOrd="0" presId="urn:microsoft.com/office/officeart/2005/8/layout/radial1"/>
    <dgm:cxn modelId="{8858FC96-0C46-464F-B7CE-BA60F2B902BA}" type="presParOf" srcId="{3F82D9C0-EE0B-4056-B3BD-11865BD63553}" destId="{E3AA8107-C321-49B3-AD1F-23D32C0C54AC}" srcOrd="8"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4CCD4-BF29-4F68-B1F8-6AB76C9F7F24}">
      <dsp:nvSpPr>
        <dsp:cNvPr id="0" name=""/>
        <dsp:cNvSpPr/>
      </dsp:nvSpPr>
      <dsp:spPr>
        <a:xfrm>
          <a:off x="1186140" y="932986"/>
          <a:ext cx="716359" cy="716359"/>
        </a:xfrm>
        <a:prstGeom prst="ellipse">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cs-CZ" sz="1100" kern="1200" dirty="0" err="1" smtClean="0">
              <a:solidFill>
                <a:schemeClr val="tx1"/>
              </a:solidFill>
            </a:rPr>
            <a:t>Child</a:t>
          </a:r>
          <a:r>
            <a:rPr lang="cs-CZ" sz="1100" kern="1200" dirty="0" smtClean="0">
              <a:solidFill>
                <a:schemeClr val="tx1"/>
              </a:solidFill>
            </a:rPr>
            <a:t> as a </a:t>
          </a:r>
          <a:r>
            <a:rPr lang="cs-CZ" sz="1100" kern="1200" dirty="0" err="1" smtClean="0">
              <a:solidFill>
                <a:schemeClr val="tx1"/>
              </a:solidFill>
            </a:rPr>
            <a:t>problem</a:t>
          </a:r>
          <a:endParaRPr lang="cs-CZ" sz="1100" kern="1200" dirty="0">
            <a:solidFill>
              <a:schemeClr val="tx1"/>
            </a:solidFill>
          </a:endParaRPr>
        </a:p>
      </dsp:txBody>
      <dsp:txXfrm>
        <a:off x="1291048" y="1037894"/>
        <a:ext cx="506543" cy="506543"/>
      </dsp:txXfrm>
    </dsp:sp>
    <dsp:sp modelId="{34E6316A-69AF-4C14-A0DD-51FF287928B8}">
      <dsp:nvSpPr>
        <dsp:cNvPr id="0" name=""/>
        <dsp:cNvSpPr/>
      </dsp:nvSpPr>
      <dsp:spPr>
        <a:xfrm rot="16087750">
          <a:off x="1420519" y="803799"/>
          <a:ext cx="217125" cy="41748"/>
        </a:xfrm>
        <a:custGeom>
          <a:avLst/>
          <a:gdLst/>
          <a:ahLst/>
          <a:cxnLst/>
          <a:rect l="0" t="0" r="0" b="0"/>
          <a:pathLst>
            <a:path>
              <a:moveTo>
                <a:pt x="0" y="20874"/>
              </a:moveTo>
              <a:lnTo>
                <a:pt x="217125" y="208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rot="10800000">
        <a:off x="1523654" y="819244"/>
        <a:ext cx="10856" cy="10856"/>
      </dsp:txXfrm>
    </dsp:sp>
    <dsp:sp modelId="{89624B8F-7468-46EC-A6B4-C22709E84CF7}">
      <dsp:nvSpPr>
        <dsp:cNvPr id="0" name=""/>
        <dsp:cNvSpPr/>
      </dsp:nvSpPr>
      <dsp:spPr>
        <a:xfrm>
          <a:off x="1155665" y="0"/>
          <a:ext cx="716359" cy="716359"/>
        </a:xfrm>
        <a:prstGeom prst="ellipse">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cs-CZ" sz="700" kern="1200" dirty="0" err="1" smtClean="0">
              <a:solidFill>
                <a:schemeClr val="tx1"/>
              </a:solidFill>
            </a:rPr>
            <a:t>Separate</a:t>
          </a:r>
          <a:r>
            <a:rPr lang="cs-CZ" sz="700" kern="1200" dirty="0" smtClean="0">
              <a:solidFill>
                <a:schemeClr val="tx1"/>
              </a:solidFill>
            </a:rPr>
            <a:t> </a:t>
          </a:r>
          <a:r>
            <a:rPr lang="cs-CZ" sz="700" kern="1200" dirty="0" err="1" smtClean="0">
              <a:solidFill>
                <a:schemeClr val="tx1"/>
              </a:solidFill>
            </a:rPr>
            <a:t>setting</a:t>
          </a:r>
          <a:endParaRPr lang="cs-CZ" sz="700" kern="1200" dirty="0">
            <a:solidFill>
              <a:schemeClr val="tx1"/>
            </a:solidFill>
          </a:endParaRPr>
        </a:p>
      </dsp:txBody>
      <dsp:txXfrm>
        <a:off x="1260573" y="104908"/>
        <a:ext cx="506543" cy="506543"/>
      </dsp:txXfrm>
    </dsp:sp>
    <dsp:sp modelId="{BC1C228D-00EA-4B73-B2AC-670ED53C3756}">
      <dsp:nvSpPr>
        <dsp:cNvPr id="0" name=""/>
        <dsp:cNvSpPr/>
      </dsp:nvSpPr>
      <dsp:spPr>
        <a:xfrm>
          <a:off x="1902499" y="1270292"/>
          <a:ext cx="215079" cy="41748"/>
        </a:xfrm>
        <a:custGeom>
          <a:avLst/>
          <a:gdLst/>
          <a:ahLst/>
          <a:cxnLst/>
          <a:rect l="0" t="0" r="0" b="0"/>
          <a:pathLst>
            <a:path>
              <a:moveTo>
                <a:pt x="0" y="20874"/>
              </a:moveTo>
              <a:lnTo>
                <a:pt x="215079" y="208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2004662" y="1285789"/>
        <a:ext cx="10753" cy="10753"/>
      </dsp:txXfrm>
    </dsp:sp>
    <dsp:sp modelId="{FAC4D964-8E0A-4385-8375-42A377382AF8}">
      <dsp:nvSpPr>
        <dsp:cNvPr id="0" name=""/>
        <dsp:cNvSpPr/>
      </dsp:nvSpPr>
      <dsp:spPr>
        <a:xfrm>
          <a:off x="2117579" y="932986"/>
          <a:ext cx="716359" cy="716359"/>
        </a:xfrm>
        <a:prstGeom prst="ellipse">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cs-CZ" sz="700" kern="1200" dirty="0" smtClean="0">
              <a:solidFill>
                <a:schemeClr val="tx1"/>
              </a:solidFill>
            </a:rPr>
            <a:t>SEN </a:t>
          </a:r>
          <a:r>
            <a:rPr lang="cs-CZ" sz="700" kern="1200" dirty="0" err="1" smtClean="0">
              <a:solidFill>
                <a:schemeClr val="tx1"/>
              </a:solidFill>
            </a:rPr>
            <a:t>teachers</a:t>
          </a:r>
          <a:endParaRPr lang="cs-CZ" sz="700" kern="1200" dirty="0">
            <a:solidFill>
              <a:schemeClr val="tx1"/>
            </a:solidFill>
          </a:endParaRPr>
        </a:p>
      </dsp:txBody>
      <dsp:txXfrm>
        <a:off x="2222487" y="1037894"/>
        <a:ext cx="506543" cy="506543"/>
      </dsp:txXfrm>
    </dsp:sp>
    <dsp:sp modelId="{AEB26868-8E92-4370-B593-8155593BA017}">
      <dsp:nvSpPr>
        <dsp:cNvPr id="0" name=""/>
        <dsp:cNvSpPr/>
      </dsp:nvSpPr>
      <dsp:spPr>
        <a:xfrm rot="5400000">
          <a:off x="1436780" y="1736011"/>
          <a:ext cx="215079" cy="41748"/>
        </a:xfrm>
        <a:custGeom>
          <a:avLst/>
          <a:gdLst/>
          <a:ahLst/>
          <a:cxnLst/>
          <a:rect l="0" t="0" r="0" b="0"/>
          <a:pathLst>
            <a:path>
              <a:moveTo>
                <a:pt x="0" y="20874"/>
              </a:moveTo>
              <a:lnTo>
                <a:pt x="215079" y="208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1538943" y="1751509"/>
        <a:ext cx="10753" cy="10753"/>
      </dsp:txXfrm>
    </dsp:sp>
    <dsp:sp modelId="{3A6969EB-1D34-4203-B798-453E1FFA40B1}">
      <dsp:nvSpPr>
        <dsp:cNvPr id="0" name=""/>
        <dsp:cNvSpPr/>
      </dsp:nvSpPr>
      <dsp:spPr>
        <a:xfrm>
          <a:off x="1186140" y="1864425"/>
          <a:ext cx="716359" cy="716359"/>
        </a:xfrm>
        <a:prstGeom prst="ellipse">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cs-CZ" sz="700" kern="1200" dirty="0" err="1" smtClean="0">
              <a:solidFill>
                <a:schemeClr val="tx1"/>
              </a:solidFill>
            </a:rPr>
            <a:t>Special</a:t>
          </a:r>
          <a:r>
            <a:rPr lang="cs-CZ" sz="700" kern="1200" dirty="0" smtClean="0">
              <a:solidFill>
                <a:schemeClr val="tx1"/>
              </a:solidFill>
            </a:rPr>
            <a:t> </a:t>
          </a:r>
          <a:r>
            <a:rPr lang="cs-CZ" sz="700" kern="1200" dirty="0" err="1" smtClean="0">
              <a:solidFill>
                <a:schemeClr val="tx1"/>
              </a:solidFill>
            </a:rPr>
            <a:t>method</a:t>
          </a:r>
          <a:endParaRPr lang="cs-CZ" sz="700" kern="1200" dirty="0">
            <a:solidFill>
              <a:schemeClr val="tx1"/>
            </a:solidFill>
          </a:endParaRPr>
        </a:p>
      </dsp:txBody>
      <dsp:txXfrm>
        <a:off x="1291048" y="1969333"/>
        <a:ext cx="506543" cy="506543"/>
      </dsp:txXfrm>
    </dsp:sp>
    <dsp:sp modelId="{92ADCBCD-0BD3-4EEF-8432-EF2C6139A204}">
      <dsp:nvSpPr>
        <dsp:cNvPr id="0" name=""/>
        <dsp:cNvSpPr/>
      </dsp:nvSpPr>
      <dsp:spPr>
        <a:xfrm rot="10800000">
          <a:off x="971060" y="1270292"/>
          <a:ext cx="215079" cy="41748"/>
        </a:xfrm>
        <a:custGeom>
          <a:avLst/>
          <a:gdLst/>
          <a:ahLst/>
          <a:cxnLst/>
          <a:rect l="0" t="0" r="0" b="0"/>
          <a:pathLst>
            <a:path>
              <a:moveTo>
                <a:pt x="0" y="20874"/>
              </a:moveTo>
              <a:lnTo>
                <a:pt x="215079" y="208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rot="10800000">
        <a:off x="1073223" y="1285789"/>
        <a:ext cx="10753" cy="10753"/>
      </dsp:txXfrm>
    </dsp:sp>
    <dsp:sp modelId="{E3AA8107-C321-49B3-AD1F-23D32C0C54AC}">
      <dsp:nvSpPr>
        <dsp:cNvPr id="0" name=""/>
        <dsp:cNvSpPr/>
      </dsp:nvSpPr>
      <dsp:spPr>
        <a:xfrm>
          <a:off x="254701" y="662091"/>
          <a:ext cx="716359" cy="1258149"/>
        </a:xfrm>
        <a:prstGeom prst="ellipse">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cs-CZ" sz="700" kern="1200" dirty="0" err="1" smtClean="0">
              <a:solidFill>
                <a:schemeClr val="tx1"/>
              </a:solidFill>
            </a:rPr>
            <a:t>Special</a:t>
          </a:r>
          <a:r>
            <a:rPr lang="cs-CZ" sz="700" kern="1200" dirty="0" smtClean="0">
              <a:solidFill>
                <a:schemeClr val="tx1"/>
              </a:solidFill>
            </a:rPr>
            <a:t> </a:t>
          </a:r>
          <a:r>
            <a:rPr lang="cs-CZ" sz="700" kern="1200" dirty="0" err="1" smtClean="0">
              <a:solidFill>
                <a:schemeClr val="tx1"/>
              </a:solidFill>
            </a:rPr>
            <a:t>environment</a:t>
          </a:r>
          <a:r>
            <a:rPr lang="cs-CZ" sz="700" kern="1200" dirty="0" smtClean="0">
              <a:solidFill>
                <a:schemeClr val="tx1"/>
              </a:solidFill>
            </a:rPr>
            <a:t> and </a:t>
          </a:r>
          <a:r>
            <a:rPr lang="cs-CZ" sz="700" kern="1200" dirty="0" err="1" smtClean="0">
              <a:solidFill>
                <a:schemeClr val="tx1"/>
              </a:solidFill>
            </a:rPr>
            <a:t>equipment</a:t>
          </a:r>
          <a:endParaRPr lang="cs-CZ" sz="700" kern="1200" dirty="0">
            <a:solidFill>
              <a:schemeClr val="tx1"/>
            </a:solidFill>
          </a:endParaRPr>
        </a:p>
      </dsp:txBody>
      <dsp:txXfrm>
        <a:off x="359609" y="846343"/>
        <a:ext cx="506543" cy="88964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31F09-35D8-4048-A848-0A61C494D888}" type="datetimeFigureOut">
              <a:rPr lang="cs-CZ" smtClean="0"/>
              <a:t>20.11.2017</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FE9727-B297-4004-A94E-78ADF05663C6}" type="slidenum">
              <a:rPr lang="cs-CZ" smtClean="0"/>
              <a:t>‹#›</a:t>
            </a:fld>
            <a:endParaRPr lang="cs-CZ"/>
          </a:p>
        </p:txBody>
      </p:sp>
    </p:spTree>
    <p:extLst>
      <p:ext uri="{BB962C8B-B14F-4D97-AF65-F5344CB8AC3E}">
        <p14:creationId xmlns:p14="http://schemas.microsoft.com/office/powerpoint/2010/main" val="3944674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7FE9727-B297-4004-A94E-78ADF05663C6}" type="slidenum">
              <a:rPr lang="cs-CZ" smtClean="0"/>
              <a:t>2</a:t>
            </a:fld>
            <a:endParaRPr lang="cs-CZ"/>
          </a:p>
        </p:txBody>
      </p:sp>
    </p:spTree>
    <p:extLst>
      <p:ext uri="{BB962C8B-B14F-4D97-AF65-F5344CB8AC3E}">
        <p14:creationId xmlns:p14="http://schemas.microsoft.com/office/powerpoint/2010/main" val="2646191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7FE9727-B297-4004-A94E-78ADF05663C6}" type="slidenum">
              <a:rPr lang="cs-CZ" smtClean="0"/>
              <a:t>46</a:t>
            </a:fld>
            <a:endParaRPr lang="cs-CZ"/>
          </a:p>
        </p:txBody>
      </p:sp>
    </p:spTree>
    <p:extLst>
      <p:ext uri="{BB962C8B-B14F-4D97-AF65-F5344CB8AC3E}">
        <p14:creationId xmlns:p14="http://schemas.microsoft.com/office/powerpoint/2010/main" val="3117055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7FE9727-B297-4004-A94E-78ADF05663C6}" type="slidenum">
              <a:rPr lang="cs-CZ" smtClean="0"/>
              <a:t>49</a:t>
            </a:fld>
            <a:endParaRPr lang="cs-CZ"/>
          </a:p>
        </p:txBody>
      </p:sp>
    </p:spTree>
    <p:extLst>
      <p:ext uri="{BB962C8B-B14F-4D97-AF65-F5344CB8AC3E}">
        <p14:creationId xmlns:p14="http://schemas.microsoft.com/office/powerpoint/2010/main" val="250202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smtClean="0">
                <a:solidFill>
                  <a:schemeClr val="tx1"/>
                </a:solidFill>
                <a:effectLst/>
                <a:latin typeface="+mn-lt"/>
                <a:ea typeface="+mn-ea"/>
                <a:cs typeface="+mn-cs"/>
              </a:rPr>
              <a:t>Táborníci s tělesným postižením</a:t>
            </a:r>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Tělesné postižení je velice široká kategorie, do které spadá vše od skoliózy, kterou má velká část populace, po těžké tělesné postižení vyžadující trvalou asistenci druhé osoby. </a:t>
            </a:r>
          </a:p>
          <a:p>
            <a:r>
              <a:rPr lang="cs-CZ" sz="1200" kern="1200" dirty="0" smtClean="0">
                <a:solidFill>
                  <a:schemeClr val="tx1"/>
                </a:solidFill>
                <a:effectLst/>
                <a:latin typeface="+mn-lt"/>
                <a:ea typeface="+mn-ea"/>
                <a:cs typeface="+mn-cs"/>
              </a:rPr>
              <a:t>Širokou skupinou jsou táborníci, kteří používají invalidní vozík. V rámci seznamování s táborníky první večer musí hlavní vedoucí zajistit, že všichni vedoucí znají zásady bezpečné manipulace. Patří sem například to, že člověka vždy zvedáme ve dvou, je to pro bezpečnost zvedaného i zad těch, kteří zvedají. Vysvětlíme, jak daného člověka zvedat z postele, usazovat na WC a do vozíku.</a:t>
            </a:r>
          </a:p>
          <a:p>
            <a:r>
              <a:rPr lang="cs-CZ" sz="1200" kern="1200" dirty="0" smtClean="0">
                <a:solidFill>
                  <a:schemeClr val="tx1"/>
                </a:solidFill>
                <a:effectLst/>
                <a:latin typeface="+mn-lt"/>
                <a:ea typeface="+mn-ea"/>
                <a:cs typeface="+mn-cs"/>
              </a:rPr>
              <a:t>Sedět celý den je nadlidský úkol a každý si potřebuje odpočinout. Nemůžeme ale čekat na to, až si náš táborník řekne, že už potřebuje změnit polohu. Lidé po úrazu míchy a i lidé s mozkovou obrnou mají často narušený cit v dolní polovině těla nebo v důsledku mentálního postižení nejsou schopni tělesné vjemy srozumitelně vyjádřit. Pokud se věnujeme klidové aktivitě, snažíme se vždy vytvořit prostor pro to, aby si táborník mohl lehnout (nebo sednout mimo vozík). Pokud vyrážíme na výlet mimo tábor, bereme s sebou karimatku, aby se táborníci mohli třeba během svačiny protáhnout a narovnat. Když táborníkovi pomáháme usadit se do vozíku, kontrolujeme, že má správně srovnané oblečení a nikde se nevytváří zbytečné sklady, které by mohly způsobit otlaky. To platí i pro horní polovinu těla. Kontrolujeme, že táborník sedí rovně, nohy má srovnané a opřené o podnožku, atd. </a:t>
            </a:r>
          </a:p>
          <a:p>
            <a:r>
              <a:rPr lang="cs-CZ" sz="1200" kern="1200" dirty="0" smtClean="0">
                <a:solidFill>
                  <a:schemeClr val="tx1"/>
                </a:solidFill>
                <a:effectLst/>
                <a:latin typeface="+mn-lt"/>
                <a:ea typeface="+mn-ea"/>
                <a:cs typeface="+mn-cs"/>
              </a:rPr>
              <a:t>Při oblékání ponožek kontrolujeme, že guma příliš neobepíná nohu a není shrnutá tak, že se zařezává do lýtka. Do bot ponožky a prsty pečlivě narovnáme. Cirkulace v dolních končetinách může být horší a proto musíme věnovat pozornost těmto detailům.</a:t>
            </a:r>
          </a:p>
          <a:p>
            <a:r>
              <a:rPr lang="cs-CZ" sz="1200" kern="1200" dirty="0" smtClean="0">
                <a:solidFill>
                  <a:schemeClr val="tx1"/>
                </a:solidFill>
                <a:effectLst/>
                <a:latin typeface="+mn-lt"/>
                <a:ea typeface="+mn-ea"/>
                <a:cs typeface="+mn-cs"/>
              </a:rPr>
              <a:t>V případě slunečného počasí krémem na opalování s vysokým faktorem natřeme zátylky, předloktí, hřbety rukou, kolena a nárty! Táborníci na vozíku se na slunci velice snadno a nepříjemně spálí, neboť během dne nemění polohu tolikrát, co my ostatní. Dbáme na pitný režim. V horkých dnech je také velice důležitá osobní hygiena, zejména u osob, které jsou inkontinentní. </a:t>
            </a:r>
          </a:p>
          <a:p>
            <a:r>
              <a:rPr lang="cs-CZ" sz="1200" kern="1200" dirty="0" smtClean="0">
                <a:solidFill>
                  <a:schemeClr val="tx1"/>
                </a:solidFill>
                <a:effectLst/>
                <a:latin typeface="+mn-lt"/>
                <a:ea typeface="+mn-ea"/>
                <a:cs typeface="+mn-cs"/>
              </a:rPr>
              <a:t>V případě chladnějšího počasí máme na paměti, že táborníci na vozíku by měli mít alespoň o vrstvu více než my ostatní. V chladu kontrolujeme teplotu chodidel a rukou.</a:t>
            </a:r>
          </a:p>
          <a:p>
            <a:r>
              <a:rPr lang="cs-CZ" sz="1200" kern="1200" dirty="0" smtClean="0">
                <a:solidFill>
                  <a:schemeClr val="tx1"/>
                </a:solidFill>
                <a:effectLst/>
                <a:latin typeface="+mn-lt"/>
                <a:ea typeface="+mn-ea"/>
                <a:cs typeface="+mn-cs"/>
              </a:rPr>
              <a:t>Co se týče vozíku samotného, všichni vedoucí by měli být seznámeni se zásadami správné manipulace, skládáním a rozkládáním vozíku. Vedoucí také musí vědět, jak táborníka správně usadit, popř. použít popruhy, vestu, atd. Vždy s sebou vozíme pumpičku a sadu na lepení duše. Pokud se jedná o elektrický vozík, hlídáme si dobití baterie, zejména před delší procházkou. Tlačit elektrický vozík s vybitou baterií třeba jen kilometr v terénu je v pravdě heroický výkon. </a:t>
            </a:r>
          </a:p>
          <a:p>
            <a:r>
              <a:rPr lang="cs-CZ" sz="1200" kern="1200" dirty="0" smtClean="0">
                <a:solidFill>
                  <a:schemeClr val="tx1"/>
                </a:solidFill>
                <a:effectLst/>
                <a:latin typeface="+mn-lt"/>
                <a:ea typeface="+mn-ea"/>
                <a:cs typeface="+mn-cs"/>
              </a:rPr>
              <a:t>Při všech hrách a soutěžích se snažíme prostor zorganizovat tak, aby i v sedě bylo dobře vidět. Cedule s úkoly pověsíme do takové výšky, aby je mohli přečíst i hráči na vozíku. S tím souvisí i to, že vozík vždy postavíme tak, aby táborník byl součástí skupiny a otočený do centra dění. Při vědomostních soutěžích připravíme karimatky a válce nebo jiné pomůcky pro pohodlné sezení/ležení do první řady. Pokud plánujeme vyrazit do přírody, trasu bychom měli znát a vědět, že je sjízdná (popř. že potřebujeme dva statné vedoucí a mnohem více času). </a:t>
            </a:r>
          </a:p>
          <a:p>
            <a:r>
              <a:rPr lang="cs-CZ" sz="1200" kern="1200" dirty="0" smtClean="0">
                <a:solidFill>
                  <a:schemeClr val="tx1"/>
                </a:solidFill>
                <a:effectLst/>
                <a:latin typeface="+mn-lt"/>
                <a:ea typeface="+mn-ea"/>
                <a:cs typeface="+mn-cs"/>
              </a:rPr>
              <a:t>U lidí s tělesným postižením může být zasažena také jemná motorika a </a:t>
            </a:r>
            <a:r>
              <a:rPr lang="cs-CZ" sz="1200" kern="1200" dirty="0" err="1" smtClean="0">
                <a:solidFill>
                  <a:schemeClr val="tx1"/>
                </a:solidFill>
                <a:effectLst/>
                <a:latin typeface="+mn-lt"/>
                <a:ea typeface="+mn-ea"/>
                <a:cs typeface="+mn-cs"/>
              </a:rPr>
              <a:t>grafomotorika</a:t>
            </a:r>
            <a:r>
              <a:rPr lang="cs-CZ" sz="1200" kern="1200" dirty="0" smtClean="0">
                <a:solidFill>
                  <a:schemeClr val="tx1"/>
                </a:solidFill>
                <a:effectLst/>
                <a:latin typeface="+mn-lt"/>
                <a:ea typeface="+mn-ea"/>
                <a:cs typeface="+mn-cs"/>
              </a:rPr>
              <a:t>. Na táboře se to projeví například při výtvarných a rukodělných aktivitách. Každou činnost plánujeme tak, abychom nabídli více možností a technik. Například při malbě temperami nabídneme kromě štětce také kartáčky na zuby nebo houby a velké formáty papíru. My vybíráme spíše netradiční techniky, kolektivní práce, tvoření z hlíny a přírodnin.</a:t>
            </a:r>
          </a:p>
          <a:p>
            <a:r>
              <a:rPr lang="cs-CZ" sz="1200" kern="1200" dirty="0" smtClean="0">
                <a:solidFill>
                  <a:schemeClr val="tx1"/>
                </a:solidFill>
                <a:effectLst/>
                <a:latin typeface="+mn-lt"/>
                <a:ea typeface="+mn-ea"/>
                <a:cs typeface="+mn-cs"/>
              </a:rPr>
              <a:t>Mimovolní pohyby a spasmus, kterými mohou táborníci trpět, se obvykle zhoršují při nervozitě a únavě. Snažíme se tedy soutěže pojímat jako kolektivní práci celého oddílu/týmu, abychom předešli zbytečnému napětí a s tím souvisejícím obtížím.</a:t>
            </a:r>
          </a:p>
          <a:p>
            <a:r>
              <a:rPr lang="cs-CZ" sz="1200" kern="1200" dirty="0" smtClean="0">
                <a:solidFill>
                  <a:schemeClr val="tx1"/>
                </a:solidFill>
                <a:effectLst/>
                <a:latin typeface="+mn-lt"/>
                <a:ea typeface="+mn-ea"/>
                <a:cs typeface="+mn-cs"/>
              </a:rPr>
              <a:t>Na pobytových akcích s lidmi na vozíku bychom měli mít alespoň jeden náhradní vozík. Využijeme ho nejen jako záložní v případě defektu, ale také na delší procházky a výlety nebo cesty do terénu, pokud máme táborníky, kteří k pohybu potřebují berle nebo chodítka.</a:t>
            </a:r>
          </a:p>
          <a:p>
            <a:endParaRPr lang="cs-CZ" dirty="0"/>
          </a:p>
        </p:txBody>
      </p:sp>
      <p:sp>
        <p:nvSpPr>
          <p:cNvPr id="4" name="Zástupný symbol pro číslo snímku 3"/>
          <p:cNvSpPr>
            <a:spLocks noGrp="1"/>
          </p:cNvSpPr>
          <p:nvPr>
            <p:ph type="sldNum" sz="quarter" idx="10"/>
          </p:nvPr>
        </p:nvSpPr>
        <p:spPr/>
        <p:txBody>
          <a:bodyPr/>
          <a:lstStyle/>
          <a:p>
            <a:fld id="{07FE9727-B297-4004-A94E-78ADF05663C6}" type="slidenum">
              <a:rPr lang="cs-CZ" smtClean="0"/>
              <a:t>50</a:t>
            </a:fld>
            <a:endParaRPr lang="cs-CZ"/>
          </a:p>
        </p:txBody>
      </p:sp>
    </p:spTree>
    <p:extLst>
      <p:ext uri="{BB962C8B-B14F-4D97-AF65-F5344CB8AC3E}">
        <p14:creationId xmlns:p14="http://schemas.microsoft.com/office/powerpoint/2010/main" val="3301985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In US – Brown v. </a:t>
            </a:r>
            <a:r>
              <a:rPr lang="cs-CZ" dirty="0" err="1" smtClean="0"/>
              <a:t>Board</a:t>
            </a:r>
            <a:r>
              <a:rPr lang="cs-CZ" dirty="0" smtClean="0"/>
              <a:t>, 1957 – </a:t>
            </a:r>
            <a:r>
              <a:rPr lang="cs-CZ" dirty="0" err="1" smtClean="0"/>
              <a:t>it</a:t>
            </a:r>
            <a:r>
              <a:rPr lang="cs-CZ" dirty="0" smtClean="0"/>
              <a:t> </a:t>
            </a:r>
            <a:r>
              <a:rPr lang="cs-CZ" dirty="0" err="1" smtClean="0"/>
              <a:t>was</a:t>
            </a:r>
            <a:r>
              <a:rPr lang="cs-CZ" dirty="0" smtClean="0"/>
              <a:t> </a:t>
            </a:r>
            <a:r>
              <a:rPr lang="cs-CZ" dirty="0" err="1" smtClean="0"/>
              <a:t>unlawful</a:t>
            </a:r>
            <a:r>
              <a:rPr lang="cs-CZ" dirty="0" smtClean="0"/>
              <a:t> </a:t>
            </a:r>
            <a:r>
              <a:rPr lang="cs-CZ" dirty="0" err="1" smtClean="0"/>
              <a:t>under</a:t>
            </a:r>
            <a:r>
              <a:rPr lang="cs-CZ" dirty="0" smtClean="0"/>
              <a:t> </a:t>
            </a:r>
            <a:r>
              <a:rPr lang="cs-CZ" dirty="0" err="1" smtClean="0"/>
              <a:t>the</a:t>
            </a:r>
            <a:r>
              <a:rPr lang="cs-CZ" dirty="0" smtClean="0"/>
              <a:t> 14th </a:t>
            </a:r>
            <a:r>
              <a:rPr lang="cs-CZ" dirty="0" err="1" smtClean="0"/>
              <a:t>Amendment</a:t>
            </a:r>
            <a:r>
              <a:rPr lang="cs-CZ" dirty="0" smtClean="0"/>
              <a:t> to</a:t>
            </a:r>
            <a:r>
              <a:rPr lang="cs-CZ" baseline="0" dirty="0" smtClean="0"/>
              <a:t> </a:t>
            </a:r>
            <a:r>
              <a:rPr lang="cs-CZ" baseline="0" dirty="0" err="1" smtClean="0"/>
              <a:t>discriminate</a:t>
            </a:r>
            <a:r>
              <a:rPr lang="cs-CZ" baseline="0" dirty="0" smtClean="0"/>
              <a:t> </a:t>
            </a:r>
            <a:r>
              <a:rPr lang="cs-CZ" baseline="0" dirty="0" err="1" smtClean="0"/>
              <a:t>arbitrarily</a:t>
            </a:r>
            <a:r>
              <a:rPr lang="cs-CZ" baseline="0" dirty="0" smtClean="0"/>
              <a:t> </a:t>
            </a:r>
            <a:r>
              <a:rPr lang="cs-CZ" baseline="0" dirty="0" err="1" smtClean="0"/>
              <a:t>against</a:t>
            </a:r>
            <a:r>
              <a:rPr lang="cs-CZ" baseline="0" dirty="0" smtClean="0"/>
              <a:t> </a:t>
            </a:r>
            <a:r>
              <a:rPr lang="cs-CZ" baseline="0" dirty="0" err="1" smtClean="0"/>
              <a:t>any</a:t>
            </a:r>
            <a:r>
              <a:rPr lang="cs-CZ" baseline="0" dirty="0" smtClean="0"/>
              <a:t> </a:t>
            </a:r>
            <a:r>
              <a:rPr lang="cs-CZ" baseline="0" dirty="0" err="1" smtClean="0"/>
              <a:t>group</a:t>
            </a:r>
            <a:r>
              <a:rPr lang="cs-CZ" baseline="0" dirty="0" smtClean="0"/>
              <a:t> </a:t>
            </a:r>
            <a:r>
              <a:rPr lang="cs-CZ" baseline="0" dirty="0" err="1" smtClean="0"/>
              <a:t>of</a:t>
            </a:r>
            <a:r>
              <a:rPr lang="cs-CZ" baseline="0" dirty="0" smtClean="0"/>
              <a:t> </a:t>
            </a:r>
            <a:r>
              <a:rPr lang="cs-CZ" baseline="0" dirty="0" err="1" smtClean="0"/>
              <a:t>people</a:t>
            </a:r>
            <a:r>
              <a:rPr lang="cs-CZ" baseline="0" dirty="0" smtClean="0"/>
              <a:t>. </a:t>
            </a:r>
            <a:r>
              <a:rPr lang="cs-CZ" baseline="0" dirty="0" err="1" smtClean="0"/>
              <a:t>The</a:t>
            </a:r>
            <a:r>
              <a:rPr lang="cs-CZ" baseline="0" dirty="0" smtClean="0"/>
              <a:t> </a:t>
            </a:r>
            <a:r>
              <a:rPr lang="cs-CZ" baseline="0" dirty="0" err="1" smtClean="0"/>
              <a:t>court</a:t>
            </a:r>
            <a:r>
              <a:rPr lang="cs-CZ" baseline="0" dirty="0" smtClean="0"/>
              <a:t> </a:t>
            </a:r>
            <a:r>
              <a:rPr lang="cs-CZ" baseline="0" dirty="0" err="1" smtClean="0"/>
              <a:t>applied</a:t>
            </a:r>
            <a:r>
              <a:rPr lang="cs-CZ" baseline="0" dirty="0" smtClean="0"/>
              <a:t> </a:t>
            </a:r>
            <a:r>
              <a:rPr lang="cs-CZ" baseline="0" dirty="0" err="1" smtClean="0"/>
              <a:t>the</a:t>
            </a:r>
            <a:r>
              <a:rPr lang="cs-CZ" baseline="0" dirty="0" smtClean="0"/>
              <a:t> </a:t>
            </a:r>
            <a:r>
              <a:rPr lang="cs-CZ" baseline="0" dirty="0" err="1" smtClean="0"/>
              <a:t>concept</a:t>
            </a:r>
            <a:r>
              <a:rPr lang="cs-CZ" baseline="0" dirty="0" smtClean="0"/>
              <a:t> to </a:t>
            </a:r>
            <a:r>
              <a:rPr lang="cs-CZ" baseline="0" dirty="0" err="1" smtClean="0"/>
              <a:t>education</a:t>
            </a:r>
            <a:r>
              <a:rPr lang="cs-CZ" baseline="0" dirty="0" smtClean="0"/>
              <a:t> as </a:t>
            </a:r>
            <a:r>
              <a:rPr lang="cs-CZ" baseline="0" dirty="0" err="1" smtClean="0"/>
              <a:t>well</a:t>
            </a:r>
            <a:r>
              <a:rPr lang="cs-CZ" baseline="0" dirty="0" smtClean="0"/>
              <a:t> and </a:t>
            </a:r>
            <a:r>
              <a:rPr lang="cs-CZ" baseline="0" dirty="0" err="1" smtClean="0"/>
              <a:t>ruled</a:t>
            </a:r>
            <a:r>
              <a:rPr lang="cs-CZ" baseline="0" dirty="0" smtClean="0"/>
              <a:t> </a:t>
            </a:r>
            <a:r>
              <a:rPr lang="cs-CZ" baseline="0" dirty="0" err="1" smtClean="0"/>
              <a:t>that</a:t>
            </a:r>
            <a:r>
              <a:rPr lang="cs-CZ" baseline="0" dirty="0" smtClean="0"/>
              <a:t> </a:t>
            </a:r>
            <a:r>
              <a:rPr lang="cs-CZ" baseline="0" dirty="0" err="1" smtClean="0"/>
              <a:t>state-mandated</a:t>
            </a:r>
            <a:r>
              <a:rPr lang="cs-CZ" baseline="0" dirty="0" smtClean="0"/>
              <a:t> </a:t>
            </a:r>
            <a:r>
              <a:rPr lang="cs-CZ" baseline="0" dirty="0" err="1" smtClean="0"/>
              <a:t>seoparate</a:t>
            </a:r>
            <a:r>
              <a:rPr lang="cs-CZ" baseline="0" dirty="0" smtClean="0"/>
              <a:t> </a:t>
            </a:r>
            <a:r>
              <a:rPr lang="cs-CZ" baseline="0" dirty="0" err="1" smtClean="0"/>
              <a:t>education</a:t>
            </a:r>
            <a:r>
              <a:rPr lang="cs-CZ" baseline="0" dirty="0" smtClean="0"/>
              <a:t> </a:t>
            </a:r>
            <a:r>
              <a:rPr lang="cs-CZ" baseline="0" dirty="0" err="1" smtClean="0"/>
              <a:t>of</a:t>
            </a:r>
            <a:r>
              <a:rPr lang="cs-CZ" baseline="0" dirty="0" smtClean="0"/>
              <a:t> </a:t>
            </a:r>
            <a:r>
              <a:rPr lang="cs-CZ" baseline="0" dirty="0" err="1" smtClean="0"/>
              <a:t>African</a:t>
            </a:r>
            <a:r>
              <a:rPr lang="cs-CZ" baseline="0" dirty="0" smtClean="0"/>
              <a:t> </a:t>
            </a:r>
            <a:r>
              <a:rPr lang="cs-CZ" baseline="0" dirty="0" err="1" smtClean="0"/>
              <a:t>Ameriacan</a:t>
            </a:r>
            <a:r>
              <a:rPr lang="cs-CZ" baseline="0" dirty="0" smtClean="0"/>
              <a:t> </a:t>
            </a:r>
            <a:r>
              <a:rPr lang="cs-CZ" baseline="0" dirty="0" err="1" smtClean="0"/>
              <a:t>pupils</a:t>
            </a:r>
            <a:r>
              <a:rPr lang="cs-CZ" baseline="0" dirty="0" smtClean="0"/>
              <a:t> </a:t>
            </a:r>
            <a:r>
              <a:rPr lang="cs-CZ" baseline="0" dirty="0" err="1" smtClean="0"/>
              <a:t>could</a:t>
            </a:r>
            <a:r>
              <a:rPr lang="cs-CZ" baseline="0" dirty="0" smtClean="0"/>
              <a:t> not </a:t>
            </a:r>
            <a:r>
              <a:rPr lang="cs-CZ" baseline="0" dirty="0" err="1" smtClean="0"/>
              <a:t>be</a:t>
            </a:r>
            <a:r>
              <a:rPr lang="cs-CZ" baseline="0" dirty="0" smtClean="0"/>
              <a:t> </a:t>
            </a:r>
            <a:r>
              <a:rPr lang="cs-CZ" baseline="0" dirty="0" err="1" smtClean="0"/>
              <a:t>equal</a:t>
            </a:r>
            <a:r>
              <a:rPr lang="cs-CZ" baseline="0" dirty="0" smtClean="0"/>
              <a:t> </a:t>
            </a:r>
            <a:r>
              <a:rPr lang="cs-CZ" baseline="0" dirty="0" err="1" smtClean="0"/>
              <a:t>education</a:t>
            </a:r>
            <a:r>
              <a:rPr lang="cs-CZ" baseline="0" dirty="0" smtClean="0"/>
              <a:t>. </a:t>
            </a:r>
          </a:p>
          <a:p>
            <a:r>
              <a:rPr lang="cs-CZ" baseline="0" dirty="0" err="1" smtClean="0"/>
              <a:t>The</a:t>
            </a:r>
            <a:r>
              <a:rPr lang="cs-CZ" baseline="0" dirty="0" smtClean="0"/>
              <a:t> </a:t>
            </a:r>
            <a:r>
              <a:rPr lang="cs-CZ" baseline="0" dirty="0" err="1" smtClean="0"/>
              <a:t>court</a:t>
            </a:r>
            <a:r>
              <a:rPr lang="cs-CZ" baseline="0" dirty="0" smtClean="0"/>
              <a:t> </a:t>
            </a:r>
            <a:r>
              <a:rPr lang="cs-CZ" baseline="0" dirty="0" err="1" smtClean="0"/>
              <a:t>decision</a:t>
            </a:r>
            <a:r>
              <a:rPr lang="cs-CZ" baseline="0" dirty="0" smtClean="0"/>
              <a:t> </a:t>
            </a:r>
            <a:r>
              <a:rPr lang="cs-CZ" baseline="0" dirty="0" err="1" smtClean="0"/>
              <a:t>iontroduced</a:t>
            </a:r>
            <a:r>
              <a:rPr lang="cs-CZ" baseline="0" dirty="0" smtClean="0"/>
              <a:t> </a:t>
            </a:r>
            <a:r>
              <a:rPr lang="cs-CZ" baseline="0" dirty="0" err="1" smtClean="0"/>
              <a:t>the</a:t>
            </a:r>
            <a:r>
              <a:rPr lang="cs-CZ" baseline="0" dirty="0" smtClean="0"/>
              <a:t> </a:t>
            </a:r>
            <a:r>
              <a:rPr lang="cs-CZ" baseline="0" dirty="0" err="1" smtClean="0"/>
              <a:t>concepti</a:t>
            </a:r>
            <a:r>
              <a:rPr lang="cs-CZ" baseline="0" dirty="0" smtClean="0"/>
              <a:t> </a:t>
            </a:r>
            <a:r>
              <a:rPr lang="cs-CZ" baseline="0" dirty="0" err="1" smtClean="0"/>
              <a:t>of</a:t>
            </a:r>
            <a:r>
              <a:rPr lang="cs-CZ" baseline="0" dirty="0" smtClean="0"/>
              <a:t> INTEGRATION to public </a:t>
            </a:r>
            <a:r>
              <a:rPr lang="cs-CZ" baseline="0" dirty="0" err="1" smtClean="0"/>
              <a:t>education</a:t>
            </a:r>
            <a:r>
              <a:rPr lang="cs-CZ" baseline="0" dirty="0" smtClean="0"/>
              <a:t>.</a:t>
            </a:r>
          </a:p>
          <a:p>
            <a:endParaRPr lang="cs-CZ" baseline="0" dirty="0" smtClean="0"/>
          </a:p>
          <a:p>
            <a:r>
              <a:rPr lang="cs-CZ" baseline="0" dirty="0" smtClean="0"/>
              <a:t>In CZ – </a:t>
            </a:r>
            <a:r>
              <a:rPr lang="cs-CZ" baseline="0" dirty="0" err="1" smtClean="0"/>
              <a:t>Court</a:t>
            </a:r>
            <a:r>
              <a:rPr lang="cs-CZ" baseline="0" dirty="0" smtClean="0"/>
              <a:t> </a:t>
            </a:r>
            <a:r>
              <a:rPr lang="cs-CZ" baseline="0" dirty="0" err="1" smtClean="0"/>
              <a:t>for</a:t>
            </a:r>
            <a:r>
              <a:rPr lang="cs-CZ" baseline="0" dirty="0" smtClean="0"/>
              <a:t> </a:t>
            </a:r>
            <a:r>
              <a:rPr lang="cs-CZ" baseline="0" dirty="0" err="1" smtClean="0"/>
              <a:t>Human</a:t>
            </a:r>
            <a:r>
              <a:rPr lang="cs-CZ" baseline="0" dirty="0" smtClean="0"/>
              <a:t> </a:t>
            </a:r>
            <a:r>
              <a:rPr lang="cs-CZ" baseline="0" dirty="0" err="1" smtClean="0"/>
              <a:t>Rights</a:t>
            </a:r>
            <a:r>
              <a:rPr lang="cs-CZ" baseline="0" dirty="0" smtClean="0"/>
              <a:t> in </a:t>
            </a:r>
            <a:r>
              <a:rPr lang="cs-CZ" baseline="0" dirty="0" err="1" smtClean="0"/>
              <a:t>Strasbourgh</a:t>
            </a:r>
            <a:r>
              <a:rPr lang="cs-CZ" baseline="0" dirty="0" smtClean="0"/>
              <a:t> vs. Czech Republic – 2007 </a:t>
            </a:r>
            <a:r>
              <a:rPr lang="cs-CZ" sz="1200" b="0" i="0" kern="1200" dirty="0" smtClean="0">
                <a:solidFill>
                  <a:schemeClr val="tx1"/>
                </a:solidFill>
                <a:effectLst/>
                <a:latin typeface="+mn-lt"/>
                <a:ea typeface="+mn-ea"/>
                <a:cs typeface="+mn-cs"/>
              </a:rPr>
              <a:t>přeřazením 18 romských dětí do zvláštních škol porušila jejich právo na vzdělání a diskriminovala je.</a:t>
            </a:r>
            <a:endParaRPr lang="cs-CZ" dirty="0"/>
          </a:p>
        </p:txBody>
      </p:sp>
      <p:sp>
        <p:nvSpPr>
          <p:cNvPr id="4" name="Zástupný symbol pro číslo snímku 3"/>
          <p:cNvSpPr>
            <a:spLocks noGrp="1"/>
          </p:cNvSpPr>
          <p:nvPr>
            <p:ph type="sldNum" sz="quarter" idx="10"/>
          </p:nvPr>
        </p:nvSpPr>
        <p:spPr/>
        <p:txBody>
          <a:bodyPr/>
          <a:lstStyle/>
          <a:p>
            <a:fld id="{07FE9727-B297-4004-A94E-78ADF05663C6}" type="slidenum">
              <a:rPr lang="cs-CZ" smtClean="0"/>
              <a:t>4</a:t>
            </a:fld>
            <a:endParaRPr lang="cs-CZ"/>
          </a:p>
        </p:txBody>
      </p:sp>
    </p:spTree>
    <p:extLst>
      <p:ext uri="{BB962C8B-B14F-4D97-AF65-F5344CB8AC3E}">
        <p14:creationId xmlns:p14="http://schemas.microsoft.com/office/powerpoint/2010/main" val="1781558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7FE9727-B297-4004-A94E-78ADF05663C6}" type="slidenum">
              <a:rPr lang="cs-CZ" smtClean="0"/>
              <a:t>5</a:t>
            </a:fld>
            <a:endParaRPr lang="cs-CZ"/>
          </a:p>
        </p:txBody>
      </p:sp>
    </p:spTree>
    <p:extLst>
      <p:ext uri="{BB962C8B-B14F-4D97-AF65-F5344CB8AC3E}">
        <p14:creationId xmlns:p14="http://schemas.microsoft.com/office/powerpoint/2010/main" val="3858801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So-</a:t>
            </a:r>
            <a:r>
              <a:rPr lang="cs-CZ" dirty="0" err="1" smtClean="0"/>
              <a:t>called</a:t>
            </a:r>
            <a:r>
              <a:rPr lang="cs-CZ" dirty="0" smtClean="0"/>
              <a:t> </a:t>
            </a:r>
            <a:r>
              <a:rPr lang="cs-CZ" dirty="0" err="1" smtClean="0"/>
              <a:t>high</a:t>
            </a:r>
            <a:r>
              <a:rPr lang="cs-CZ" dirty="0" smtClean="0"/>
              <a:t>-incidence</a:t>
            </a:r>
            <a:r>
              <a:rPr lang="cs-CZ" baseline="0" dirty="0" smtClean="0"/>
              <a:t> </a:t>
            </a:r>
            <a:r>
              <a:rPr lang="cs-CZ" baseline="0" dirty="0" err="1" smtClean="0"/>
              <a:t>disabilities</a:t>
            </a:r>
            <a:endParaRPr lang="cs-CZ" baseline="0" dirty="0" smtClean="0"/>
          </a:p>
          <a:p>
            <a:r>
              <a:rPr lang="cs-CZ" dirty="0" err="1" smtClean="0"/>
              <a:t>Together</a:t>
            </a:r>
            <a:r>
              <a:rPr lang="cs-CZ" baseline="0" dirty="0" smtClean="0"/>
              <a:t> </a:t>
            </a:r>
            <a:r>
              <a:rPr lang="cs-CZ" baseline="0" dirty="0" err="1" smtClean="0"/>
              <a:t>with</a:t>
            </a:r>
            <a:r>
              <a:rPr lang="cs-CZ" baseline="0" dirty="0" smtClean="0"/>
              <a:t> </a:t>
            </a:r>
            <a:r>
              <a:rPr lang="cs-CZ" baseline="0" dirty="0" err="1" smtClean="0"/>
              <a:t>emotional</a:t>
            </a:r>
            <a:r>
              <a:rPr lang="cs-CZ" baseline="0" dirty="0" smtClean="0"/>
              <a:t> </a:t>
            </a:r>
            <a:r>
              <a:rPr lang="cs-CZ" baseline="0" dirty="0" err="1" smtClean="0"/>
              <a:t>disturbances</a:t>
            </a:r>
            <a:r>
              <a:rPr lang="cs-CZ" baseline="0" dirty="0" smtClean="0"/>
              <a:t>, </a:t>
            </a:r>
            <a:r>
              <a:rPr lang="cs-CZ" baseline="0" dirty="0" err="1" smtClean="0"/>
              <a:t>language</a:t>
            </a:r>
            <a:r>
              <a:rPr lang="cs-CZ" baseline="0" dirty="0" smtClean="0"/>
              <a:t> </a:t>
            </a:r>
            <a:r>
              <a:rPr lang="cs-CZ" baseline="0" dirty="0" err="1" smtClean="0"/>
              <a:t>disabilities</a:t>
            </a:r>
            <a:r>
              <a:rPr lang="cs-CZ" baseline="0" dirty="0" smtClean="0"/>
              <a:t> and </a:t>
            </a:r>
            <a:r>
              <a:rPr lang="cs-CZ" baseline="0" dirty="0" err="1" smtClean="0"/>
              <a:t>mild</a:t>
            </a:r>
            <a:r>
              <a:rPr lang="cs-CZ" baseline="0" dirty="0" smtClean="0"/>
              <a:t> </a:t>
            </a:r>
            <a:r>
              <a:rPr lang="cs-CZ" baseline="0" dirty="0" err="1" smtClean="0"/>
              <a:t>intellectual</a:t>
            </a:r>
            <a:r>
              <a:rPr lang="cs-CZ" baseline="0" dirty="0" smtClean="0"/>
              <a:t> </a:t>
            </a:r>
            <a:r>
              <a:rPr lang="cs-CZ" baseline="0" dirty="0" err="1" smtClean="0"/>
              <a:t>disabilities</a:t>
            </a:r>
            <a:r>
              <a:rPr lang="cs-CZ" baseline="0" dirty="0" smtClean="0"/>
              <a:t> – </a:t>
            </a:r>
            <a:r>
              <a:rPr lang="cs-CZ" baseline="0" dirty="0" err="1" smtClean="0"/>
              <a:t>together</a:t>
            </a:r>
            <a:r>
              <a:rPr lang="cs-CZ" baseline="0" dirty="0" smtClean="0"/>
              <a:t> up to 80% </a:t>
            </a:r>
            <a:r>
              <a:rPr lang="cs-CZ" baseline="0" dirty="0" err="1" smtClean="0"/>
              <a:t>of</a:t>
            </a:r>
            <a:r>
              <a:rPr lang="cs-CZ" baseline="0" dirty="0" smtClean="0"/>
              <a:t> </a:t>
            </a:r>
            <a:r>
              <a:rPr lang="cs-CZ" baseline="0" dirty="0" err="1" smtClean="0"/>
              <a:t>all</a:t>
            </a:r>
            <a:r>
              <a:rPr lang="cs-CZ" baseline="0" dirty="0" smtClean="0"/>
              <a:t> </a:t>
            </a:r>
            <a:r>
              <a:rPr lang="cs-CZ" baseline="0" dirty="0" err="1" smtClean="0"/>
              <a:t>students</a:t>
            </a:r>
            <a:r>
              <a:rPr lang="cs-CZ" baseline="0" dirty="0" smtClean="0"/>
              <a:t> </a:t>
            </a:r>
            <a:r>
              <a:rPr lang="cs-CZ" baseline="0" dirty="0" err="1" smtClean="0"/>
              <a:t>with</a:t>
            </a:r>
            <a:r>
              <a:rPr lang="cs-CZ" baseline="0" dirty="0" smtClean="0"/>
              <a:t> </a:t>
            </a:r>
            <a:r>
              <a:rPr lang="cs-CZ" baseline="0" dirty="0" err="1" smtClean="0"/>
              <a:t>disabilities</a:t>
            </a:r>
            <a:endParaRPr lang="cs-CZ" dirty="0"/>
          </a:p>
        </p:txBody>
      </p:sp>
      <p:sp>
        <p:nvSpPr>
          <p:cNvPr id="4" name="Zástupný symbol pro číslo snímku 3"/>
          <p:cNvSpPr>
            <a:spLocks noGrp="1"/>
          </p:cNvSpPr>
          <p:nvPr>
            <p:ph type="sldNum" sz="quarter" idx="10"/>
          </p:nvPr>
        </p:nvSpPr>
        <p:spPr/>
        <p:txBody>
          <a:bodyPr/>
          <a:lstStyle/>
          <a:p>
            <a:fld id="{07FE9727-B297-4004-A94E-78ADF05663C6}" type="slidenum">
              <a:rPr lang="cs-CZ" smtClean="0"/>
              <a:t>9</a:t>
            </a:fld>
            <a:endParaRPr lang="cs-CZ"/>
          </a:p>
        </p:txBody>
      </p:sp>
    </p:spTree>
    <p:extLst>
      <p:ext uri="{BB962C8B-B14F-4D97-AF65-F5344CB8AC3E}">
        <p14:creationId xmlns:p14="http://schemas.microsoft.com/office/powerpoint/2010/main" val="329350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Guided</a:t>
            </a:r>
            <a:r>
              <a:rPr lang="cs-CZ" baseline="0" dirty="0" smtClean="0"/>
              <a:t> </a:t>
            </a:r>
            <a:r>
              <a:rPr lang="cs-CZ" baseline="0" dirty="0" err="1" smtClean="0"/>
              <a:t>practice</a:t>
            </a:r>
            <a:r>
              <a:rPr lang="cs-CZ" baseline="0" dirty="0" smtClean="0"/>
              <a:t> – Q and A. </a:t>
            </a:r>
            <a:r>
              <a:rPr lang="cs-CZ" baseline="0" dirty="0" err="1" smtClean="0"/>
              <a:t>choral</a:t>
            </a:r>
            <a:r>
              <a:rPr lang="cs-CZ" baseline="0" dirty="0" smtClean="0"/>
              <a:t> </a:t>
            </a:r>
            <a:r>
              <a:rPr lang="cs-CZ" baseline="0" dirty="0" err="1" smtClean="0"/>
              <a:t>responding</a:t>
            </a:r>
            <a:r>
              <a:rPr lang="cs-CZ" baseline="0" dirty="0" smtClean="0"/>
              <a:t>, </a:t>
            </a:r>
            <a:r>
              <a:rPr lang="cs-CZ" baseline="0" dirty="0" err="1" smtClean="0"/>
              <a:t>etc</a:t>
            </a:r>
            <a:r>
              <a:rPr lang="cs-CZ" baseline="0" dirty="0" smtClean="0"/>
              <a:t>.</a:t>
            </a:r>
            <a:endParaRPr lang="cs-CZ" dirty="0"/>
          </a:p>
        </p:txBody>
      </p:sp>
      <p:sp>
        <p:nvSpPr>
          <p:cNvPr id="4" name="Zástupný symbol pro číslo snímku 3"/>
          <p:cNvSpPr>
            <a:spLocks noGrp="1"/>
          </p:cNvSpPr>
          <p:nvPr>
            <p:ph type="sldNum" sz="quarter" idx="10"/>
          </p:nvPr>
        </p:nvSpPr>
        <p:spPr/>
        <p:txBody>
          <a:bodyPr/>
          <a:lstStyle/>
          <a:p>
            <a:fld id="{07FE9727-B297-4004-A94E-78ADF05663C6}" type="slidenum">
              <a:rPr lang="cs-CZ" smtClean="0"/>
              <a:t>12</a:t>
            </a:fld>
            <a:endParaRPr lang="cs-CZ"/>
          </a:p>
        </p:txBody>
      </p:sp>
    </p:spTree>
    <p:extLst>
      <p:ext uri="{BB962C8B-B14F-4D97-AF65-F5344CB8AC3E}">
        <p14:creationId xmlns:p14="http://schemas.microsoft.com/office/powerpoint/2010/main" val="3713816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7FE9727-B297-4004-A94E-78ADF05663C6}" type="slidenum">
              <a:rPr lang="cs-CZ" smtClean="0"/>
              <a:t>28</a:t>
            </a:fld>
            <a:endParaRPr lang="cs-CZ"/>
          </a:p>
        </p:txBody>
      </p:sp>
    </p:spTree>
    <p:extLst>
      <p:ext uri="{BB962C8B-B14F-4D97-AF65-F5344CB8AC3E}">
        <p14:creationId xmlns:p14="http://schemas.microsoft.com/office/powerpoint/2010/main" val="1734407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7FE9727-B297-4004-A94E-78ADF05663C6}" type="slidenum">
              <a:rPr lang="cs-CZ" smtClean="0"/>
              <a:t>35</a:t>
            </a:fld>
            <a:endParaRPr lang="cs-CZ"/>
          </a:p>
        </p:txBody>
      </p:sp>
    </p:spTree>
    <p:extLst>
      <p:ext uri="{BB962C8B-B14F-4D97-AF65-F5344CB8AC3E}">
        <p14:creationId xmlns:p14="http://schemas.microsoft.com/office/powerpoint/2010/main" val="299316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7FE9727-B297-4004-A94E-78ADF05663C6}" type="slidenum">
              <a:rPr lang="cs-CZ" smtClean="0"/>
              <a:t>37</a:t>
            </a:fld>
            <a:endParaRPr lang="cs-CZ"/>
          </a:p>
        </p:txBody>
      </p:sp>
    </p:spTree>
    <p:extLst>
      <p:ext uri="{BB962C8B-B14F-4D97-AF65-F5344CB8AC3E}">
        <p14:creationId xmlns:p14="http://schemas.microsoft.com/office/powerpoint/2010/main" val="2737741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Approach</a:t>
            </a:r>
            <a:r>
              <a:rPr lang="cs-CZ" dirty="0" smtClean="0"/>
              <a:t>, </a:t>
            </a:r>
            <a:r>
              <a:rPr lang="cs-CZ" dirty="0" err="1" smtClean="0"/>
              <a:t>ask</a:t>
            </a:r>
            <a:r>
              <a:rPr lang="cs-CZ" dirty="0" smtClean="0"/>
              <a:t>, </a:t>
            </a:r>
            <a:r>
              <a:rPr lang="cs-CZ" dirty="0" err="1" smtClean="0"/>
              <a:t>then</a:t>
            </a:r>
            <a:r>
              <a:rPr lang="cs-CZ" dirty="0" smtClean="0"/>
              <a:t> </a:t>
            </a:r>
            <a:r>
              <a:rPr lang="cs-CZ" dirty="0" err="1" smtClean="0"/>
              <a:t>help</a:t>
            </a:r>
            <a:r>
              <a:rPr lang="cs-CZ" dirty="0" smtClean="0"/>
              <a:t>, </a:t>
            </a:r>
            <a:r>
              <a:rPr lang="cs-CZ" dirty="0" err="1" smtClean="0"/>
              <a:t>respect</a:t>
            </a:r>
            <a:endParaRPr lang="cs-CZ" dirty="0" smtClean="0"/>
          </a:p>
          <a:p>
            <a:r>
              <a:rPr lang="cs-CZ" dirty="0" smtClean="0"/>
              <a:t>Do </a:t>
            </a:r>
            <a:r>
              <a:rPr lang="cs-CZ" dirty="0" err="1" smtClean="0"/>
              <a:t>tnot</a:t>
            </a:r>
            <a:r>
              <a:rPr lang="cs-CZ" dirty="0" smtClean="0"/>
              <a:t> </a:t>
            </a:r>
            <a:r>
              <a:rPr lang="cs-CZ" dirty="0" err="1" smtClean="0"/>
              <a:t>pet</a:t>
            </a:r>
            <a:r>
              <a:rPr lang="cs-CZ" dirty="0" smtClean="0"/>
              <a:t> dog – </a:t>
            </a:r>
            <a:r>
              <a:rPr lang="cs-CZ" dirty="0" err="1" smtClean="0"/>
              <a:t>treat</a:t>
            </a:r>
            <a:r>
              <a:rPr lang="cs-CZ" dirty="0" smtClean="0"/>
              <a:t> </a:t>
            </a:r>
            <a:r>
              <a:rPr lang="cs-CZ" dirty="0" err="1" smtClean="0"/>
              <a:t>it</a:t>
            </a:r>
            <a:r>
              <a:rPr lang="cs-CZ" baseline="0" dirty="0" smtClean="0"/>
              <a:t> as a part </a:t>
            </a:r>
            <a:r>
              <a:rPr lang="cs-CZ" baseline="0" dirty="0" err="1" smtClean="0"/>
              <a:t>of</a:t>
            </a:r>
            <a:r>
              <a:rPr lang="cs-CZ" baseline="0" dirty="0" smtClean="0"/>
              <a:t> </a:t>
            </a:r>
            <a:r>
              <a:rPr lang="cs-CZ" baseline="0" dirty="0" err="1" smtClean="0"/>
              <a:t>the</a:t>
            </a:r>
            <a:r>
              <a:rPr lang="cs-CZ" baseline="0" dirty="0" smtClean="0"/>
              <a:t> </a:t>
            </a:r>
            <a:r>
              <a:rPr lang="cs-CZ" baseline="0" dirty="0" err="1" smtClean="0"/>
              <a:t>person´s</a:t>
            </a:r>
            <a:r>
              <a:rPr lang="cs-CZ" baseline="0" dirty="0" smtClean="0"/>
              <a:t> body</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07FE9727-B297-4004-A94E-78ADF05663C6}" type="slidenum">
              <a:rPr lang="cs-CZ" smtClean="0"/>
              <a:t>38</a:t>
            </a:fld>
            <a:endParaRPr lang="cs-CZ"/>
          </a:p>
        </p:txBody>
      </p:sp>
    </p:spTree>
    <p:extLst>
      <p:ext uri="{BB962C8B-B14F-4D97-AF65-F5344CB8AC3E}">
        <p14:creationId xmlns:p14="http://schemas.microsoft.com/office/powerpoint/2010/main" val="1155188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786624D9-3526-4143-AC02-24AEF9DB2A9B}" type="datetimeFigureOut">
              <a:rPr lang="cs-CZ" smtClean="0"/>
              <a:t>20.11.2017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1CBA9E2-1D4F-45AC-844E-A9097DF6BB6F}" type="slidenum">
              <a:rPr lang="cs-CZ" smtClean="0"/>
              <a:t>‹#›</a:t>
            </a:fld>
            <a:endParaRPr lang="cs-CZ"/>
          </a:p>
        </p:txBody>
      </p:sp>
    </p:spTree>
    <p:extLst>
      <p:ext uri="{BB962C8B-B14F-4D97-AF65-F5344CB8AC3E}">
        <p14:creationId xmlns:p14="http://schemas.microsoft.com/office/powerpoint/2010/main" val="3747614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86624D9-3526-4143-AC02-24AEF9DB2A9B}" type="datetimeFigureOut">
              <a:rPr lang="cs-CZ" smtClean="0"/>
              <a:t>20.11.2017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1CBA9E2-1D4F-45AC-844E-A9097DF6BB6F}" type="slidenum">
              <a:rPr lang="cs-CZ" smtClean="0"/>
              <a:t>‹#›</a:t>
            </a:fld>
            <a:endParaRPr lang="cs-CZ"/>
          </a:p>
        </p:txBody>
      </p:sp>
    </p:spTree>
    <p:extLst>
      <p:ext uri="{BB962C8B-B14F-4D97-AF65-F5344CB8AC3E}">
        <p14:creationId xmlns:p14="http://schemas.microsoft.com/office/powerpoint/2010/main" val="4275619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86624D9-3526-4143-AC02-24AEF9DB2A9B}" type="datetimeFigureOut">
              <a:rPr lang="cs-CZ" smtClean="0"/>
              <a:t>20.11.2017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1CBA9E2-1D4F-45AC-844E-A9097DF6BB6F}" type="slidenum">
              <a:rPr lang="cs-CZ" smtClean="0"/>
              <a:t>‹#›</a:t>
            </a:fld>
            <a:endParaRPr lang="cs-CZ"/>
          </a:p>
        </p:txBody>
      </p:sp>
    </p:spTree>
    <p:extLst>
      <p:ext uri="{BB962C8B-B14F-4D97-AF65-F5344CB8AC3E}">
        <p14:creationId xmlns:p14="http://schemas.microsoft.com/office/powerpoint/2010/main" val="932606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1524000" y="609600"/>
            <a:ext cx="10363200" cy="1143000"/>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1559984" y="1946275"/>
            <a:ext cx="5080000" cy="41148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843184" y="1946275"/>
            <a:ext cx="5080000" cy="41148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35"/>
          <p:cNvSpPr>
            <a:spLocks noGrp="1" noChangeArrowheads="1"/>
          </p:cNvSpPr>
          <p:nvPr>
            <p:ph type="dt" sz="half" idx="10"/>
          </p:nvPr>
        </p:nvSpPr>
        <p:spPr>
          <a:ln/>
        </p:spPr>
        <p:txBody>
          <a:bodyPr/>
          <a:lstStyle>
            <a:lvl1pPr>
              <a:defRPr/>
            </a:lvl1pPr>
          </a:lstStyle>
          <a:p>
            <a:pPr>
              <a:defRPr/>
            </a:pPr>
            <a:endParaRPr lang="cs-CZ"/>
          </a:p>
        </p:txBody>
      </p:sp>
      <p:sp>
        <p:nvSpPr>
          <p:cNvPr id="6" name="Rectangle 36"/>
          <p:cNvSpPr>
            <a:spLocks noGrp="1" noChangeArrowheads="1"/>
          </p:cNvSpPr>
          <p:nvPr>
            <p:ph type="ftr" sz="quarter" idx="11"/>
          </p:nvPr>
        </p:nvSpPr>
        <p:spPr>
          <a:ln/>
        </p:spPr>
        <p:txBody>
          <a:bodyPr/>
          <a:lstStyle>
            <a:lvl1pPr>
              <a:defRPr/>
            </a:lvl1pPr>
          </a:lstStyle>
          <a:p>
            <a:pPr>
              <a:defRPr/>
            </a:pPr>
            <a:endParaRPr lang="cs-CZ"/>
          </a:p>
        </p:txBody>
      </p:sp>
      <p:sp>
        <p:nvSpPr>
          <p:cNvPr id="7" name="Rectangle 37"/>
          <p:cNvSpPr>
            <a:spLocks noGrp="1" noChangeArrowheads="1"/>
          </p:cNvSpPr>
          <p:nvPr>
            <p:ph type="sldNum" sz="quarter" idx="12"/>
          </p:nvPr>
        </p:nvSpPr>
        <p:spPr>
          <a:ln/>
        </p:spPr>
        <p:txBody>
          <a:bodyPr/>
          <a:lstStyle>
            <a:lvl1pPr>
              <a:defRPr/>
            </a:lvl1pPr>
          </a:lstStyle>
          <a:p>
            <a:fld id="{C6C8887B-2F7D-40F1-A4B4-99F0198EDE74}" type="slidenum">
              <a:rPr lang="cs-CZ" altLang="cs-CZ"/>
              <a:pPr/>
              <a:t>‹#›</a:t>
            </a:fld>
            <a:endParaRPr lang="cs-CZ" altLang="cs-CZ"/>
          </a:p>
        </p:txBody>
      </p:sp>
    </p:spTree>
    <p:extLst>
      <p:ext uri="{BB962C8B-B14F-4D97-AF65-F5344CB8AC3E}">
        <p14:creationId xmlns:p14="http://schemas.microsoft.com/office/powerpoint/2010/main" val="2343707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86624D9-3526-4143-AC02-24AEF9DB2A9B}" type="datetimeFigureOut">
              <a:rPr lang="cs-CZ" smtClean="0"/>
              <a:t>20.11.2017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1CBA9E2-1D4F-45AC-844E-A9097DF6BB6F}" type="slidenum">
              <a:rPr lang="cs-CZ" smtClean="0"/>
              <a:t>‹#›</a:t>
            </a:fld>
            <a:endParaRPr lang="cs-CZ"/>
          </a:p>
        </p:txBody>
      </p:sp>
    </p:spTree>
    <p:extLst>
      <p:ext uri="{BB962C8B-B14F-4D97-AF65-F5344CB8AC3E}">
        <p14:creationId xmlns:p14="http://schemas.microsoft.com/office/powerpoint/2010/main" val="379704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786624D9-3526-4143-AC02-24AEF9DB2A9B}" type="datetimeFigureOut">
              <a:rPr lang="cs-CZ" smtClean="0"/>
              <a:t>20.11.2017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1CBA9E2-1D4F-45AC-844E-A9097DF6BB6F}" type="slidenum">
              <a:rPr lang="cs-CZ" smtClean="0"/>
              <a:t>‹#›</a:t>
            </a:fld>
            <a:endParaRPr lang="cs-CZ"/>
          </a:p>
        </p:txBody>
      </p:sp>
    </p:spTree>
    <p:extLst>
      <p:ext uri="{BB962C8B-B14F-4D97-AF65-F5344CB8AC3E}">
        <p14:creationId xmlns:p14="http://schemas.microsoft.com/office/powerpoint/2010/main" val="149342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786624D9-3526-4143-AC02-24AEF9DB2A9B}" type="datetimeFigureOut">
              <a:rPr lang="cs-CZ" smtClean="0"/>
              <a:t>20.11.2017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1CBA9E2-1D4F-45AC-844E-A9097DF6BB6F}" type="slidenum">
              <a:rPr lang="cs-CZ" smtClean="0"/>
              <a:t>‹#›</a:t>
            </a:fld>
            <a:endParaRPr lang="cs-CZ"/>
          </a:p>
        </p:txBody>
      </p:sp>
    </p:spTree>
    <p:extLst>
      <p:ext uri="{BB962C8B-B14F-4D97-AF65-F5344CB8AC3E}">
        <p14:creationId xmlns:p14="http://schemas.microsoft.com/office/powerpoint/2010/main" val="1650363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786624D9-3526-4143-AC02-24AEF9DB2A9B}" type="datetimeFigureOut">
              <a:rPr lang="cs-CZ" smtClean="0"/>
              <a:t>20.11.2017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1CBA9E2-1D4F-45AC-844E-A9097DF6BB6F}" type="slidenum">
              <a:rPr lang="cs-CZ" smtClean="0"/>
              <a:t>‹#›</a:t>
            </a:fld>
            <a:endParaRPr lang="cs-CZ"/>
          </a:p>
        </p:txBody>
      </p:sp>
    </p:spTree>
    <p:extLst>
      <p:ext uri="{BB962C8B-B14F-4D97-AF65-F5344CB8AC3E}">
        <p14:creationId xmlns:p14="http://schemas.microsoft.com/office/powerpoint/2010/main" val="2650334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786624D9-3526-4143-AC02-24AEF9DB2A9B}" type="datetimeFigureOut">
              <a:rPr lang="cs-CZ" smtClean="0"/>
              <a:t>20.11.2017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1CBA9E2-1D4F-45AC-844E-A9097DF6BB6F}" type="slidenum">
              <a:rPr lang="cs-CZ" smtClean="0"/>
              <a:t>‹#›</a:t>
            </a:fld>
            <a:endParaRPr lang="cs-CZ"/>
          </a:p>
        </p:txBody>
      </p:sp>
    </p:spTree>
    <p:extLst>
      <p:ext uri="{BB962C8B-B14F-4D97-AF65-F5344CB8AC3E}">
        <p14:creationId xmlns:p14="http://schemas.microsoft.com/office/powerpoint/2010/main" val="34641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86624D9-3526-4143-AC02-24AEF9DB2A9B}" type="datetimeFigureOut">
              <a:rPr lang="cs-CZ" smtClean="0"/>
              <a:t>20.11.2017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1CBA9E2-1D4F-45AC-844E-A9097DF6BB6F}" type="slidenum">
              <a:rPr lang="cs-CZ" smtClean="0"/>
              <a:t>‹#›</a:t>
            </a:fld>
            <a:endParaRPr lang="cs-CZ"/>
          </a:p>
        </p:txBody>
      </p:sp>
    </p:spTree>
    <p:extLst>
      <p:ext uri="{BB962C8B-B14F-4D97-AF65-F5344CB8AC3E}">
        <p14:creationId xmlns:p14="http://schemas.microsoft.com/office/powerpoint/2010/main" val="4071981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786624D9-3526-4143-AC02-24AEF9DB2A9B}" type="datetimeFigureOut">
              <a:rPr lang="cs-CZ" smtClean="0"/>
              <a:t>20.11.2017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1CBA9E2-1D4F-45AC-844E-A9097DF6BB6F}" type="slidenum">
              <a:rPr lang="cs-CZ" smtClean="0"/>
              <a:t>‹#›</a:t>
            </a:fld>
            <a:endParaRPr lang="cs-CZ"/>
          </a:p>
        </p:txBody>
      </p:sp>
    </p:spTree>
    <p:extLst>
      <p:ext uri="{BB962C8B-B14F-4D97-AF65-F5344CB8AC3E}">
        <p14:creationId xmlns:p14="http://schemas.microsoft.com/office/powerpoint/2010/main" val="1594130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786624D9-3526-4143-AC02-24AEF9DB2A9B}" type="datetimeFigureOut">
              <a:rPr lang="cs-CZ" smtClean="0"/>
              <a:t>20.11.2017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1CBA9E2-1D4F-45AC-844E-A9097DF6BB6F}" type="slidenum">
              <a:rPr lang="cs-CZ" smtClean="0"/>
              <a:t>‹#›</a:t>
            </a:fld>
            <a:endParaRPr lang="cs-CZ"/>
          </a:p>
        </p:txBody>
      </p:sp>
    </p:spTree>
    <p:extLst>
      <p:ext uri="{BB962C8B-B14F-4D97-AF65-F5344CB8AC3E}">
        <p14:creationId xmlns:p14="http://schemas.microsoft.com/office/powerpoint/2010/main" val="3534386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6624D9-3526-4143-AC02-24AEF9DB2A9B}" type="datetimeFigureOut">
              <a:rPr lang="cs-CZ" smtClean="0"/>
              <a:t>20.11.2017</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BA9E2-1D4F-45AC-844E-A9097DF6BB6F}" type="slidenum">
              <a:rPr lang="cs-CZ" smtClean="0"/>
              <a:t>‹#›</a:t>
            </a:fld>
            <a:endParaRPr lang="cs-CZ"/>
          </a:p>
        </p:txBody>
      </p:sp>
    </p:spTree>
    <p:extLst>
      <p:ext uri="{BB962C8B-B14F-4D97-AF65-F5344CB8AC3E}">
        <p14:creationId xmlns:p14="http://schemas.microsoft.com/office/powerpoint/2010/main" val="836705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http://www.blindenschule-lebach.de/images/taidbl.jpg" TargetMode="External"/><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http://www.blindenschule-lebach.de/images/taidsb.jpg"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Stfke_MMIiw" TargetMode="External"/><Relationship Id="rId2" Type="http://schemas.openxmlformats.org/officeDocument/2006/relationships/hyperlink" Target="https://www.youtube.com/watch?v=77fyMsRWrYs" TargetMode="External"/><Relationship Id="rId1" Type="http://schemas.openxmlformats.org/officeDocument/2006/relationships/slideLayout" Target="../slideLayouts/slideLayout2.xml"/><Relationship Id="rId4" Type="http://schemas.openxmlformats.org/officeDocument/2006/relationships/hyperlink" Target="https://www.youtube.com/watch?v=FQiiugMvviQ"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hyperlink" Target="https://www.youtube.com/watch?v=jylb7TDn2Tk"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wMAfSblVSAw"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gif"/><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gif"/><Relationship Id="rId9" Type="http://schemas.microsoft.com/office/2007/relationships/diagramDrawing" Target="../diagrams/drawing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katalogpo.upol.cz/"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Special</a:t>
            </a:r>
            <a:r>
              <a:rPr lang="cs-CZ" dirty="0" smtClean="0"/>
              <a:t> and </a:t>
            </a:r>
            <a:r>
              <a:rPr lang="cs-CZ" dirty="0" err="1" smtClean="0"/>
              <a:t>Inclusive</a:t>
            </a:r>
            <a:r>
              <a:rPr lang="cs-CZ" dirty="0" smtClean="0"/>
              <a:t> </a:t>
            </a:r>
            <a:r>
              <a:rPr lang="cs-CZ" dirty="0" err="1" smtClean="0"/>
              <a:t>Education</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437522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Characteristics</a:t>
            </a:r>
            <a:endParaRPr lang="cs-CZ" b="1" dirty="0"/>
          </a:p>
        </p:txBody>
      </p:sp>
      <p:sp>
        <p:nvSpPr>
          <p:cNvPr id="3" name="Zástupný symbol pro obsah 2"/>
          <p:cNvSpPr>
            <a:spLocks noGrp="1"/>
          </p:cNvSpPr>
          <p:nvPr>
            <p:ph idx="1"/>
          </p:nvPr>
        </p:nvSpPr>
        <p:spPr>
          <a:xfrm>
            <a:off x="838200" y="1838959"/>
            <a:ext cx="10515600" cy="4338003"/>
          </a:xfrm>
        </p:spPr>
        <p:txBody>
          <a:bodyPr>
            <a:normAutofit fontScale="77500" lnSpcReduction="20000"/>
          </a:bodyPr>
          <a:lstStyle/>
          <a:p>
            <a:pPr>
              <a:lnSpc>
                <a:spcPct val="80000"/>
              </a:lnSpc>
              <a:defRPr/>
            </a:pPr>
            <a:r>
              <a:rPr lang="cs-CZ" dirty="0" err="1"/>
              <a:t>difficulty</a:t>
            </a:r>
            <a:r>
              <a:rPr lang="cs-CZ" dirty="0"/>
              <a:t> </a:t>
            </a:r>
            <a:r>
              <a:rPr lang="cs-CZ" dirty="0" err="1"/>
              <a:t>reading</a:t>
            </a:r>
            <a:r>
              <a:rPr lang="cs-CZ" dirty="0"/>
              <a:t>, </a:t>
            </a:r>
            <a:r>
              <a:rPr lang="cs-CZ" dirty="0" err="1"/>
              <a:t>writing</a:t>
            </a:r>
            <a:r>
              <a:rPr lang="cs-CZ" dirty="0"/>
              <a:t>, </a:t>
            </a:r>
            <a:r>
              <a:rPr lang="cs-CZ" dirty="0" err="1"/>
              <a:t>spelling</a:t>
            </a:r>
            <a:r>
              <a:rPr lang="cs-CZ" dirty="0"/>
              <a:t>, and/</a:t>
            </a:r>
            <a:r>
              <a:rPr lang="cs-CZ" dirty="0" err="1"/>
              <a:t>or</a:t>
            </a:r>
            <a:r>
              <a:rPr lang="cs-CZ" dirty="0"/>
              <a:t> </a:t>
            </a:r>
            <a:r>
              <a:rPr lang="cs-CZ" dirty="0" err="1"/>
              <a:t>using</a:t>
            </a:r>
            <a:r>
              <a:rPr lang="cs-CZ" dirty="0"/>
              <a:t> </a:t>
            </a:r>
            <a:r>
              <a:rPr lang="cs-CZ" dirty="0" err="1"/>
              <a:t>mathematical</a:t>
            </a:r>
            <a:r>
              <a:rPr lang="cs-CZ" dirty="0"/>
              <a:t> </a:t>
            </a:r>
            <a:r>
              <a:rPr lang="cs-CZ" dirty="0" err="1"/>
              <a:t>concepts</a:t>
            </a:r>
            <a:r>
              <a:rPr lang="cs-CZ" dirty="0"/>
              <a:t> in </a:t>
            </a:r>
            <a:r>
              <a:rPr lang="cs-CZ" dirty="0" err="1"/>
              <a:t>contrast</a:t>
            </a:r>
            <a:r>
              <a:rPr lang="cs-CZ" dirty="0"/>
              <a:t> </a:t>
            </a:r>
            <a:r>
              <a:rPr lang="cs-CZ" dirty="0" err="1"/>
              <a:t>with</a:t>
            </a:r>
            <a:r>
              <a:rPr lang="cs-CZ" dirty="0"/>
              <a:t> </a:t>
            </a:r>
            <a:r>
              <a:rPr lang="cs-CZ" dirty="0" err="1"/>
              <a:t>average</a:t>
            </a:r>
            <a:r>
              <a:rPr lang="cs-CZ" dirty="0"/>
              <a:t> to superior </a:t>
            </a:r>
            <a:r>
              <a:rPr lang="cs-CZ" dirty="0" err="1"/>
              <a:t>skills</a:t>
            </a:r>
            <a:r>
              <a:rPr lang="cs-CZ" dirty="0"/>
              <a:t> in </a:t>
            </a:r>
            <a:r>
              <a:rPr lang="cs-CZ" dirty="0" err="1"/>
              <a:t>other</a:t>
            </a:r>
            <a:r>
              <a:rPr lang="cs-CZ" dirty="0"/>
              <a:t> </a:t>
            </a:r>
            <a:r>
              <a:rPr lang="cs-CZ" dirty="0" err="1"/>
              <a:t>areas</a:t>
            </a:r>
            <a:r>
              <a:rPr lang="cs-CZ" dirty="0"/>
              <a:t>.  </a:t>
            </a:r>
          </a:p>
          <a:p>
            <a:pPr>
              <a:lnSpc>
                <a:spcPct val="80000"/>
              </a:lnSpc>
              <a:defRPr/>
            </a:pPr>
            <a:r>
              <a:rPr lang="cs-CZ" dirty="0" err="1"/>
              <a:t>poor</a:t>
            </a:r>
            <a:r>
              <a:rPr lang="cs-CZ" dirty="0"/>
              <a:t> </a:t>
            </a:r>
            <a:r>
              <a:rPr lang="cs-CZ" dirty="0" err="1"/>
              <a:t>handwriting</a:t>
            </a:r>
            <a:r>
              <a:rPr lang="cs-CZ" dirty="0"/>
              <a:t>  </a:t>
            </a:r>
          </a:p>
          <a:p>
            <a:pPr>
              <a:lnSpc>
                <a:spcPct val="80000"/>
              </a:lnSpc>
              <a:defRPr/>
            </a:pPr>
            <a:r>
              <a:rPr lang="cs-CZ" dirty="0" err="1"/>
              <a:t>trouble</a:t>
            </a:r>
            <a:r>
              <a:rPr lang="cs-CZ" dirty="0"/>
              <a:t> </a:t>
            </a:r>
            <a:r>
              <a:rPr lang="cs-CZ" dirty="0" err="1"/>
              <a:t>listening</a:t>
            </a:r>
            <a:r>
              <a:rPr lang="cs-CZ" dirty="0"/>
              <a:t> to a </a:t>
            </a:r>
            <a:r>
              <a:rPr lang="cs-CZ" dirty="0" err="1"/>
              <a:t>lecture</a:t>
            </a:r>
            <a:r>
              <a:rPr lang="cs-CZ" dirty="0"/>
              <a:t> and </a:t>
            </a:r>
            <a:r>
              <a:rPr lang="cs-CZ" dirty="0" err="1"/>
              <a:t>taking</a:t>
            </a:r>
            <a:r>
              <a:rPr lang="cs-CZ" dirty="0"/>
              <a:t> notes  </a:t>
            </a:r>
          </a:p>
          <a:p>
            <a:pPr>
              <a:lnSpc>
                <a:spcPct val="80000"/>
              </a:lnSpc>
              <a:defRPr/>
            </a:pPr>
            <a:r>
              <a:rPr lang="cs-CZ" dirty="0" err="1"/>
              <a:t>easily</a:t>
            </a:r>
            <a:r>
              <a:rPr lang="cs-CZ" dirty="0"/>
              <a:t> </a:t>
            </a:r>
            <a:r>
              <a:rPr lang="cs-CZ" dirty="0" err="1"/>
              <a:t>distracted</a:t>
            </a:r>
            <a:r>
              <a:rPr lang="cs-CZ" dirty="0"/>
              <a:t> by </a:t>
            </a:r>
            <a:r>
              <a:rPr lang="cs-CZ" dirty="0" err="1"/>
              <a:t>noise</a:t>
            </a:r>
            <a:r>
              <a:rPr lang="cs-CZ" dirty="0"/>
              <a:t> </a:t>
            </a:r>
            <a:r>
              <a:rPr lang="cs-CZ" dirty="0" err="1"/>
              <a:t>or</a:t>
            </a:r>
            <a:r>
              <a:rPr lang="cs-CZ" dirty="0"/>
              <a:t> </a:t>
            </a:r>
            <a:r>
              <a:rPr lang="cs-CZ" dirty="0" err="1"/>
              <a:t>visual</a:t>
            </a:r>
            <a:r>
              <a:rPr lang="cs-CZ" dirty="0"/>
              <a:t> </a:t>
            </a:r>
            <a:r>
              <a:rPr lang="cs-CZ" dirty="0" err="1"/>
              <a:t>stimulation</a:t>
            </a:r>
            <a:r>
              <a:rPr lang="cs-CZ" dirty="0"/>
              <a:t> - </a:t>
            </a:r>
            <a:r>
              <a:rPr lang="cs-CZ" dirty="0" err="1"/>
              <a:t>unable</a:t>
            </a:r>
            <a:r>
              <a:rPr lang="cs-CZ" dirty="0"/>
              <a:t> to </a:t>
            </a:r>
            <a:r>
              <a:rPr lang="cs-CZ" dirty="0" err="1"/>
              <a:t>pay</a:t>
            </a:r>
            <a:r>
              <a:rPr lang="cs-CZ" dirty="0"/>
              <a:t> </a:t>
            </a:r>
            <a:r>
              <a:rPr lang="cs-CZ" dirty="0" err="1"/>
              <a:t>attention</a:t>
            </a:r>
            <a:r>
              <a:rPr lang="cs-CZ" dirty="0"/>
              <a:t>  </a:t>
            </a:r>
          </a:p>
          <a:p>
            <a:pPr>
              <a:lnSpc>
                <a:spcPct val="80000"/>
              </a:lnSpc>
              <a:defRPr/>
            </a:pPr>
            <a:r>
              <a:rPr lang="cs-CZ" dirty="0" err="1"/>
              <a:t>trouble</a:t>
            </a:r>
            <a:r>
              <a:rPr lang="cs-CZ" dirty="0"/>
              <a:t> </a:t>
            </a:r>
            <a:r>
              <a:rPr lang="cs-CZ" dirty="0" err="1"/>
              <a:t>understanding</a:t>
            </a:r>
            <a:r>
              <a:rPr lang="cs-CZ" dirty="0"/>
              <a:t> and </a:t>
            </a:r>
            <a:r>
              <a:rPr lang="cs-CZ" dirty="0" err="1"/>
              <a:t>following</a:t>
            </a:r>
            <a:r>
              <a:rPr lang="cs-CZ" dirty="0"/>
              <a:t> </a:t>
            </a:r>
            <a:r>
              <a:rPr lang="cs-CZ" dirty="0" err="1"/>
              <a:t>directions</a:t>
            </a:r>
            <a:r>
              <a:rPr lang="cs-CZ" dirty="0"/>
              <a:t>  </a:t>
            </a:r>
          </a:p>
          <a:p>
            <a:pPr>
              <a:lnSpc>
                <a:spcPct val="80000"/>
              </a:lnSpc>
              <a:defRPr/>
            </a:pPr>
            <a:r>
              <a:rPr lang="cs-CZ" dirty="0" err="1"/>
              <a:t>confuses</a:t>
            </a:r>
            <a:r>
              <a:rPr lang="cs-CZ" dirty="0"/>
              <a:t>/</a:t>
            </a:r>
            <a:r>
              <a:rPr lang="cs-CZ" dirty="0" err="1"/>
              <a:t>reverses</a:t>
            </a:r>
            <a:r>
              <a:rPr lang="cs-CZ" dirty="0"/>
              <a:t> </a:t>
            </a:r>
            <a:r>
              <a:rPr lang="cs-CZ" dirty="0" err="1"/>
              <a:t>some</a:t>
            </a:r>
            <a:r>
              <a:rPr lang="cs-CZ" dirty="0"/>
              <a:t> </a:t>
            </a:r>
            <a:r>
              <a:rPr lang="cs-CZ" dirty="0" err="1"/>
              <a:t>letters</a:t>
            </a:r>
            <a:r>
              <a:rPr lang="cs-CZ" dirty="0"/>
              <a:t> ('b' and 'd', </a:t>
            </a:r>
            <a:r>
              <a:rPr lang="cs-CZ" dirty="0" err="1"/>
              <a:t>etc</a:t>
            </a:r>
            <a:r>
              <a:rPr lang="cs-CZ" dirty="0"/>
              <a:t>.) </a:t>
            </a:r>
            <a:r>
              <a:rPr lang="cs-CZ" dirty="0" err="1"/>
              <a:t>or</a:t>
            </a:r>
            <a:r>
              <a:rPr lang="cs-CZ" dirty="0"/>
              <a:t> </a:t>
            </a:r>
            <a:r>
              <a:rPr lang="cs-CZ" dirty="0" err="1"/>
              <a:t>words</a:t>
            </a:r>
            <a:r>
              <a:rPr lang="cs-CZ" dirty="0"/>
              <a:t> ('</a:t>
            </a:r>
            <a:r>
              <a:rPr lang="cs-CZ" dirty="0" err="1"/>
              <a:t>was</a:t>
            </a:r>
            <a:r>
              <a:rPr lang="cs-CZ" dirty="0"/>
              <a:t>' and '</a:t>
            </a:r>
            <a:r>
              <a:rPr lang="cs-CZ" dirty="0" err="1"/>
              <a:t>saw</a:t>
            </a:r>
            <a:r>
              <a:rPr lang="cs-CZ" dirty="0"/>
              <a:t>', </a:t>
            </a:r>
            <a:r>
              <a:rPr lang="cs-CZ" dirty="0" err="1"/>
              <a:t>etc</a:t>
            </a:r>
            <a:r>
              <a:rPr lang="cs-CZ" dirty="0"/>
              <a:t>.) and </a:t>
            </a:r>
            <a:r>
              <a:rPr lang="cs-CZ" dirty="0" err="1"/>
              <a:t>numbers</a:t>
            </a:r>
            <a:r>
              <a:rPr lang="cs-CZ" dirty="0"/>
              <a:t> ('41' to '14)  </a:t>
            </a:r>
          </a:p>
          <a:p>
            <a:pPr>
              <a:lnSpc>
                <a:spcPct val="80000"/>
              </a:lnSpc>
              <a:defRPr/>
            </a:pPr>
            <a:r>
              <a:rPr lang="cs-CZ" dirty="0" err="1"/>
              <a:t>omits</a:t>
            </a:r>
            <a:r>
              <a:rPr lang="cs-CZ" dirty="0"/>
              <a:t> </a:t>
            </a:r>
            <a:r>
              <a:rPr lang="cs-CZ" dirty="0" err="1"/>
              <a:t>or</a:t>
            </a:r>
            <a:r>
              <a:rPr lang="cs-CZ" dirty="0"/>
              <a:t> </a:t>
            </a:r>
            <a:r>
              <a:rPr lang="cs-CZ" dirty="0" err="1"/>
              <a:t>adds</a:t>
            </a:r>
            <a:r>
              <a:rPr lang="cs-CZ" dirty="0"/>
              <a:t> </a:t>
            </a:r>
            <a:r>
              <a:rPr lang="cs-CZ" dirty="0" err="1"/>
              <a:t>words</a:t>
            </a:r>
            <a:r>
              <a:rPr lang="cs-CZ" dirty="0"/>
              <a:t> </a:t>
            </a:r>
            <a:r>
              <a:rPr lang="cs-CZ" dirty="0" err="1"/>
              <a:t>when</a:t>
            </a:r>
            <a:r>
              <a:rPr lang="cs-CZ" dirty="0"/>
              <a:t> </a:t>
            </a:r>
            <a:r>
              <a:rPr lang="cs-CZ" dirty="0" err="1"/>
              <a:t>reading</a:t>
            </a:r>
            <a:r>
              <a:rPr lang="cs-CZ" dirty="0"/>
              <a:t>  </a:t>
            </a:r>
          </a:p>
          <a:p>
            <a:pPr>
              <a:lnSpc>
                <a:spcPct val="80000"/>
              </a:lnSpc>
              <a:defRPr/>
            </a:pPr>
            <a:r>
              <a:rPr lang="cs-CZ" dirty="0" err="1"/>
              <a:t>repeatedly</a:t>
            </a:r>
            <a:r>
              <a:rPr lang="cs-CZ" dirty="0"/>
              <a:t> </a:t>
            </a:r>
            <a:r>
              <a:rPr lang="cs-CZ" dirty="0" err="1"/>
              <a:t>forgets</a:t>
            </a:r>
            <a:r>
              <a:rPr lang="cs-CZ" dirty="0"/>
              <a:t> </a:t>
            </a:r>
            <a:r>
              <a:rPr lang="cs-CZ" dirty="0" err="1"/>
              <a:t>things</a:t>
            </a:r>
            <a:r>
              <a:rPr lang="cs-CZ" dirty="0"/>
              <a:t>, </a:t>
            </a:r>
            <a:r>
              <a:rPr lang="cs-CZ" dirty="0" err="1"/>
              <a:t>loses</a:t>
            </a:r>
            <a:r>
              <a:rPr lang="cs-CZ" dirty="0"/>
              <a:t> </a:t>
            </a:r>
            <a:r>
              <a:rPr lang="cs-CZ" dirty="0" err="1"/>
              <a:t>things</a:t>
            </a:r>
            <a:r>
              <a:rPr lang="cs-CZ" dirty="0"/>
              <a:t>  </a:t>
            </a:r>
          </a:p>
          <a:p>
            <a:pPr>
              <a:lnSpc>
                <a:spcPct val="80000"/>
              </a:lnSpc>
              <a:defRPr/>
            </a:pPr>
            <a:r>
              <a:rPr lang="cs-CZ" dirty="0" err="1"/>
              <a:t>appears</a:t>
            </a:r>
            <a:r>
              <a:rPr lang="cs-CZ" dirty="0"/>
              <a:t> </a:t>
            </a:r>
            <a:r>
              <a:rPr lang="cs-CZ" dirty="0" err="1"/>
              <a:t>clumsy</a:t>
            </a:r>
            <a:r>
              <a:rPr lang="cs-CZ" dirty="0"/>
              <a:t> and </a:t>
            </a:r>
            <a:r>
              <a:rPr lang="cs-CZ" dirty="0" err="1"/>
              <a:t>poorly</a:t>
            </a:r>
            <a:r>
              <a:rPr lang="cs-CZ" dirty="0"/>
              <a:t> </a:t>
            </a:r>
            <a:r>
              <a:rPr lang="cs-CZ" dirty="0" err="1"/>
              <a:t>coordinated</a:t>
            </a:r>
            <a:r>
              <a:rPr lang="cs-CZ" dirty="0"/>
              <a:t>  </a:t>
            </a:r>
          </a:p>
          <a:p>
            <a:pPr>
              <a:lnSpc>
                <a:spcPct val="80000"/>
              </a:lnSpc>
              <a:defRPr/>
            </a:pPr>
            <a:r>
              <a:rPr lang="cs-CZ" dirty="0" err="1"/>
              <a:t>confuses</a:t>
            </a:r>
            <a:r>
              <a:rPr lang="cs-CZ" dirty="0"/>
              <a:t> </a:t>
            </a:r>
            <a:r>
              <a:rPr lang="cs-CZ" dirty="0" err="1"/>
              <a:t>left</a:t>
            </a:r>
            <a:r>
              <a:rPr lang="cs-CZ" dirty="0"/>
              <a:t> and </a:t>
            </a:r>
            <a:r>
              <a:rPr lang="cs-CZ" dirty="0" err="1"/>
              <a:t>right</a:t>
            </a:r>
            <a:r>
              <a:rPr lang="cs-CZ" dirty="0"/>
              <a:t>, </a:t>
            </a:r>
            <a:r>
              <a:rPr lang="cs-CZ" dirty="0" err="1"/>
              <a:t>gets</a:t>
            </a:r>
            <a:r>
              <a:rPr lang="cs-CZ" dirty="0"/>
              <a:t> </a:t>
            </a:r>
            <a:r>
              <a:rPr lang="cs-CZ" dirty="0" err="1"/>
              <a:t>lost</a:t>
            </a:r>
            <a:r>
              <a:rPr lang="cs-CZ" dirty="0"/>
              <a:t>  </a:t>
            </a:r>
          </a:p>
          <a:p>
            <a:pPr>
              <a:lnSpc>
                <a:spcPct val="80000"/>
              </a:lnSpc>
              <a:defRPr/>
            </a:pPr>
            <a:r>
              <a:rPr lang="cs-CZ" dirty="0" err="1"/>
              <a:t>often</a:t>
            </a:r>
            <a:r>
              <a:rPr lang="cs-CZ" dirty="0"/>
              <a:t> </a:t>
            </a:r>
            <a:r>
              <a:rPr lang="cs-CZ" dirty="0" err="1"/>
              <a:t>late</a:t>
            </a:r>
            <a:r>
              <a:rPr lang="cs-CZ" dirty="0"/>
              <a:t> </a:t>
            </a:r>
            <a:r>
              <a:rPr lang="cs-CZ" dirty="0" err="1"/>
              <a:t>for</a:t>
            </a:r>
            <a:r>
              <a:rPr lang="cs-CZ" dirty="0"/>
              <a:t> </a:t>
            </a:r>
            <a:r>
              <a:rPr lang="cs-CZ" dirty="0" err="1"/>
              <a:t>class</a:t>
            </a:r>
            <a:r>
              <a:rPr lang="cs-CZ" dirty="0"/>
              <a:t>, </a:t>
            </a:r>
            <a:r>
              <a:rPr lang="cs-CZ" dirty="0" err="1"/>
              <a:t>cannot</a:t>
            </a:r>
            <a:r>
              <a:rPr lang="cs-CZ" dirty="0"/>
              <a:t> </a:t>
            </a:r>
            <a:r>
              <a:rPr lang="cs-CZ" dirty="0" err="1"/>
              <a:t>sense</a:t>
            </a:r>
            <a:r>
              <a:rPr lang="cs-CZ" dirty="0"/>
              <a:t> </a:t>
            </a:r>
            <a:r>
              <a:rPr lang="cs-CZ" dirty="0" err="1"/>
              <a:t>time</a:t>
            </a:r>
            <a:r>
              <a:rPr lang="cs-CZ" dirty="0"/>
              <a:t>  </a:t>
            </a:r>
          </a:p>
          <a:p>
            <a:pPr>
              <a:lnSpc>
                <a:spcPct val="80000"/>
              </a:lnSpc>
              <a:defRPr/>
            </a:pPr>
            <a:r>
              <a:rPr lang="cs-CZ" dirty="0" err="1"/>
              <a:t>misinterprets</a:t>
            </a:r>
            <a:r>
              <a:rPr lang="cs-CZ" dirty="0"/>
              <a:t> </a:t>
            </a:r>
            <a:r>
              <a:rPr lang="cs-CZ" dirty="0" err="1"/>
              <a:t>subtleties</a:t>
            </a:r>
            <a:r>
              <a:rPr lang="cs-CZ" dirty="0"/>
              <a:t> in </a:t>
            </a:r>
            <a:r>
              <a:rPr lang="cs-CZ" dirty="0" err="1"/>
              <a:t>language</a:t>
            </a:r>
            <a:r>
              <a:rPr lang="cs-CZ" dirty="0"/>
              <a:t> - tone </a:t>
            </a:r>
            <a:r>
              <a:rPr lang="cs-CZ" dirty="0" err="1"/>
              <a:t>of</a:t>
            </a:r>
            <a:r>
              <a:rPr lang="cs-CZ" dirty="0"/>
              <a:t> </a:t>
            </a:r>
            <a:r>
              <a:rPr lang="cs-CZ" dirty="0" err="1"/>
              <a:t>voice</a:t>
            </a:r>
            <a:r>
              <a:rPr lang="cs-CZ" dirty="0"/>
              <a:t> - </a:t>
            </a:r>
            <a:r>
              <a:rPr lang="cs-CZ" dirty="0" err="1"/>
              <a:t>sarcasm</a:t>
            </a:r>
            <a:endParaRPr lang="cs-CZ" dirty="0"/>
          </a:p>
          <a:p>
            <a:endParaRPr lang="cs-CZ" dirty="0"/>
          </a:p>
        </p:txBody>
      </p:sp>
    </p:spTree>
    <p:extLst>
      <p:ext uri="{BB962C8B-B14F-4D97-AF65-F5344CB8AC3E}">
        <p14:creationId xmlns:p14="http://schemas.microsoft.com/office/powerpoint/2010/main" val="614104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err="1" smtClean="0"/>
              <a:t>Visual</a:t>
            </a:r>
            <a:r>
              <a:rPr lang="cs-CZ" dirty="0" smtClean="0"/>
              <a:t> </a:t>
            </a:r>
            <a:r>
              <a:rPr lang="cs-CZ" dirty="0" err="1" smtClean="0"/>
              <a:t>perception</a:t>
            </a:r>
            <a:endParaRPr lang="cs-CZ" dirty="0" smtClean="0"/>
          </a:p>
          <a:p>
            <a:r>
              <a:rPr lang="cs-CZ" dirty="0" smtClean="0"/>
              <a:t>Oral </a:t>
            </a:r>
            <a:r>
              <a:rPr lang="cs-CZ" dirty="0" err="1" smtClean="0"/>
              <a:t>expression</a:t>
            </a:r>
            <a:endParaRPr lang="cs-CZ" dirty="0" smtClean="0"/>
          </a:p>
          <a:p>
            <a:r>
              <a:rPr lang="cs-CZ" dirty="0" err="1" smtClean="0"/>
              <a:t>Reading</a:t>
            </a:r>
            <a:r>
              <a:rPr lang="cs-CZ" dirty="0" smtClean="0"/>
              <a:t> </a:t>
            </a:r>
            <a:r>
              <a:rPr lang="cs-CZ" dirty="0" err="1" smtClean="0"/>
              <a:t>comprehension</a:t>
            </a:r>
            <a:endParaRPr lang="cs-CZ" dirty="0" smtClean="0"/>
          </a:p>
          <a:p>
            <a:r>
              <a:rPr lang="cs-CZ" dirty="0" err="1" smtClean="0"/>
              <a:t>Processing</a:t>
            </a:r>
            <a:r>
              <a:rPr lang="cs-CZ" dirty="0" smtClean="0"/>
              <a:t> </a:t>
            </a:r>
            <a:r>
              <a:rPr lang="cs-CZ" dirty="0" err="1" smtClean="0"/>
              <a:t>problems</a:t>
            </a:r>
            <a:endParaRPr lang="cs-CZ" dirty="0" smtClean="0"/>
          </a:p>
          <a:p>
            <a:r>
              <a:rPr lang="cs-CZ" dirty="0" err="1" smtClean="0"/>
              <a:t>Spatial</a:t>
            </a:r>
            <a:r>
              <a:rPr lang="cs-CZ" dirty="0" smtClean="0"/>
              <a:t> </a:t>
            </a:r>
            <a:r>
              <a:rPr lang="cs-CZ" dirty="0" err="1" smtClean="0"/>
              <a:t>orientation</a:t>
            </a:r>
            <a:endParaRPr lang="cs-CZ" dirty="0" smtClean="0"/>
          </a:p>
        </p:txBody>
      </p:sp>
    </p:spTree>
    <p:extLst>
      <p:ext uri="{BB962C8B-B14F-4D97-AF65-F5344CB8AC3E}">
        <p14:creationId xmlns:p14="http://schemas.microsoft.com/office/powerpoint/2010/main" val="3334366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929640" y="1815465"/>
            <a:ext cx="10515600" cy="4351338"/>
          </a:xfrm>
        </p:spPr>
        <p:txBody>
          <a:bodyPr/>
          <a:lstStyle/>
          <a:p>
            <a:r>
              <a:rPr lang="cs-CZ" dirty="0" err="1" smtClean="0"/>
              <a:t>Comprehension</a:t>
            </a:r>
            <a:r>
              <a:rPr lang="cs-CZ" dirty="0" smtClean="0"/>
              <a:t> has to do </a:t>
            </a:r>
            <a:r>
              <a:rPr lang="cs-CZ" dirty="0" err="1" smtClean="0"/>
              <a:t>with</a:t>
            </a:r>
            <a:r>
              <a:rPr lang="cs-CZ" dirty="0" smtClean="0"/>
              <a:t> </a:t>
            </a:r>
            <a:r>
              <a:rPr lang="cs-CZ" b="1" dirty="0" smtClean="0"/>
              <a:t>background </a:t>
            </a:r>
            <a:r>
              <a:rPr lang="cs-CZ" b="1" dirty="0" err="1" smtClean="0"/>
              <a:t>knowledge</a:t>
            </a:r>
            <a:r>
              <a:rPr lang="cs-CZ" dirty="0" smtClean="0"/>
              <a:t>!</a:t>
            </a:r>
            <a:endParaRPr lang="cs-CZ" dirty="0"/>
          </a:p>
        </p:txBody>
      </p:sp>
      <p:sp>
        <p:nvSpPr>
          <p:cNvPr id="4" name="TextovéPole 3"/>
          <p:cNvSpPr txBox="1"/>
          <p:nvPr/>
        </p:nvSpPr>
        <p:spPr>
          <a:xfrm>
            <a:off x="1107440" y="3002280"/>
            <a:ext cx="7235250" cy="2862322"/>
          </a:xfrm>
          <a:prstGeom prst="rect">
            <a:avLst/>
          </a:prstGeom>
          <a:solidFill>
            <a:schemeClr val="accent2">
              <a:lumMod val="40000"/>
              <a:lumOff val="60000"/>
            </a:schemeClr>
          </a:solidFill>
        </p:spPr>
        <p:txBody>
          <a:bodyPr wrap="none" rtlCol="0">
            <a:spAutoFit/>
          </a:bodyPr>
          <a:lstStyle/>
          <a:p>
            <a:r>
              <a:rPr lang="cs-CZ" b="1" dirty="0" smtClean="0"/>
              <a:t>Direct </a:t>
            </a:r>
            <a:r>
              <a:rPr lang="cs-CZ" b="1" dirty="0" err="1" smtClean="0"/>
              <a:t>instruction</a:t>
            </a:r>
            <a:endParaRPr lang="cs-CZ" b="1" dirty="0" smtClean="0"/>
          </a:p>
          <a:p>
            <a:pPr marL="285750" indent="-285750">
              <a:buFontTx/>
              <a:buChar char="-"/>
            </a:pPr>
            <a:r>
              <a:rPr lang="cs-CZ" dirty="0" err="1" smtClean="0"/>
              <a:t>Systematic</a:t>
            </a:r>
            <a:r>
              <a:rPr lang="cs-CZ" dirty="0" smtClean="0"/>
              <a:t> and explicit </a:t>
            </a:r>
            <a:r>
              <a:rPr lang="cs-CZ" dirty="0" err="1" smtClean="0"/>
              <a:t>presentation</a:t>
            </a:r>
            <a:r>
              <a:rPr lang="cs-CZ" dirty="0" smtClean="0"/>
              <a:t> </a:t>
            </a:r>
            <a:r>
              <a:rPr lang="cs-CZ" dirty="0" err="1" smtClean="0"/>
              <a:t>of</a:t>
            </a:r>
            <a:r>
              <a:rPr lang="cs-CZ" dirty="0" smtClean="0"/>
              <a:t> </a:t>
            </a:r>
            <a:r>
              <a:rPr lang="cs-CZ" dirty="0" err="1" smtClean="0"/>
              <a:t>knowledge</a:t>
            </a:r>
            <a:endParaRPr lang="cs-CZ" dirty="0" smtClean="0"/>
          </a:p>
          <a:p>
            <a:pPr marL="342900" indent="-342900">
              <a:buFont typeface="+mj-lt"/>
              <a:buAutoNum type="arabicPeriod"/>
            </a:pPr>
            <a:r>
              <a:rPr lang="cs-CZ" dirty="0" err="1" smtClean="0"/>
              <a:t>Review</a:t>
            </a:r>
            <a:r>
              <a:rPr lang="cs-CZ" dirty="0" smtClean="0"/>
              <a:t> and </a:t>
            </a:r>
            <a:r>
              <a:rPr lang="cs-CZ" dirty="0" err="1" smtClean="0"/>
              <a:t>check</a:t>
            </a:r>
            <a:r>
              <a:rPr lang="cs-CZ" dirty="0" smtClean="0"/>
              <a:t> </a:t>
            </a:r>
            <a:r>
              <a:rPr lang="cs-CZ" dirty="0" err="1" smtClean="0"/>
              <a:t>the</a:t>
            </a:r>
            <a:r>
              <a:rPr lang="cs-CZ" dirty="0" smtClean="0"/>
              <a:t> </a:t>
            </a:r>
            <a:r>
              <a:rPr lang="cs-CZ" dirty="0" err="1" smtClean="0"/>
              <a:t>previous</a:t>
            </a:r>
            <a:r>
              <a:rPr lang="cs-CZ" dirty="0" smtClean="0"/>
              <a:t> </a:t>
            </a:r>
            <a:r>
              <a:rPr lang="cs-CZ" dirty="0" err="1" smtClean="0"/>
              <a:t>day´s</a:t>
            </a:r>
            <a:r>
              <a:rPr lang="cs-CZ" dirty="0" smtClean="0"/>
              <a:t> </a:t>
            </a:r>
            <a:r>
              <a:rPr lang="cs-CZ" dirty="0" err="1" smtClean="0"/>
              <a:t>work</a:t>
            </a:r>
            <a:r>
              <a:rPr lang="cs-CZ" dirty="0" smtClean="0"/>
              <a:t> (and </a:t>
            </a:r>
            <a:r>
              <a:rPr lang="cs-CZ" dirty="0" err="1" smtClean="0"/>
              <a:t>reteach</a:t>
            </a:r>
            <a:r>
              <a:rPr lang="cs-CZ" dirty="0" smtClean="0"/>
              <a:t> </a:t>
            </a:r>
            <a:r>
              <a:rPr lang="cs-CZ" dirty="0" err="1" smtClean="0"/>
              <a:t>if</a:t>
            </a:r>
            <a:r>
              <a:rPr lang="cs-CZ" dirty="0" smtClean="0"/>
              <a:t> </a:t>
            </a:r>
            <a:r>
              <a:rPr lang="cs-CZ" dirty="0" err="1" smtClean="0"/>
              <a:t>neccessary</a:t>
            </a:r>
            <a:r>
              <a:rPr lang="cs-CZ" dirty="0" smtClean="0"/>
              <a:t>).</a:t>
            </a:r>
          </a:p>
          <a:p>
            <a:pPr marL="342900" indent="-342900">
              <a:buFont typeface="+mj-lt"/>
              <a:buAutoNum type="arabicPeriod"/>
            </a:pPr>
            <a:r>
              <a:rPr lang="cs-CZ" dirty="0" err="1" smtClean="0"/>
              <a:t>Present</a:t>
            </a:r>
            <a:r>
              <a:rPr lang="cs-CZ" dirty="0" smtClean="0"/>
              <a:t> </a:t>
            </a:r>
            <a:r>
              <a:rPr lang="cs-CZ" dirty="0" err="1" smtClean="0"/>
              <a:t>new</a:t>
            </a:r>
            <a:r>
              <a:rPr lang="cs-CZ" dirty="0" smtClean="0"/>
              <a:t> </a:t>
            </a:r>
            <a:r>
              <a:rPr lang="cs-CZ" dirty="0" err="1" smtClean="0"/>
              <a:t>content</a:t>
            </a:r>
            <a:r>
              <a:rPr lang="cs-CZ" dirty="0" smtClean="0"/>
              <a:t> </a:t>
            </a:r>
            <a:r>
              <a:rPr lang="cs-CZ" dirty="0" err="1" smtClean="0"/>
              <a:t>or</a:t>
            </a:r>
            <a:r>
              <a:rPr lang="cs-CZ" dirty="0" smtClean="0"/>
              <a:t> </a:t>
            </a:r>
            <a:r>
              <a:rPr lang="cs-CZ" dirty="0" err="1" smtClean="0"/>
              <a:t>skills</a:t>
            </a:r>
            <a:r>
              <a:rPr lang="cs-CZ" dirty="0" smtClean="0"/>
              <a:t>.</a:t>
            </a:r>
          </a:p>
          <a:p>
            <a:pPr marL="342900" indent="-342900">
              <a:buFont typeface="+mj-lt"/>
              <a:buAutoNum type="arabicPeriod"/>
            </a:pPr>
            <a:r>
              <a:rPr lang="cs-CZ" dirty="0" err="1" smtClean="0"/>
              <a:t>Provide</a:t>
            </a:r>
            <a:r>
              <a:rPr lang="cs-CZ" dirty="0" smtClean="0"/>
              <a:t> </a:t>
            </a:r>
            <a:r>
              <a:rPr lang="cs-CZ" dirty="0" err="1" smtClean="0"/>
              <a:t>guided</a:t>
            </a:r>
            <a:r>
              <a:rPr lang="cs-CZ" dirty="0" smtClean="0"/>
              <a:t> student </a:t>
            </a:r>
            <a:r>
              <a:rPr lang="cs-CZ" dirty="0" err="1" smtClean="0"/>
              <a:t>practice</a:t>
            </a:r>
            <a:r>
              <a:rPr lang="cs-CZ" dirty="0" smtClean="0"/>
              <a:t> (and </a:t>
            </a:r>
            <a:r>
              <a:rPr lang="cs-CZ" dirty="0" err="1" smtClean="0"/>
              <a:t>check</a:t>
            </a:r>
            <a:r>
              <a:rPr lang="cs-CZ" dirty="0" smtClean="0"/>
              <a:t> </a:t>
            </a:r>
            <a:r>
              <a:rPr lang="cs-CZ" dirty="0" err="1" smtClean="0"/>
              <a:t>for</a:t>
            </a:r>
            <a:r>
              <a:rPr lang="cs-CZ" dirty="0" smtClean="0"/>
              <a:t> </a:t>
            </a:r>
            <a:r>
              <a:rPr lang="cs-CZ" dirty="0" err="1" smtClean="0"/>
              <a:t>understanding</a:t>
            </a:r>
            <a:r>
              <a:rPr lang="cs-CZ" dirty="0" smtClean="0"/>
              <a:t>)</a:t>
            </a:r>
          </a:p>
          <a:p>
            <a:pPr marL="342900" indent="-342900">
              <a:buFont typeface="+mj-lt"/>
              <a:buAutoNum type="arabicPeriod"/>
            </a:pPr>
            <a:r>
              <a:rPr lang="cs-CZ" dirty="0" err="1" smtClean="0"/>
              <a:t>Provide</a:t>
            </a:r>
            <a:r>
              <a:rPr lang="cs-CZ" dirty="0" smtClean="0"/>
              <a:t> feedback and </a:t>
            </a:r>
            <a:r>
              <a:rPr lang="cs-CZ" dirty="0" err="1" smtClean="0"/>
              <a:t>correction</a:t>
            </a:r>
            <a:r>
              <a:rPr lang="cs-CZ" dirty="0" smtClean="0"/>
              <a:t> (and </a:t>
            </a:r>
            <a:r>
              <a:rPr lang="cs-CZ" dirty="0" err="1" smtClean="0"/>
              <a:t>reteach</a:t>
            </a:r>
            <a:r>
              <a:rPr lang="cs-CZ" dirty="0" smtClean="0"/>
              <a:t> </a:t>
            </a:r>
            <a:r>
              <a:rPr lang="cs-CZ" dirty="0" err="1" smtClean="0"/>
              <a:t>when</a:t>
            </a:r>
            <a:r>
              <a:rPr lang="cs-CZ" dirty="0" smtClean="0"/>
              <a:t> </a:t>
            </a:r>
            <a:r>
              <a:rPr lang="cs-CZ" dirty="0" err="1" smtClean="0"/>
              <a:t>neccessary</a:t>
            </a:r>
            <a:r>
              <a:rPr lang="cs-CZ" dirty="0" smtClean="0"/>
              <a:t>).</a:t>
            </a:r>
          </a:p>
          <a:p>
            <a:pPr marL="342900" indent="-342900">
              <a:buFont typeface="+mj-lt"/>
              <a:buAutoNum type="arabicPeriod"/>
            </a:pPr>
            <a:r>
              <a:rPr lang="cs-CZ" dirty="0" err="1" smtClean="0"/>
              <a:t>Provide</a:t>
            </a:r>
            <a:r>
              <a:rPr lang="cs-CZ" dirty="0" smtClean="0"/>
              <a:t> independent student </a:t>
            </a:r>
            <a:r>
              <a:rPr lang="cs-CZ" dirty="0" err="1" smtClean="0"/>
              <a:t>practice</a:t>
            </a:r>
            <a:endParaRPr lang="cs-CZ" dirty="0" smtClean="0"/>
          </a:p>
          <a:p>
            <a:pPr marL="342900" indent="-342900">
              <a:buFont typeface="+mj-lt"/>
              <a:buAutoNum type="arabicPeriod"/>
            </a:pPr>
            <a:r>
              <a:rPr lang="cs-CZ" dirty="0" err="1" smtClean="0"/>
              <a:t>Review</a:t>
            </a:r>
            <a:r>
              <a:rPr lang="cs-CZ" dirty="0" smtClean="0"/>
              <a:t> </a:t>
            </a:r>
            <a:r>
              <a:rPr lang="cs-CZ" dirty="0" err="1" smtClean="0"/>
              <a:t>frequently</a:t>
            </a:r>
            <a:r>
              <a:rPr lang="cs-CZ" dirty="0" smtClean="0"/>
              <a:t>.</a:t>
            </a:r>
          </a:p>
          <a:p>
            <a:endParaRPr lang="cs-CZ" dirty="0" smtClean="0"/>
          </a:p>
          <a:p>
            <a:r>
              <a:rPr lang="cs-CZ" dirty="0" smtClean="0"/>
              <a:t>(</a:t>
            </a:r>
            <a:r>
              <a:rPr lang="cs-CZ" dirty="0" err="1" smtClean="0"/>
              <a:t>Friend</a:t>
            </a:r>
            <a:r>
              <a:rPr lang="cs-CZ" dirty="0" smtClean="0"/>
              <a:t>, M. &amp; </a:t>
            </a:r>
            <a:r>
              <a:rPr lang="cs-CZ" dirty="0" err="1" smtClean="0"/>
              <a:t>Bursuck</a:t>
            </a:r>
            <a:r>
              <a:rPr lang="cs-CZ" dirty="0" smtClean="0"/>
              <a:t>, W. D. (2014) </a:t>
            </a:r>
            <a:r>
              <a:rPr lang="cs-CZ" dirty="0" err="1" smtClean="0"/>
              <a:t>Including</a:t>
            </a:r>
            <a:r>
              <a:rPr lang="cs-CZ" dirty="0" smtClean="0"/>
              <a:t> </a:t>
            </a:r>
            <a:r>
              <a:rPr lang="cs-CZ" dirty="0" err="1" smtClean="0"/>
              <a:t>Students</a:t>
            </a:r>
            <a:r>
              <a:rPr lang="cs-CZ" dirty="0" smtClean="0"/>
              <a:t> </a:t>
            </a:r>
            <a:r>
              <a:rPr lang="cs-CZ" dirty="0" err="1" smtClean="0"/>
              <a:t>with</a:t>
            </a:r>
            <a:r>
              <a:rPr lang="cs-CZ" dirty="0" smtClean="0"/>
              <a:t> </a:t>
            </a:r>
            <a:r>
              <a:rPr lang="cs-CZ" dirty="0" err="1" smtClean="0"/>
              <a:t>Special</a:t>
            </a:r>
            <a:r>
              <a:rPr lang="cs-CZ" dirty="0" smtClean="0"/>
              <a:t> </a:t>
            </a:r>
            <a:r>
              <a:rPr lang="cs-CZ" dirty="0" err="1" smtClean="0"/>
              <a:t>Needs</a:t>
            </a:r>
            <a:r>
              <a:rPr lang="cs-CZ" dirty="0" smtClean="0"/>
              <a:t>)</a:t>
            </a:r>
            <a:endParaRPr lang="cs-CZ" dirty="0"/>
          </a:p>
        </p:txBody>
      </p:sp>
      <p:cxnSp>
        <p:nvCxnSpPr>
          <p:cNvPr id="6" name="Přímá spojnice se šipkou 5"/>
          <p:cNvCxnSpPr/>
          <p:nvPr/>
        </p:nvCxnSpPr>
        <p:spPr>
          <a:xfrm>
            <a:off x="2092960" y="2367280"/>
            <a:ext cx="50800" cy="558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2888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cs-CZ" b="1" dirty="0" err="1" smtClean="0"/>
              <a:t>Dyslexia</a:t>
            </a:r>
            <a:endParaRPr lang="cs-CZ" b="1" dirty="0" smtClean="0"/>
          </a:p>
        </p:txBody>
      </p:sp>
      <p:sp>
        <p:nvSpPr>
          <p:cNvPr id="11267" name="Rectangle 3"/>
          <p:cNvSpPr>
            <a:spLocks noGrp="1" noChangeArrowheads="1"/>
          </p:cNvSpPr>
          <p:nvPr>
            <p:ph type="body" idx="1"/>
          </p:nvPr>
        </p:nvSpPr>
        <p:spPr/>
        <p:txBody>
          <a:bodyPr/>
          <a:lstStyle/>
          <a:p>
            <a:pPr eaLnBrk="1" hangingPunct="1">
              <a:defRPr/>
            </a:pPr>
            <a:endParaRPr lang="cs-CZ" dirty="0" smtClean="0"/>
          </a:p>
          <a:p>
            <a:pPr eaLnBrk="1" hangingPunct="1">
              <a:lnSpc>
                <a:spcPct val="90000"/>
              </a:lnSpc>
              <a:defRPr/>
            </a:pPr>
            <a:r>
              <a:rPr lang="cs-CZ" dirty="0" err="1"/>
              <a:t>difficulties</a:t>
            </a:r>
            <a:r>
              <a:rPr lang="cs-CZ" dirty="0"/>
              <a:t> </a:t>
            </a:r>
            <a:r>
              <a:rPr lang="cs-CZ" dirty="0" err="1"/>
              <a:t>with</a:t>
            </a:r>
            <a:r>
              <a:rPr lang="cs-CZ" dirty="0"/>
              <a:t> </a:t>
            </a:r>
            <a:r>
              <a:rPr lang="cs-CZ" dirty="0" err="1"/>
              <a:t>accurate</a:t>
            </a:r>
            <a:r>
              <a:rPr lang="cs-CZ" dirty="0"/>
              <a:t> and/</a:t>
            </a:r>
            <a:r>
              <a:rPr lang="cs-CZ" dirty="0" err="1"/>
              <a:t>or</a:t>
            </a:r>
            <a:r>
              <a:rPr lang="cs-CZ" dirty="0"/>
              <a:t> </a:t>
            </a:r>
            <a:r>
              <a:rPr lang="cs-CZ" dirty="0" err="1"/>
              <a:t>fluent</a:t>
            </a:r>
            <a:r>
              <a:rPr lang="cs-CZ" dirty="0"/>
              <a:t> </a:t>
            </a:r>
            <a:r>
              <a:rPr lang="cs-CZ" dirty="0" err="1"/>
              <a:t>word</a:t>
            </a:r>
            <a:r>
              <a:rPr lang="cs-CZ" dirty="0"/>
              <a:t> </a:t>
            </a:r>
            <a:r>
              <a:rPr lang="cs-CZ" dirty="0" err="1"/>
              <a:t>recognition</a:t>
            </a:r>
            <a:endParaRPr lang="cs-CZ" dirty="0"/>
          </a:p>
          <a:p>
            <a:pPr eaLnBrk="1" hangingPunct="1">
              <a:lnSpc>
                <a:spcPct val="90000"/>
              </a:lnSpc>
              <a:defRPr/>
            </a:pPr>
            <a:r>
              <a:rPr lang="cs-CZ" dirty="0" err="1"/>
              <a:t>poor</a:t>
            </a:r>
            <a:r>
              <a:rPr lang="cs-CZ" dirty="0"/>
              <a:t> </a:t>
            </a:r>
            <a:r>
              <a:rPr lang="cs-CZ" dirty="0" err="1"/>
              <a:t>spelling</a:t>
            </a:r>
            <a:r>
              <a:rPr lang="cs-CZ" dirty="0"/>
              <a:t> and </a:t>
            </a:r>
            <a:r>
              <a:rPr lang="cs-CZ" dirty="0" err="1"/>
              <a:t>decoding</a:t>
            </a:r>
            <a:r>
              <a:rPr lang="cs-CZ" dirty="0"/>
              <a:t> </a:t>
            </a:r>
            <a:r>
              <a:rPr lang="cs-CZ" dirty="0" err="1"/>
              <a:t>abilities</a:t>
            </a:r>
            <a:r>
              <a:rPr lang="cs-CZ" dirty="0"/>
              <a:t> (</a:t>
            </a:r>
            <a:r>
              <a:rPr lang="cs-CZ" dirty="0" err="1"/>
              <a:t>orthographic</a:t>
            </a:r>
            <a:r>
              <a:rPr lang="cs-CZ" dirty="0"/>
              <a:t> </a:t>
            </a:r>
            <a:r>
              <a:rPr lang="cs-CZ" dirty="0" err="1"/>
              <a:t>representation</a:t>
            </a:r>
            <a:r>
              <a:rPr lang="cs-CZ" dirty="0"/>
              <a:t> and </a:t>
            </a:r>
            <a:r>
              <a:rPr lang="cs-CZ" dirty="0" err="1"/>
              <a:t>specific</a:t>
            </a:r>
            <a:r>
              <a:rPr lang="cs-CZ" dirty="0"/>
              <a:t> </a:t>
            </a:r>
            <a:r>
              <a:rPr lang="cs-CZ" dirty="0" err="1"/>
              <a:t>sound</a:t>
            </a:r>
            <a:r>
              <a:rPr lang="cs-CZ" dirty="0"/>
              <a:t>)</a:t>
            </a:r>
          </a:p>
          <a:p>
            <a:pPr eaLnBrk="1" hangingPunct="1">
              <a:lnSpc>
                <a:spcPct val="90000"/>
              </a:lnSpc>
              <a:defRPr/>
            </a:pPr>
            <a:r>
              <a:rPr lang="cs-CZ" dirty="0" err="1"/>
              <a:t>difficulty</a:t>
            </a:r>
            <a:r>
              <a:rPr lang="cs-CZ" dirty="0"/>
              <a:t> </a:t>
            </a:r>
            <a:r>
              <a:rPr lang="cs-CZ" dirty="0" err="1"/>
              <a:t>with</a:t>
            </a:r>
            <a:r>
              <a:rPr lang="cs-CZ" dirty="0"/>
              <a:t> </a:t>
            </a:r>
            <a:r>
              <a:rPr lang="cs-CZ" dirty="0" err="1"/>
              <a:t>spatial</a:t>
            </a:r>
            <a:r>
              <a:rPr lang="cs-CZ" dirty="0"/>
              <a:t> </a:t>
            </a:r>
            <a:r>
              <a:rPr lang="cs-CZ" dirty="0" err="1"/>
              <a:t>orientation</a:t>
            </a:r>
            <a:r>
              <a:rPr lang="cs-CZ" dirty="0"/>
              <a:t> (</a:t>
            </a:r>
            <a:r>
              <a:rPr lang="cs-CZ" dirty="0" err="1"/>
              <a:t>b,d</a:t>
            </a:r>
            <a:r>
              <a:rPr lang="cs-CZ" dirty="0"/>
              <a:t>, </a:t>
            </a:r>
            <a:r>
              <a:rPr lang="cs-CZ" dirty="0" err="1"/>
              <a:t>etc</a:t>
            </a:r>
            <a:r>
              <a:rPr lang="cs-CZ" dirty="0" smtClean="0"/>
              <a:t>.)</a:t>
            </a:r>
          </a:p>
          <a:p>
            <a:pPr eaLnBrk="1" hangingPunct="1">
              <a:defRPr/>
            </a:pPr>
            <a:r>
              <a:rPr lang="cs-CZ" dirty="0" err="1" smtClean="0"/>
              <a:t>inability</a:t>
            </a:r>
            <a:r>
              <a:rPr lang="cs-CZ" dirty="0" smtClean="0"/>
              <a:t> to </a:t>
            </a:r>
            <a:r>
              <a:rPr lang="cs-CZ" dirty="0" err="1" smtClean="0"/>
              <a:t>accurately</a:t>
            </a:r>
            <a:r>
              <a:rPr lang="cs-CZ" dirty="0" smtClean="0"/>
              <a:t> and </a:t>
            </a:r>
            <a:r>
              <a:rPr lang="cs-CZ" dirty="0" err="1" smtClean="0"/>
              <a:t>fluently</a:t>
            </a:r>
            <a:r>
              <a:rPr lang="cs-CZ" dirty="0" smtClean="0"/>
              <a:t> </a:t>
            </a:r>
            <a:r>
              <a:rPr lang="cs-CZ" dirty="0" err="1" smtClean="0"/>
              <a:t>decode</a:t>
            </a:r>
            <a:r>
              <a:rPr lang="cs-CZ" dirty="0" smtClean="0"/>
              <a:t> single </a:t>
            </a:r>
            <a:r>
              <a:rPr lang="cs-CZ" dirty="0" err="1" smtClean="0"/>
              <a:t>words</a:t>
            </a:r>
            <a:endParaRPr lang="cs-CZ" dirty="0" smtClean="0"/>
          </a:p>
          <a:p>
            <a:pPr eaLnBrk="1" hangingPunct="1">
              <a:defRPr/>
            </a:pPr>
            <a:r>
              <a:rPr lang="cs-CZ" dirty="0" err="1" smtClean="0"/>
              <a:t>difficulty</a:t>
            </a:r>
            <a:r>
              <a:rPr lang="cs-CZ" dirty="0" smtClean="0"/>
              <a:t> </a:t>
            </a:r>
            <a:r>
              <a:rPr lang="cs-CZ" dirty="0" err="1" smtClean="0"/>
              <a:t>rapidly</a:t>
            </a:r>
            <a:r>
              <a:rPr lang="cs-CZ" dirty="0" smtClean="0"/>
              <a:t> </a:t>
            </a:r>
            <a:r>
              <a:rPr lang="cs-CZ" dirty="0" err="1" smtClean="0"/>
              <a:t>retrieving</a:t>
            </a:r>
            <a:r>
              <a:rPr lang="cs-CZ" dirty="0" smtClean="0"/>
              <a:t> and </a:t>
            </a:r>
            <a:r>
              <a:rPr lang="cs-CZ" dirty="0" err="1" smtClean="0"/>
              <a:t>stating</a:t>
            </a:r>
            <a:r>
              <a:rPr lang="cs-CZ" dirty="0" smtClean="0"/>
              <a:t> </a:t>
            </a:r>
            <a:r>
              <a:rPr lang="cs-CZ" dirty="0" err="1" smtClean="0"/>
              <a:t>names</a:t>
            </a:r>
            <a:r>
              <a:rPr lang="cs-CZ" dirty="0" smtClean="0"/>
              <a:t> </a:t>
            </a:r>
            <a:r>
              <a:rPr lang="cs-CZ" dirty="0" err="1" smtClean="0"/>
              <a:t>of</a:t>
            </a:r>
            <a:r>
              <a:rPr lang="cs-CZ" dirty="0" smtClean="0"/>
              <a:t> </a:t>
            </a:r>
            <a:r>
              <a:rPr lang="cs-CZ" dirty="0" err="1" smtClean="0"/>
              <a:t>letters</a:t>
            </a:r>
            <a:r>
              <a:rPr lang="cs-CZ" dirty="0" smtClean="0"/>
              <a:t>, </a:t>
            </a:r>
            <a:r>
              <a:rPr lang="cs-CZ" dirty="0" err="1" smtClean="0"/>
              <a:t>eventhough</a:t>
            </a:r>
            <a:r>
              <a:rPr lang="cs-CZ" dirty="0" smtClean="0"/>
              <a:t> </a:t>
            </a:r>
            <a:r>
              <a:rPr lang="cs-CZ" dirty="0" err="1" smtClean="0"/>
              <a:t>they</a:t>
            </a:r>
            <a:r>
              <a:rPr lang="cs-CZ" dirty="0" smtClean="0"/>
              <a:t> </a:t>
            </a:r>
            <a:r>
              <a:rPr lang="cs-CZ" dirty="0" err="1" smtClean="0"/>
              <a:t>know</a:t>
            </a:r>
            <a:r>
              <a:rPr lang="cs-CZ" dirty="0" smtClean="0"/>
              <a:t> </a:t>
            </a:r>
            <a:r>
              <a:rPr lang="cs-CZ" dirty="0" err="1" smtClean="0"/>
              <a:t>their</a:t>
            </a:r>
            <a:r>
              <a:rPr lang="cs-CZ" dirty="0" smtClean="0"/>
              <a:t> </a:t>
            </a:r>
            <a:r>
              <a:rPr lang="cs-CZ" dirty="0" err="1" smtClean="0"/>
              <a:t>names</a:t>
            </a:r>
            <a:endParaRPr lang="cs-CZ" dirty="0" smtClean="0"/>
          </a:p>
          <a:p>
            <a:pPr eaLnBrk="1" hangingPunct="1">
              <a:buFont typeface="Wingdings" panose="05000000000000000000" pitchFamily="2" charset="2"/>
              <a:buNone/>
              <a:defRPr/>
            </a:pPr>
            <a:endParaRPr lang="cs-CZ" dirty="0" smtClean="0"/>
          </a:p>
        </p:txBody>
      </p:sp>
    </p:spTree>
    <p:extLst>
      <p:ext uri="{BB962C8B-B14F-4D97-AF65-F5344CB8AC3E}">
        <p14:creationId xmlns:p14="http://schemas.microsoft.com/office/powerpoint/2010/main" val="1524545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defRPr/>
            </a:pPr>
            <a:r>
              <a:rPr lang="cs-CZ" b="1" dirty="0" err="1"/>
              <a:t>Dysgraphia</a:t>
            </a:r>
            <a:r>
              <a:rPr lang="cs-CZ" b="1" dirty="0"/>
              <a:t> </a:t>
            </a:r>
            <a:r>
              <a:rPr lang="cs-CZ" b="1" dirty="0" smtClean="0"/>
              <a:t> - </a:t>
            </a:r>
            <a:r>
              <a:rPr lang="cs-CZ" dirty="0" err="1" smtClean="0"/>
              <a:t>Symptoms</a:t>
            </a:r>
            <a:r>
              <a:rPr lang="cs-CZ" dirty="0" smtClean="0"/>
              <a:t>:</a:t>
            </a:r>
          </a:p>
        </p:txBody>
      </p:sp>
      <p:sp>
        <p:nvSpPr>
          <p:cNvPr id="71683" name="Rectangle 3"/>
          <p:cNvSpPr>
            <a:spLocks noGrp="1" noChangeArrowheads="1"/>
          </p:cNvSpPr>
          <p:nvPr>
            <p:ph type="body" idx="1"/>
          </p:nvPr>
        </p:nvSpPr>
        <p:spPr/>
        <p:txBody>
          <a:bodyPr/>
          <a:lstStyle/>
          <a:p>
            <a:pPr eaLnBrk="1" hangingPunct="1">
              <a:defRPr/>
            </a:pPr>
            <a:r>
              <a:rPr lang="cs-CZ" smtClean="0"/>
              <a:t>Generally ilegible writing</a:t>
            </a:r>
          </a:p>
          <a:p>
            <a:pPr eaLnBrk="1" hangingPunct="1">
              <a:defRPr/>
            </a:pPr>
            <a:r>
              <a:rPr lang="cs-CZ" smtClean="0"/>
              <a:t>Random punctuation</a:t>
            </a:r>
          </a:p>
          <a:p>
            <a:pPr eaLnBrk="1" hangingPunct="1">
              <a:defRPr/>
            </a:pPr>
            <a:r>
              <a:rPr lang="cs-CZ" smtClean="0"/>
              <a:t>Spelling errors</a:t>
            </a:r>
          </a:p>
          <a:p>
            <a:pPr eaLnBrk="1" hangingPunct="1">
              <a:defRPr/>
            </a:pPr>
            <a:r>
              <a:rPr lang="cs-CZ" smtClean="0"/>
              <a:t>Syllable omissions</a:t>
            </a:r>
          </a:p>
          <a:p>
            <a:pPr eaLnBrk="1" hangingPunct="1">
              <a:defRPr/>
            </a:pPr>
            <a:r>
              <a:rPr lang="cs-CZ" smtClean="0"/>
              <a:t>Mixture of print and cursive</a:t>
            </a:r>
          </a:p>
          <a:p>
            <a:pPr eaLnBrk="1" hangingPunct="1">
              <a:defRPr/>
            </a:pPr>
            <a:r>
              <a:rPr lang="cs-CZ" smtClean="0"/>
              <a:t>Unfinished letters, omitted words</a:t>
            </a:r>
          </a:p>
          <a:p>
            <a:pPr eaLnBrk="1" hangingPunct="1">
              <a:defRPr/>
            </a:pPr>
            <a:r>
              <a:rPr lang="cs-CZ" smtClean="0"/>
              <a:t>Cramped, unusual grip</a:t>
            </a:r>
          </a:p>
        </p:txBody>
      </p:sp>
    </p:spTree>
    <p:extLst>
      <p:ext uri="{BB962C8B-B14F-4D97-AF65-F5344CB8AC3E}">
        <p14:creationId xmlns:p14="http://schemas.microsoft.com/office/powerpoint/2010/main" val="2594855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r>
              <a:rPr lang="cs-CZ" smtClean="0"/>
              <a:t>Writing a paper:</a:t>
            </a:r>
          </a:p>
        </p:txBody>
      </p:sp>
      <p:sp>
        <p:nvSpPr>
          <p:cNvPr id="72707" name="Rectangle 3"/>
          <p:cNvSpPr>
            <a:spLocks noGrp="1" noChangeArrowheads="1"/>
          </p:cNvSpPr>
          <p:nvPr>
            <p:ph type="body" idx="1"/>
          </p:nvPr>
        </p:nvSpPr>
        <p:spPr/>
        <p:txBody>
          <a:bodyPr/>
          <a:lstStyle/>
          <a:p>
            <a:pPr eaLnBrk="1" hangingPunct="1">
              <a:defRPr/>
            </a:pPr>
            <a:r>
              <a:rPr lang="cs-CZ" b="1" smtClean="0"/>
              <a:t>P</a:t>
            </a:r>
            <a:r>
              <a:rPr lang="cs-CZ" smtClean="0"/>
              <a:t> – plan your paper</a:t>
            </a:r>
          </a:p>
          <a:p>
            <a:pPr eaLnBrk="1" hangingPunct="1">
              <a:defRPr/>
            </a:pPr>
            <a:r>
              <a:rPr lang="cs-CZ" b="1" smtClean="0"/>
              <a:t>O</a:t>
            </a:r>
            <a:r>
              <a:rPr lang="cs-CZ" smtClean="0"/>
              <a:t> – organize thoughts and ideas</a:t>
            </a:r>
          </a:p>
          <a:p>
            <a:pPr eaLnBrk="1" hangingPunct="1">
              <a:defRPr/>
            </a:pPr>
            <a:r>
              <a:rPr lang="cs-CZ" b="1" smtClean="0"/>
              <a:t>W</a:t>
            </a:r>
            <a:r>
              <a:rPr lang="cs-CZ" smtClean="0"/>
              <a:t> – write your draft</a:t>
            </a:r>
          </a:p>
          <a:p>
            <a:pPr eaLnBrk="1" hangingPunct="1">
              <a:defRPr/>
            </a:pPr>
            <a:r>
              <a:rPr lang="cs-CZ" b="1" smtClean="0"/>
              <a:t>E</a:t>
            </a:r>
            <a:r>
              <a:rPr lang="cs-CZ" smtClean="0"/>
              <a:t> – edit your work</a:t>
            </a:r>
          </a:p>
          <a:p>
            <a:pPr eaLnBrk="1" hangingPunct="1">
              <a:defRPr/>
            </a:pPr>
            <a:r>
              <a:rPr lang="cs-CZ" b="1" smtClean="0"/>
              <a:t>R</a:t>
            </a:r>
            <a:r>
              <a:rPr lang="cs-CZ" smtClean="0"/>
              <a:t> - revise your work, producing a final draft</a:t>
            </a:r>
          </a:p>
        </p:txBody>
      </p:sp>
    </p:spTree>
    <p:extLst>
      <p:ext uri="{BB962C8B-B14F-4D97-AF65-F5344CB8AC3E}">
        <p14:creationId xmlns:p14="http://schemas.microsoft.com/office/powerpoint/2010/main" val="1082190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Dyspraxia</a:t>
            </a:r>
            <a:endParaRPr lang="cs-CZ" b="1" dirty="0"/>
          </a:p>
        </p:txBody>
      </p:sp>
      <p:sp>
        <p:nvSpPr>
          <p:cNvPr id="3" name="Zástupný symbol pro obsah 2"/>
          <p:cNvSpPr>
            <a:spLocks noGrp="1"/>
          </p:cNvSpPr>
          <p:nvPr>
            <p:ph idx="1"/>
          </p:nvPr>
        </p:nvSpPr>
        <p:spPr/>
        <p:txBody>
          <a:bodyPr/>
          <a:lstStyle/>
          <a:p>
            <a:pPr>
              <a:defRPr/>
            </a:pPr>
            <a:r>
              <a:rPr lang="cs-CZ" dirty="0" err="1"/>
              <a:t>Impairment</a:t>
            </a:r>
            <a:r>
              <a:rPr lang="cs-CZ" dirty="0"/>
              <a:t> </a:t>
            </a:r>
            <a:r>
              <a:rPr lang="cs-CZ" dirty="0" err="1"/>
              <a:t>of</a:t>
            </a:r>
            <a:r>
              <a:rPr lang="cs-CZ" dirty="0"/>
              <a:t> </a:t>
            </a:r>
            <a:r>
              <a:rPr lang="cs-CZ" dirty="0" err="1"/>
              <a:t>the</a:t>
            </a:r>
            <a:r>
              <a:rPr lang="cs-CZ" dirty="0"/>
              <a:t> </a:t>
            </a:r>
            <a:r>
              <a:rPr lang="cs-CZ" dirty="0" err="1"/>
              <a:t>organisation</a:t>
            </a:r>
            <a:r>
              <a:rPr lang="cs-CZ" dirty="0"/>
              <a:t> </a:t>
            </a:r>
            <a:r>
              <a:rPr lang="cs-CZ" dirty="0" err="1"/>
              <a:t>of</a:t>
            </a:r>
            <a:r>
              <a:rPr lang="cs-CZ" dirty="0"/>
              <a:t> </a:t>
            </a:r>
            <a:r>
              <a:rPr lang="cs-CZ" dirty="0" err="1"/>
              <a:t>movement</a:t>
            </a:r>
            <a:endParaRPr lang="cs-CZ" dirty="0"/>
          </a:p>
          <a:p>
            <a:pPr>
              <a:buNone/>
              <a:defRPr/>
            </a:pPr>
            <a:endParaRPr lang="cs-CZ" dirty="0"/>
          </a:p>
          <a:p>
            <a:pPr>
              <a:defRPr/>
            </a:pPr>
            <a:r>
              <a:rPr lang="cs-CZ" dirty="0" err="1"/>
              <a:t>immaturity</a:t>
            </a:r>
            <a:r>
              <a:rPr lang="cs-CZ" dirty="0"/>
              <a:t> in </a:t>
            </a:r>
            <a:r>
              <a:rPr lang="cs-CZ" dirty="0" err="1"/>
              <a:t>the</a:t>
            </a:r>
            <a:r>
              <a:rPr lang="cs-CZ" dirty="0"/>
              <a:t> </a:t>
            </a:r>
            <a:r>
              <a:rPr lang="cs-CZ" dirty="0" err="1"/>
              <a:t>way</a:t>
            </a:r>
            <a:r>
              <a:rPr lang="cs-CZ" dirty="0"/>
              <a:t> brain </a:t>
            </a:r>
            <a:r>
              <a:rPr lang="cs-CZ" dirty="0" err="1"/>
              <a:t>processes</a:t>
            </a:r>
            <a:r>
              <a:rPr lang="cs-CZ" dirty="0"/>
              <a:t> </a:t>
            </a:r>
            <a:r>
              <a:rPr lang="cs-CZ" dirty="0" err="1"/>
              <a:t>information</a:t>
            </a:r>
            <a:endParaRPr lang="cs-CZ" dirty="0"/>
          </a:p>
          <a:p>
            <a:endParaRPr lang="cs-CZ" dirty="0"/>
          </a:p>
        </p:txBody>
      </p:sp>
    </p:spTree>
    <p:extLst>
      <p:ext uri="{BB962C8B-B14F-4D97-AF65-F5344CB8AC3E}">
        <p14:creationId xmlns:p14="http://schemas.microsoft.com/office/powerpoint/2010/main" val="377076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cs-CZ" sz="3600"/>
              <a:t>A S with dyspraxia has difficulties with:</a:t>
            </a:r>
          </a:p>
        </p:txBody>
      </p:sp>
      <p:sp>
        <p:nvSpPr>
          <p:cNvPr id="48131" name="Rectangle 3"/>
          <p:cNvSpPr>
            <a:spLocks noGrp="1" noChangeArrowheads="1"/>
          </p:cNvSpPr>
          <p:nvPr>
            <p:ph type="body" idx="1"/>
          </p:nvPr>
        </p:nvSpPr>
        <p:spPr/>
        <p:txBody>
          <a:bodyPr/>
          <a:lstStyle/>
          <a:p>
            <a:pPr eaLnBrk="1" hangingPunct="1">
              <a:defRPr/>
            </a:pPr>
            <a:r>
              <a:rPr lang="cs-CZ" smtClean="0"/>
              <a:t>planning their movement</a:t>
            </a:r>
          </a:p>
          <a:p>
            <a:pPr eaLnBrk="1" hangingPunct="1">
              <a:defRPr/>
            </a:pPr>
            <a:r>
              <a:rPr lang="cs-CZ" smtClean="0"/>
              <a:t>perception</a:t>
            </a:r>
          </a:p>
          <a:p>
            <a:pPr eaLnBrk="1" hangingPunct="1">
              <a:defRPr/>
            </a:pPr>
            <a:r>
              <a:rPr lang="cs-CZ" smtClean="0"/>
              <a:t>co-ordination of body parts</a:t>
            </a:r>
          </a:p>
          <a:p>
            <a:pPr eaLnBrk="1" hangingPunct="1">
              <a:defRPr/>
            </a:pPr>
            <a:r>
              <a:rPr lang="cs-CZ" smtClean="0"/>
              <a:t>laterality</a:t>
            </a:r>
          </a:p>
          <a:p>
            <a:pPr eaLnBrk="1" hangingPunct="1">
              <a:defRPr/>
            </a:pPr>
            <a:r>
              <a:rPr lang="cs-CZ" smtClean="0"/>
              <a:t>manual + practical work, handwriting</a:t>
            </a:r>
          </a:p>
          <a:p>
            <a:pPr eaLnBrk="1" hangingPunct="1">
              <a:defRPr/>
            </a:pPr>
            <a:r>
              <a:rPr lang="cs-CZ" smtClean="0"/>
              <a:t>concentration, short-time memory</a:t>
            </a:r>
          </a:p>
          <a:p>
            <a:pPr eaLnBrk="1" hangingPunct="1">
              <a:defRPr/>
            </a:pPr>
            <a:r>
              <a:rPr lang="cs-CZ" smtClean="0"/>
              <a:t>response to external stimulation</a:t>
            </a:r>
          </a:p>
        </p:txBody>
      </p:sp>
    </p:spTree>
    <p:extLst>
      <p:ext uri="{BB962C8B-B14F-4D97-AF65-F5344CB8AC3E}">
        <p14:creationId xmlns:p14="http://schemas.microsoft.com/office/powerpoint/2010/main" val="485736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cs-CZ" smtClean="0"/>
              <a:t>Daily Life</a:t>
            </a:r>
          </a:p>
        </p:txBody>
      </p:sp>
      <p:sp>
        <p:nvSpPr>
          <p:cNvPr id="43011" name="Rectangle 3"/>
          <p:cNvSpPr>
            <a:spLocks noGrp="1" noChangeArrowheads="1"/>
          </p:cNvSpPr>
          <p:nvPr>
            <p:ph type="body" idx="1"/>
          </p:nvPr>
        </p:nvSpPr>
        <p:spPr/>
        <p:txBody>
          <a:bodyPr/>
          <a:lstStyle/>
          <a:p>
            <a:pPr eaLnBrk="1" hangingPunct="1">
              <a:lnSpc>
                <a:spcPct val="90000"/>
              </a:lnSpc>
              <a:defRPr/>
            </a:pPr>
            <a:r>
              <a:rPr lang="cs-CZ" smtClean="0"/>
              <a:t>avoid tight neck holes</a:t>
            </a:r>
          </a:p>
          <a:p>
            <a:pPr eaLnBrk="1" hangingPunct="1">
              <a:lnSpc>
                <a:spcPct val="90000"/>
              </a:lnSpc>
              <a:defRPr/>
            </a:pPr>
            <a:r>
              <a:rPr lang="cs-CZ" smtClean="0"/>
              <a:t>trousers with elastical waist</a:t>
            </a:r>
          </a:p>
          <a:p>
            <a:pPr eaLnBrk="1" hangingPunct="1">
              <a:lnSpc>
                <a:spcPct val="90000"/>
              </a:lnSpc>
              <a:defRPr/>
            </a:pPr>
            <a:r>
              <a:rPr lang="cs-CZ" smtClean="0"/>
              <a:t>don´t fill cups too full, use straw</a:t>
            </a:r>
          </a:p>
          <a:p>
            <a:pPr eaLnBrk="1" hangingPunct="1">
              <a:lnSpc>
                <a:spcPct val="90000"/>
              </a:lnSpc>
              <a:defRPr/>
            </a:pPr>
            <a:r>
              <a:rPr lang="cs-CZ" smtClean="0"/>
              <a:t>damp towels under plates (stop moving), sit down to eat</a:t>
            </a:r>
          </a:p>
          <a:p>
            <a:pPr eaLnBrk="1" hangingPunct="1">
              <a:lnSpc>
                <a:spcPct val="90000"/>
              </a:lnSpc>
              <a:defRPr/>
            </a:pPr>
            <a:r>
              <a:rPr lang="cs-CZ" smtClean="0"/>
              <a:t>keys and purses on a chain tight to clothing</a:t>
            </a:r>
          </a:p>
          <a:p>
            <a:pPr eaLnBrk="1" hangingPunct="1">
              <a:lnSpc>
                <a:spcPct val="90000"/>
              </a:lnSpc>
              <a:defRPr/>
            </a:pPr>
            <a:r>
              <a:rPr lang="cs-CZ" smtClean="0"/>
              <a:t>keep to daily rutine</a:t>
            </a:r>
          </a:p>
        </p:txBody>
      </p:sp>
    </p:spTree>
    <p:extLst>
      <p:ext uri="{BB962C8B-B14F-4D97-AF65-F5344CB8AC3E}">
        <p14:creationId xmlns:p14="http://schemas.microsoft.com/office/powerpoint/2010/main" val="557811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cs-CZ" b="1" dirty="0" smtClean="0"/>
              <a:t>LD </a:t>
            </a:r>
            <a:r>
              <a:rPr lang="cs-CZ" b="1" dirty="0" err="1" smtClean="0"/>
              <a:t>at</a:t>
            </a:r>
            <a:r>
              <a:rPr lang="cs-CZ" b="1" dirty="0" smtClean="0"/>
              <a:t> </a:t>
            </a:r>
            <a:r>
              <a:rPr lang="cs-CZ" b="1" dirty="0" err="1" smtClean="0"/>
              <a:t>school</a:t>
            </a:r>
            <a:endParaRPr lang="cs-CZ" b="1" dirty="0" smtClean="0"/>
          </a:p>
        </p:txBody>
      </p:sp>
      <p:sp>
        <p:nvSpPr>
          <p:cNvPr id="22531" name="Rectangle 3"/>
          <p:cNvSpPr>
            <a:spLocks noGrp="1" noChangeArrowheads="1"/>
          </p:cNvSpPr>
          <p:nvPr>
            <p:ph type="body" idx="1"/>
          </p:nvPr>
        </p:nvSpPr>
        <p:spPr/>
        <p:txBody>
          <a:bodyPr/>
          <a:lstStyle/>
          <a:p>
            <a:pPr eaLnBrk="1" hangingPunct="1">
              <a:defRPr/>
            </a:pPr>
            <a:r>
              <a:rPr lang="cs-CZ" smtClean="0"/>
              <a:t>difficulties organizing information</a:t>
            </a:r>
          </a:p>
          <a:p>
            <a:pPr eaLnBrk="1" hangingPunct="1">
              <a:buFont typeface="Wingdings" panose="05000000000000000000" pitchFamily="2" charset="2"/>
              <a:buNone/>
              <a:defRPr/>
            </a:pPr>
            <a:endParaRPr lang="cs-CZ" smtClean="0"/>
          </a:p>
          <a:p>
            <a:pPr eaLnBrk="1" hangingPunct="1">
              <a:defRPr/>
            </a:pPr>
            <a:r>
              <a:rPr lang="cs-CZ" smtClean="0"/>
              <a:t>limited store of background knowledge to academic activities</a:t>
            </a:r>
          </a:p>
          <a:p>
            <a:pPr eaLnBrk="1" hangingPunct="1">
              <a:buFont typeface="Wingdings" panose="05000000000000000000" pitchFamily="2" charset="2"/>
              <a:buNone/>
              <a:defRPr/>
            </a:pPr>
            <a:endParaRPr lang="cs-CZ" smtClean="0"/>
          </a:p>
          <a:p>
            <a:pPr eaLnBrk="1" hangingPunct="1">
              <a:defRPr/>
            </a:pPr>
            <a:r>
              <a:rPr lang="cs-CZ" smtClean="0"/>
              <a:t>ineffective ways of learning</a:t>
            </a:r>
          </a:p>
          <a:p>
            <a:pPr eaLnBrk="1" hangingPunct="1">
              <a:buFont typeface="Wingdings" panose="05000000000000000000" pitchFamily="2" charset="2"/>
              <a:buNone/>
              <a:defRPr/>
            </a:pPr>
            <a:endParaRPr lang="cs-CZ" smtClean="0"/>
          </a:p>
        </p:txBody>
      </p:sp>
    </p:spTree>
    <p:extLst>
      <p:ext uri="{BB962C8B-B14F-4D97-AF65-F5344CB8AC3E}">
        <p14:creationId xmlns:p14="http://schemas.microsoft.com/office/powerpoint/2010/main" val="3550342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Pupils</a:t>
            </a:r>
            <a:r>
              <a:rPr lang="cs-CZ" b="1" dirty="0" smtClean="0"/>
              <a:t>/</a:t>
            </a:r>
            <a:r>
              <a:rPr lang="cs-CZ" b="1" dirty="0" err="1" smtClean="0"/>
              <a:t>students</a:t>
            </a:r>
            <a:r>
              <a:rPr lang="cs-CZ" b="1" dirty="0" smtClean="0"/>
              <a:t> </a:t>
            </a:r>
            <a:r>
              <a:rPr lang="cs-CZ" b="1" dirty="0" err="1" smtClean="0"/>
              <a:t>with</a:t>
            </a:r>
            <a:r>
              <a:rPr lang="cs-CZ" b="1" dirty="0" smtClean="0"/>
              <a:t> SEN/D</a:t>
            </a:r>
            <a:endParaRPr lang="cs-CZ" b="1" dirty="0"/>
          </a:p>
        </p:txBody>
      </p:sp>
      <p:sp>
        <p:nvSpPr>
          <p:cNvPr id="3" name="Zástupný symbol pro obsah 2"/>
          <p:cNvSpPr>
            <a:spLocks noGrp="1"/>
          </p:cNvSpPr>
          <p:nvPr>
            <p:ph idx="1"/>
          </p:nvPr>
        </p:nvSpPr>
        <p:spPr/>
        <p:txBody>
          <a:bodyPr>
            <a:normAutofit/>
          </a:bodyPr>
          <a:lstStyle/>
          <a:p>
            <a:pPr marL="0" indent="0">
              <a:buNone/>
            </a:pPr>
            <a:r>
              <a:rPr lang="cs-CZ" dirty="0" err="1" smtClean="0"/>
              <a:t>Special</a:t>
            </a:r>
            <a:r>
              <a:rPr lang="cs-CZ" dirty="0" smtClean="0"/>
              <a:t> </a:t>
            </a:r>
            <a:r>
              <a:rPr lang="cs-CZ" dirty="0" err="1" smtClean="0"/>
              <a:t>educational</a:t>
            </a:r>
            <a:r>
              <a:rPr lang="cs-CZ" dirty="0" smtClean="0"/>
              <a:t> </a:t>
            </a:r>
            <a:r>
              <a:rPr lang="cs-CZ" dirty="0" err="1" smtClean="0"/>
              <a:t>needs</a:t>
            </a:r>
            <a:r>
              <a:rPr lang="cs-CZ" dirty="0" smtClean="0"/>
              <a:t>:</a:t>
            </a:r>
          </a:p>
          <a:p>
            <a:pPr>
              <a:buFontTx/>
              <a:buChar char="-"/>
            </a:pPr>
            <a:r>
              <a:rPr lang="cs-CZ" dirty="0" err="1" smtClean="0"/>
              <a:t>Health</a:t>
            </a:r>
            <a:r>
              <a:rPr lang="cs-CZ" dirty="0" smtClean="0"/>
              <a:t> disability</a:t>
            </a:r>
          </a:p>
          <a:p>
            <a:pPr>
              <a:buFontTx/>
              <a:buChar char="-"/>
            </a:pPr>
            <a:r>
              <a:rPr lang="cs-CZ" dirty="0" err="1" smtClean="0"/>
              <a:t>Health</a:t>
            </a:r>
            <a:r>
              <a:rPr lang="cs-CZ" dirty="0" smtClean="0"/>
              <a:t> </a:t>
            </a:r>
            <a:r>
              <a:rPr lang="cs-CZ" dirty="0" err="1" smtClean="0"/>
              <a:t>disadvantage</a:t>
            </a:r>
            <a:endParaRPr lang="cs-CZ" dirty="0" smtClean="0"/>
          </a:p>
          <a:p>
            <a:pPr>
              <a:buFontTx/>
              <a:buChar char="-"/>
            </a:pPr>
            <a:r>
              <a:rPr lang="cs-CZ" dirty="0" err="1"/>
              <a:t>S</a:t>
            </a:r>
            <a:r>
              <a:rPr lang="cs-CZ" dirty="0" err="1" smtClean="0"/>
              <a:t>ocial</a:t>
            </a:r>
            <a:r>
              <a:rPr lang="cs-CZ" dirty="0" smtClean="0"/>
              <a:t> </a:t>
            </a:r>
            <a:r>
              <a:rPr lang="cs-CZ" dirty="0" err="1" smtClean="0"/>
              <a:t>disadvantage</a:t>
            </a:r>
            <a:endParaRPr lang="cs-CZ" dirty="0" smtClean="0"/>
          </a:p>
          <a:p>
            <a:pPr>
              <a:buFontTx/>
              <a:buChar char="-"/>
            </a:pPr>
            <a:endParaRPr lang="cs-CZ" dirty="0" smtClean="0"/>
          </a:p>
          <a:p>
            <a:pPr marL="0" indent="0">
              <a:buNone/>
            </a:pPr>
            <a:endParaRPr lang="cs-CZ" dirty="0" smtClean="0"/>
          </a:p>
          <a:p>
            <a:pPr marL="0" indent="0">
              <a:buNone/>
            </a:pPr>
            <a:endParaRPr lang="cs-CZ" dirty="0"/>
          </a:p>
        </p:txBody>
      </p:sp>
      <p:sp>
        <p:nvSpPr>
          <p:cNvPr id="4" name="TextovéPole 3"/>
          <p:cNvSpPr txBox="1"/>
          <p:nvPr/>
        </p:nvSpPr>
        <p:spPr>
          <a:xfrm>
            <a:off x="8050924" y="1289619"/>
            <a:ext cx="3460371" cy="2862322"/>
          </a:xfrm>
          <a:prstGeom prst="rect">
            <a:avLst/>
          </a:prstGeom>
          <a:solidFill>
            <a:schemeClr val="accent2"/>
          </a:solidFill>
        </p:spPr>
        <p:txBody>
          <a:bodyPr wrap="none" rtlCol="0">
            <a:spAutoFit/>
          </a:bodyPr>
          <a:lstStyle/>
          <a:p>
            <a:pPr marL="285750" indent="-285750">
              <a:buFont typeface="Arial" panose="020B0604020202020204" pitchFamily="34" charset="0"/>
              <a:buChar char="•"/>
            </a:pPr>
            <a:r>
              <a:rPr lang="cs-CZ" dirty="0" err="1" smtClean="0"/>
              <a:t>Intellectual</a:t>
            </a:r>
            <a:r>
              <a:rPr lang="cs-CZ" dirty="0" smtClean="0"/>
              <a:t> </a:t>
            </a:r>
            <a:r>
              <a:rPr lang="cs-CZ" dirty="0" err="1" smtClean="0"/>
              <a:t>disabilities</a:t>
            </a:r>
            <a:endParaRPr lang="cs-CZ" dirty="0" smtClean="0"/>
          </a:p>
          <a:p>
            <a:pPr marL="285750" indent="-285750">
              <a:buFont typeface="Arial" panose="020B0604020202020204" pitchFamily="34" charset="0"/>
              <a:buChar char="•"/>
            </a:pPr>
            <a:r>
              <a:rPr lang="cs-CZ" dirty="0" err="1" smtClean="0"/>
              <a:t>Physical</a:t>
            </a:r>
            <a:r>
              <a:rPr lang="cs-CZ" dirty="0" smtClean="0"/>
              <a:t> </a:t>
            </a:r>
            <a:r>
              <a:rPr lang="cs-CZ" dirty="0" err="1" smtClean="0"/>
              <a:t>disabilities</a:t>
            </a:r>
            <a:endParaRPr lang="cs-CZ" dirty="0" smtClean="0"/>
          </a:p>
          <a:p>
            <a:pPr marL="285750" indent="-285750">
              <a:buFont typeface="Arial" panose="020B0604020202020204" pitchFamily="34" charset="0"/>
              <a:buChar char="•"/>
            </a:pPr>
            <a:r>
              <a:rPr lang="cs-CZ" dirty="0" err="1" smtClean="0"/>
              <a:t>Hearing</a:t>
            </a:r>
            <a:r>
              <a:rPr lang="cs-CZ" dirty="0" smtClean="0"/>
              <a:t> </a:t>
            </a:r>
            <a:r>
              <a:rPr lang="cs-CZ" dirty="0" err="1" smtClean="0"/>
              <a:t>impairment</a:t>
            </a:r>
            <a:endParaRPr lang="cs-CZ" dirty="0" smtClean="0"/>
          </a:p>
          <a:p>
            <a:pPr marL="285750" indent="-285750">
              <a:buFont typeface="Arial" panose="020B0604020202020204" pitchFamily="34" charset="0"/>
              <a:buChar char="•"/>
            </a:pPr>
            <a:r>
              <a:rPr lang="cs-CZ" dirty="0" err="1" smtClean="0"/>
              <a:t>Visual</a:t>
            </a:r>
            <a:r>
              <a:rPr lang="cs-CZ" dirty="0" smtClean="0"/>
              <a:t> </a:t>
            </a:r>
            <a:r>
              <a:rPr lang="cs-CZ" dirty="0" err="1" smtClean="0"/>
              <a:t>impairment</a:t>
            </a:r>
            <a:endParaRPr lang="cs-CZ" dirty="0" smtClean="0"/>
          </a:p>
          <a:p>
            <a:pPr marL="285750" indent="-285750">
              <a:buFont typeface="Arial" panose="020B0604020202020204" pitchFamily="34" charset="0"/>
              <a:buChar char="•"/>
            </a:pPr>
            <a:r>
              <a:rPr lang="cs-CZ" dirty="0" err="1" smtClean="0"/>
              <a:t>Speech</a:t>
            </a:r>
            <a:r>
              <a:rPr lang="cs-CZ" dirty="0" smtClean="0"/>
              <a:t> </a:t>
            </a:r>
            <a:r>
              <a:rPr lang="cs-CZ" dirty="0" err="1" smtClean="0"/>
              <a:t>or</a:t>
            </a:r>
            <a:r>
              <a:rPr lang="cs-CZ" dirty="0" smtClean="0"/>
              <a:t> </a:t>
            </a:r>
            <a:r>
              <a:rPr lang="cs-CZ" dirty="0" err="1" smtClean="0"/>
              <a:t>language</a:t>
            </a:r>
            <a:r>
              <a:rPr lang="cs-CZ" dirty="0" smtClean="0"/>
              <a:t> </a:t>
            </a:r>
            <a:r>
              <a:rPr lang="cs-CZ" dirty="0" err="1" smtClean="0"/>
              <a:t>impairment</a:t>
            </a:r>
            <a:endParaRPr lang="cs-CZ" dirty="0" smtClean="0"/>
          </a:p>
          <a:p>
            <a:pPr marL="285750" indent="-285750">
              <a:buFont typeface="Arial" panose="020B0604020202020204" pitchFamily="34" charset="0"/>
              <a:buChar char="•"/>
            </a:pPr>
            <a:r>
              <a:rPr lang="cs-CZ" dirty="0" err="1" smtClean="0"/>
              <a:t>Multiple</a:t>
            </a:r>
            <a:r>
              <a:rPr lang="cs-CZ" dirty="0" smtClean="0"/>
              <a:t> </a:t>
            </a:r>
            <a:r>
              <a:rPr lang="cs-CZ" dirty="0" err="1" smtClean="0"/>
              <a:t>disabilties</a:t>
            </a:r>
            <a:endParaRPr lang="cs-CZ" dirty="0" smtClean="0"/>
          </a:p>
          <a:p>
            <a:pPr marL="285750" indent="-285750">
              <a:buFont typeface="Arial" panose="020B0604020202020204" pitchFamily="34" charset="0"/>
              <a:buChar char="•"/>
            </a:pPr>
            <a:r>
              <a:rPr lang="cs-CZ" dirty="0" err="1" smtClean="0"/>
              <a:t>Autism</a:t>
            </a:r>
            <a:endParaRPr lang="cs-CZ" dirty="0" smtClean="0"/>
          </a:p>
          <a:p>
            <a:pPr marL="285750" indent="-285750">
              <a:buFont typeface="Arial" panose="020B0604020202020204" pitchFamily="34" charset="0"/>
              <a:buChar char="•"/>
            </a:pPr>
            <a:r>
              <a:rPr lang="cs-CZ" dirty="0" err="1" smtClean="0"/>
              <a:t>Learning</a:t>
            </a:r>
            <a:r>
              <a:rPr lang="cs-CZ" dirty="0" smtClean="0"/>
              <a:t> disability</a:t>
            </a:r>
          </a:p>
          <a:p>
            <a:pPr marL="285750" indent="-285750">
              <a:buFont typeface="Arial" panose="020B0604020202020204" pitchFamily="34" charset="0"/>
              <a:buChar char="•"/>
            </a:pPr>
            <a:r>
              <a:rPr lang="cs-CZ" dirty="0" err="1" smtClean="0"/>
              <a:t>Behaviour</a:t>
            </a:r>
            <a:r>
              <a:rPr lang="cs-CZ" dirty="0" smtClean="0"/>
              <a:t> disturbance</a:t>
            </a:r>
          </a:p>
          <a:p>
            <a:endParaRPr lang="cs-CZ" dirty="0"/>
          </a:p>
        </p:txBody>
      </p:sp>
      <p:sp>
        <p:nvSpPr>
          <p:cNvPr id="5" name="TextovéPole 4"/>
          <p:cNvSpPr txBox="1"/>
          <p:nvPr/>
        </p:nvSpPr>
        <p:spPr>
          <a:xfrm>
            <a:off x="4645571" y="5223640"/>
            <a:ext cx="6894787" cy="1477328"/>
          </a:xfrm>
          <a:prstGeom prst="rect">
            <a:avLst/>
          </a:prstGeom>
          <a:solidFill>
            <a:schemeClr val="accent4">
              <a:lumMod val="60000"/>
              <a:lumOff val="40000"/>
            </a:schemeClr>
          </a:solidFill>
        </p:spPr>
        <p:txBody>
          <a:bodyPr wrap="square" rtlCol="0">
            <a:spAutoFit/>
          </a:bodyPr>
          <a:lstStyle/>
          <a:p>
            <a:r>
              <a:rPr lang="cs-CZ" dirty="0" err="1" smtClean="0"/>
              <a:t>Family</a:t>
            </a:r>
            <a:r>
              <a:rPr lang="cs-CZ" dirty="0" smtClean="0"/>
              <a:t> background </a:t>
            </a:r>
            <a:r>
              <a:rPr lang="cs-CZ" dirty="0" err="1" smtClean="0"/>
              <a:t>with</a:t>
            </a:r>
            <a:r>
              <a:rPr lang="cs-CZ" dirty="0" smtClean="0"/>
              <a:t> </a:t>
            </a:r>
            <a:r>
              <a:rPr lang="cs-CZ" dirty="0" err="1" smtClean="0"/>
              <a:t>low</a:t>
            </a:r>
            <a:r>
              <a:rPr lang="cs-CZ" dirty="0" smtClean="0"/>
              <a:t> </a:t>
            </a:r>
            <a:r>
              <a:rPr lang="cs-CZ" dirty="0" err="1" smtClean="0"/>
              <a:t>socio-economic</a:t>
            </a:r>
            <a:r>
              <a:rPr lang="cs-CZ" dirty="0" smtClean="0"/>
              <a:t> status</a:t>
            </a:r>
          </a:p>
          <a:p>
            <a:r>
              <a:rPr lang="cs-CZ" dirty="0" smtClean="0"/>
              <a:t>At risk </a:t>
            </a:r>
            <a:r>
              <a:rPr lang="cs-CZ" dirty="0" err="1" smtClean="0"/>
              <a:t>of</a:t>
            </a:r>
            <a:r>
              <a:rPr lang="cs-CZ" dirty="0" smtClean="0"/>
              <a:t> </a:t>
            </a:r>
            <a:r>
              <a:rPr lang="cs-CZ" dirty="0" err="1" smtClean="0"/>
              <a:t>harmful</a:t>
            </a:r>
            <a:r>
              <a:rPr lang="cs-CZ" dirty="0" smtClean="0"/>
              <a:t> influence</a:t>
            </a:r>
          </a:p>
          <a:p>
            <a:r>
              <a:rPr lang="cs-CZ" dirty="0" err="1" smtClean="0"/>
              <a:t>Imposed</a:t>
            </a:r>
            <a:r>
              <a:rPr lang="cs-CZ" dirty="0" smtClean="0"/>
              <a:t> </a:t>
            </a:r>
            <a:r>
              <a:rPr lang="cs-CZ" dirty="0" err="1" smtClean="0"/>
              <a:t>institutional</a:t>
            </a:r>
            <a:r>
              <a:rPr lang="cs-CZ" dirty="0" smtClean="0"/>
              <a:t> </a:t>
            </a:r>
            <a:r>
              <a:rPr lang="cs-CZ" dirty="0" err="1" smtClean="0"/>
              <a:t>or</a:t>
            </a:r>
            <a:r>
              <a:rPr lang="cs-CZ" dirty="0" smtClean="0"/>
              <a:t> </a:t>
            </a:r>
            <a:r>
              <a:rPr lang="cs-CZ" dirty="0" err="1" smtClean="0"/>
              <a:t>protective</a:t>
            </a:r>
            <a:r>
              <a:rPr lang="cs-CZ" dirty="0" smtClean="0"/>
              <a:t> </a:t>
            </a:r>
            <a:r>
              <a:rPr lang="cs-CZ" dirty="0" err="1" smtClean="0"/>
              <a:t>institutional</a:t>
            </a:r>
            <a:r>
              <a:rPr lang="cs-CZ" dirty="0" smtClean="0"/>
              <a:t> care</a:t>
            </a:r>
          </a:p>
          <a:p>
            <a:r>
              <a:rPr lang="cs-CZ" dirty="0" err="1" smtClean="0"/>
              <a:t>Asylum-seekers</a:t>
            </a:r>
            <a:endParaRPr lang="cs-CZ" dirty="0" smtClean="0"/>
          </a:p>
          <a:p>
            <a:r>
              <a:rPr lang="cs-CZ" dirty="0" smtClean="0"/>
              <a:t>Person </a:t>
            </a:r>
            <a:r>
              <a:rPr lang="cs-CZ" dirty="0" err="1" smtClean="0"/>
              <a:t>aplying</a:t>
            </a:r>
            <a:r>
              <a:rPr lang="cs-CZ" dirty="0" smtClean="0"/>
              <a:t> </a:t>
            </a:r>
            <a:r>
              <a:rPr lang="cs-CZ" dirty="0" err="1" smtClean="0"/>
              <a:t>for</a:t>
            </a:r>
            <a:r>
              <a:rPr lang="cs-CZ" dirty="0" smtClean="0"/>
              <a:t> </a:t>
            </a:r>
            <a:r>
              <a:rPr lang="cs-CZ" dirty="0" err="1" smtClean="0"/>
              <a:t>international</a:t>
            </a:r>
            <a:r>
              <a:rPr lang="cs-CZ" dirty="0" smtClean="0"/>
              <a:t> </a:t>
            </a:r>
            <a:r>
              <a:rPr lang="cs-CZ" dirty="0" err="1" smtClean="0"/>
              <a:t>protection</a:t>
            </a:r>
            <a:r>
              <a:rPr lang="cs-CZ" dirty="0" smtClean="0"/>
              <a:t> in </a:t>
            </a:r>
            <a:r>
              <a:rPr lang="cs-CZ" dirty="0" err="1" smtClean="0"/>
              <a:t>the</a:t>
            </a:r>
            <a:r>
              <a:rPr lang="cs-CZ" dirty="0" smtClean="0"/>
              <a:t> Czech Republic</a:t>
            </a:r>
          </a:p>
        </p:txBody>
      </p:sp>
      <p:sp>
        <p:nvSpPr>
          <p:cNvPr id="6" name="TextovéPole 5"/>
          <p:cNvSpPr txBox="1"/>
          <p:nvPr/>
        </p:nvSpPr>
        <p:spPr>
          <a:xfrm>
            <a:off x="4645572" y="4361792"/>
            <a:ext cx="6873766" cy="646331"/>
          </a:xfrm>
          <a:prstGeom prst="rect">
            <a:avLst/>
          </a:prstGeom>
          <a:solidFill>
            <a:schemeClr val="accent6">
              <a:lumMod val="60000"/>
              <a:lumOff val="40000"/>
            </a:schemeClr>
          </a:solidFill>
        </p:spPr>
        <p:txBody>
          <a:bodyPr wrap="square" rtlCol="0">
            <a:spAutoFit/>
          </a:bodyPr>
          <a:lstStyle/>
          <a:p>
            <a:pPr marL="285750" indent="-285750">
              <a:buFont typeface="Arial" panose="020B0604020202020204" pitchFamily="34" charset="0"/>
              <a:buChar char="•"/>
            </a:pPr>
            <a:r>
              <a:rPr lang="cs-CZ" dirty="0" smtClean="0"/>
              <a:t>Long-term </a:t>
            </a:r>
            <a:r>
              <a:rPr lang="cs-CZ" dirty="0" err="1" smtClean="0"/>
              <a:t>illness</a:t>
            </a:r>
            <a:endParaRPr lang="cs-CZ" dirty="0" smtClean="0"/>
          </a:p>
          <a:p>
            <a:pPr marL="285750" indent="-285750">
              <a:buFont typeface="Arial" panose="020B0604020202020204" pitchFamily="34" charset="0"/>
              <a:buChar char="•"/>
            </a:pPr>
            <a:r>
              <a:rPr lang="cs-CZ" dirty="0" err="1" smtClean="0"/>
              <a:t>Mild</a:t>
            </a:r>
            <a:r>
              <a:rPr lang="cs-CZ" dirty="0" smtClean="0"/>
              <a:t> </a:t>
            </a:r>
            <a:r>
              <a:rPr lang="cs-CZ" dirty="0" err="1" smtClean="0"/>
              <a:t>learning</a:t>
            </a:r>
            <a:r>
              <a:rPr lang="cs-CZ" dirty="0" smtClean="0"/>
              <a:t> </a:t>
            </a:r>
            <a:r>
              <a:rPr lang="cs-CZ" dirty="0" err="1" smtClean="0"/>
              <a:t>disabilities</a:t>
            </a:r>
            <a:r>
              <a:rPr lang="cs-CZ" dirty="0" smtClean="0"/>
              <a:t> </a:t>
            </a:r>
            <a:r>
              <a:rPr lang="cs-CZ" dirty="0" err="1" smtClean="0"/>
              <a:t>requiring</a:t>
            </a:r>
            <a:r>
              <a:rPr lang="cs-CZ" dirty="0" smtClean="0"/>
              <a:t> </a:t>
            </a:r>
            <a:r>
              <a:rPr lang="cs-CZ" dirty="0" err="1" smtClean="0"/>
              <a:t>modification</a:t>
            </a:r>
            <a:r>
              <a:rPr lang="cs-CZ" dirty="0" smtClean="0"/>
              <a:t> in </a:t>
            </a:r>
            <a:r>
              <a:rPr lang="cs-CZ" dirty="0" err="1" smtClean="0"/>
              <a:t>education</a:t>
            </a:r>
            <a:endParaRPr lang="cs-CZ" dirty="0"/>
          </a:p>
        </p:txBody>
      </p:sp>
      <p:cxnSp>
        <p:nvCxnSpPr>
          <p:cNvPr id="8" name="Přímá spojnice se šipkou 7"/>
          <p:cNvCxnSpPr/>
          <p:nvPr/>
        </p:nvCxnSpPr>
        <p:spPr>
          <a:xfrm flipV="1">
            <a:off x="3541986" y="2438400"/>
            <a:ext cx="4372304" cy="1366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a:off x="4109545" y="3111062"/>
            <a:ext cx="2396358" cy="11035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3394841" y="3783724"/>
            <a:ext cx="1156138" cy="21756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ovéPole 6"/>
          <p:cNvSpPr txBox="1"/>
          <p:nvPr/>
        </p:nvSpPr>
        <p:spPr>
          <a:xfrm>
            <a:off x="257908" y="5992297"/>
            <a:ext cx="3986091" cy="369332"/>
          </a:xfrm>
          <a:prstGeom prst="rect">
            <a:avLst/>
          </a:prstGeom>
          <a:noFill/>
        </p:spPr>
        <p:txBody>
          <a:bodyPr wrap="none" rtlCol="0">
            <a:spAutoFit/>
          </a:bodyPr>
          <a:lstStyle/>
          <a:p>
            <a:r>
              <a:rPr lang="cs-CZ" dirty="0" err="1" smtClean="0"/>
              <a:t>Schooling</a:t>
            </a:r>
            <a:r>
              <a:rPr lang="cs-CZ" dirty="0" smtClean="0"/>
              <a:t> </a:t>
            </a:r>
            <a:r>
              <a:rPr lang="cs-CZ" dirty="0" err="1" smtClean="0"/>
              <a:t>Act</a:t>
            </a:r>
            <a:r>
              <a:rPr lang="cs-CZ" dirty="0" smtClean="0"/>
              <a:t> No. 516/2004, Sb. Par. 16</a:t>
            </a:r>
            <a:endParaRPr lang="cs-CZ" dirty="0"/>
          </a:p>
        </p:txBody>
      </p:sp>
    </p:spTree>
    <p:extLst>
      <p:ext uri="{BB962C8B-B14F-4D97-AF65-F5344CB8AC3E}">
        <p14:creationId xmlns:p14="http://schemas.microsoft.com/office/powerpoint/2010/main" val="872541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cs-CZ" b="1" dirty="0" err="1" smtClean="0"/>
              <a:t>Educational</a:t>
            </a:r>
            <a:r>
              <a:rPr lang="cs-CZ" b="1" dirty="0" smtClean="0"/>
              <a:t> </a:t>
            </a:r>
            <a:r>
              <a:rPr lang="cs-CZ" b="1" dirty="0" err="1" smtClean="0"/>
              <a:t>Approaches</a:t>
            </a:r>
            <a:endParaRPr lang="cs-CZ" b="1" dirty="0" smtClean="0"/>
          </a:p>
        </p:txBody>
      </p:sp>
      <p:sp>
        <p:nvSpPr>
          <p:cNvPr id="21507" name="Rectangle 3"/>
          <p:cNvSpPr>
            <a:spLocks noGrp="1" noChangeArrowheads="1"/>
          </p:cNvSpPr>
          <p:nvPr>
            <p:ph type="body" idx="1"/>
          </p:nvPr>
        </p:nvSpPr>
        <p:spPr/>
        <p:txBody>
          <a:bodyPr/>
          <a:lstStyle/>
          <a:p>
            <a:pPr eaLnBrk="1" hangingPunct="1">
              <a:defRPr/>
            </a:pPr>
            <a:r>
              <a:rPr lang="cs-CZ" dirty="0" err="1" smtClean="0"/>
              <a:t>education</a:t>
            </a:r>
            <a:r>
              <a:rPr lang="cs-CZ" dirty="0" smtClean="0"/>
              <a:t> </a:t>
            </a:r>
            <a:r>
              <a:rPr lang="cs-CZ" dirty="0" err="1" smtClean="0"/>
              <a:t>should</a:t>
            </a:r>
            <a:r>
              <a:rPr lang="cs-CZ" dirty="0" smtClean="0"/>
              <a:t> </a:t>
            </a:r>
            <a:r>
              <a:rPr lang="cs-CZ" dirty="0" err="1" smtClean="0"/>
              <a:t>include</a:t>
            </a:r>
            <a:r>
              <a:rPr lang="cs-CZ" dirty="0" smtClean="0"/>
              <a:t>:</a:t>
            </a:r>
          </a:p>
          <a:p>
            <a:pPr lvl="1" eaLnBrk="1" hangingPunct="1">
              <a:defRPr/>
            </a:pPr>
            <a:r>
              <a:rPr lang="cs-CZ" dirty="0" err="1" smtClean="0"/>
              <a:t>opportunity</a:t>
            </a:r>
            <a:r>
              <a:rPr lang="cs-CZ" dirty="0" smtClean="0"/>
              <a:t> </a:t>
            </a:r>
            <a:r>
              <a:rPr lang="cs-CZ" dirty="0" err="1" smtClean="0"/>
              <a:t>for</a:t>
            </a:r>
            <a:r>
              <a:rPr lang="cs-CZ" dirty="0" smtClean="0"/>
              <a:t> </a:t>
            </a:r>
            <a:r>
              <a:rPr lang="cs-CZ" dirty="0" err="1" smtClean="0"/>
              <a:t>Ss</a:t>
            </a:r>
            <a:r>
              <a:rPr lang="cs-CZ" dirty="0" smtClean="0"/>
              <a:t> to express </a:t>
            </a:r>
            <a:r>
              <a:rPr lang="cs-CZ" dirty="0" err="1" smtClean="0"/>
              <a:t>themselves</a:t>
            </a:r>
            <a:endParaRPr lang="cs-CZ" dirty="0" smtClean="0"/>
          </a:p>
          <a:p>
            <a:pPr lvl="1" eaLnBrk="1" hangingPunct="1">
              <a:defRPr/>
            </a:pPr>
            <a:r>
              <a:rPr lang="cs-CZ" dirty="0" err="1" smtClean="0"/>
              <a:t>learn</a:t>
            </a:r>
            <a:r>
              <a:rPr lang="cs-CZ" dirty="0" smtClean="0"/>
              <a:t> </a:t>
            </a:r>
            <a:r>
              <a:rPr lang="cs-CZ" dirty="0" err="1" smtClean="0"/>
              <a:t>problem-solving</a:t>
            </a:r>
            <a:r>
              <a:rPr lang="cs-CZ" dirty="0" smtClean="0"/>
              <a:t> </a:t>
            </a:r>
            <a:r>
              <a:rPr lang="cs-CZ" dirty="0" err="1" smtClean="0"/>
              <a:t>skills</a:t>
            </a:r>
            <a:endParaRPr lang="cs-CZ" dirty="0" smtClean="0"/>
          </a:p>
          <a:p>
            <a:pPr lvl="1" eaLnBrk="1" hangingPunct="1">
              <a:defRPr/>
            </a:pPr>
            <a:r>
              <a:rPr lang="cs-CZ" dirty="0" err="1" smtClean="0"/>
              <a:t>meaningful</a:t>
            </a:r>
            <a:r>
              <a:rPr lang="cs-CZ" dirty="0" smtClean="0"/>
              <a:t> </a:t>
            </a:r>
            <a:r>
              <a:rPr lang="cs-CZ" dirty="0" err="1" smtClean="0"/>
              <a:t>way</a:t>
            </a:r>
            <a:r>
              <a:rPr lang="cs-CZ" dirty="0" smtClean="0"/>
              <a:t> </a:t>
            </a:r>
            <a:r>
              <a:rPr lang="cs-CZ" dirty="0" err="1" smtClean="0"/>
              <a:t>of</a:t>
            </a:r>
            <a:r>
              <a:rPr lang="cs-CZ" dirty="0" smtClean="0"/>
              <a:t> </a:t>
            </a:r>
            <a:r>
              <a:rPr lang="cs-CZ" dirty="0" err="1" smtClean="0"/>
              <a:t>learning</a:t>
            </a:r>
            <a:endParaRPr lang="cs-CZ" dirty="0" smtClean="0"/>
          </a:p>
          <a:p>
            <a:pPr lvl="1" eaLnBrk="1" hangingPunct="1">
              <a:defRPr/>
            </a:pPr>
            <a:endParaRPr lang="cs-CZ" dirty="0" smtClean="0">
              <a:solidFill>
                <a:schemeClr val="accent1">
                  <a:lumMod val="75000"/>
                </a:schemeClr>
              </a:solidFill>
            </a:endParaRPr>
          </a:p>
          <a:p>
            <a:pPr lvl="1" eaLnBrk="1" hangingPunct="1">
              <a:defRPr/>
            </a:pPr>
            <a:r>
              <a:rPr lang="cs-CZ" dirty="0" err="1" smtClean="0">
                <a:solidFill>
                  <a:schemeClr val="accent1">
                    <a:lumMod val="75000"/>
                  </a:schemeClr>
                </a:solidFill>
              </a:rPr>
              <a:t>effective</a:t>
            </a:r>
            <a:r>
              <a:rPr lang="cs-CZ" dirty="0" smtClean="0">
                <a:solidFill>
                  <a:schemeClr val="accent1">
                    <a:lumMod val="75000"/>
                  </a:schemeClr>
                </a:solidFill>
              </a:rPr>
              <a:t>, explicit </a:t>
            </a:r>
            <a:r>
              <a:rPr lang="cs-CZ" dirty="0" err="1" smtClean="0">
                <a:solidFill>
                  <a:schemeClr val="accent1">
                    <a:lumMod val="75000"/>
                  </a:schemeClr>
                </a:solidFill>
              </a:rPr>
              <a:t>instruction</a:t>
            </a:r>
            <a:endParaRPr lang="cs-CZ" dirty="0" smtClean="0">
              <a:solidFill>
                <a:schemeClr val="accent1">
                  <a:lumMod val="75000"/>
                </a:schemeClr>
              </a:solidFill>
            </a:endParaRPr>
          </a:p>
          <a:p>
            <a:pPr lvl="1" eaLnBrk="1" hangingPunct="1">
              <a:defRPr/>
            </a:pPr>
            <a:r>
              <a:rPr lang="cs-CZ" dirty="0" err="1" smtClean="0">
                <a:solidFill>
                  <a:schemeClr val="accent1">
                    <a:lumMod val="75000"/>
                  </a:schemeClr>
                </a:solidFill>
              </a:rPr>
              <a:t>learning</a:t>
            </a:r>
            <a:r>
              <a:rPr lang="cs-CZ" dirty="0" smtClean="0">
                <a:solidFill>
                  <a:schemeClr val="accent1">
                    <a:lumMod val="75000"/>
                  </a:schemeClr>
                </a:solidFill>
              </a:rPr>
              <a:t> </a:t>
            </a:r>
            <a:r>
              <a:rPr lang="cs-CZ" dirty="0" err="1" smtClean="0">
                <a:solidFill>
                  <a:schemeClr val="accent1">
                    <a:lumMod val="75000"/>
                  </a:schemeClr>
                </a:solidFill>
              </a:rPr>
              <a:t>strategies</a:t>
            </a:r>
            <a:endParaRPr lang="cs-CZ" dirty="0" smtClean="0">
              <a:solidFill>
                <a:schemeClr val="accent1">
                  <a:lumMod val="75000"/>
                </a:schemeClr>
              </a:solidFill>
            </a:endParaRPr>
          </a:p>
        </p:txBody>
      </p:sp>
    </p:spTree>
    <p:extLst>
      <p:ext uri="{BB962C8B-B14F-4D97-AF65-F5344CB8AC3E}">
        <p14:creationId xmlns:p14="http://schemas.microsoft.com/office/powerpoint/2010/main" val="30544721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cs-CZ" b="1" dirty="0" smtClean="0"/>
              <a:t>Explicit </a:t>
            </a:r>
            <a:r>
              <a:rPr lang="cs-CZ" b="1" dirty="0" err="1" smtClean="0"/>
              <a:t>Instruction</a:t>
            </a:r>
            <a:endParaRPr lang="cs-CZ" b="1" dirty="0" smtClean="0"/>
          </a:p>
        </p:txBody>
      </p:sp>
      <p:sp>
        <p:nvSpPr>
          <p:cNvPr id="24579" name="Rectangle 3"/>
          <p:cNvSpPr>
            <a:spLocks noGrp="1" noChangeArrowheads="1"/>
          </p:cNvSpPr>
          <p:nvPr>
            <p:ph type="body" idx="1"/>
          </p:nvPr>
        </p:nvSpPr>
        <p:spPr/>
        <p:txBody>
          <a:bodyPr/>
          <a:lstStyle/>
          <a:p>
            <a:pPr eaLnBrk="1" hangingPunct="1">
              <a:lnSpc>
                <a:spcPct val="90000"/>
              </a:lnSpc>
              <a:defRPr/>
            </a:pPr>
            <a:r>
              <a:rPr lang="cs-CZ" smtClean="0"/>
              <a:t>carefully designed materials and activities</a:t>
            </a:r>
          </a:p>
          <a:p>
            <a:pPr eaLnBrk="1" hangingPunct="1">
              <a:lnSpc>
                <a:spcPct val="90000"/>
              </a:lnSpc>
              <a:defRPr/>
            </a:pPr>
            <a:r>
              <a:rPr lang="cs-CZ" smtClean="0"/>
              <a:t>sufficient range of examples</a:t>
            </a:r>
          </a:p>
          <a:p>
            <a:pPr eaLnBrk="1" hangingPunct="1">
              <a:lnSpc>
                <a:spcPct val="90000"/>
              </a:lnSpc>
              <a:defRPr/>
            </a:pPr>
            <a:r>
              <a:rPr lang="cs-CZ" smtClean="0"/>
              <a:t>step-by-step strategies</a:t>
            </a:r>
          </a:p>
          <a:p>
            <a:pPr eaLnBrk="1" hangingPunct="1">
              <a:lnSpc>
                <a:spcPct val="90000"/>
              </a:lnSpc>
              <a:defRPr/>
            </a:pPr>
            <a:r>
              <a:rPr lang="cs-CZ" smtClean="0"/>
              <a:t>broad Qs, guidelines to focus attention at deep processing</a:t>
            </a:r>
          </a:p>
          <a:p>
            <a:pPr eaLnBrk="1" hangingPunct="1">
              <a:lnSpc>
                <a:spcPct val="90000"/>
              </a:lnSpc>
              <a:defRPr/>
            </a:pPr>
            <a:r>
              <a:rPr lang="cs-CZ" smtClean="0"/>
              <a:t>frequent, positive feedback</a:t>
            </a:r>
          </a:p>
          <a:p>
            <a:pPr eaLnBrk="1" hangingPunct="1">
              <a:lnSpc>
                <a:spcPct val="90000"/>
              </a:lnSpc>
              <a:defRPr/>
            </a:pPr>
            <a:r>
              <a:rPr lang="cs-CZ" smtClean="0"/>
              <a:t>practice opportunities</a:t>
            </a:r>
          </a:p>
        </p:txBody>
      </p:sp>
    </p:spTree>
    <p:extLst>
      <p:ext uri="{BB962C8B-B14F-4D97-AF65-F5344CB8AC3E}">
        <p14:creationId xmlns:p14="http://schemas.microsoft.com/office/powerpoint/2010/main" val="16971801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cs-CZ" smtClean="0"/>
              <a:t>Graphic organizer:</a:t>
            </a:r>
          </a:p>
        </p:txBody>
      </p:sp>
      <p:pic>
        <p:nvPicPr>
          <p:cNvPr id="47107" name="Picture 4" descr="skenovat0001"/>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371851" y="2251075"/>
            <a:ext cx="5980113" cy="35750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3383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defRPr/>
            </a:pPr>
            <a:r>
              <a:rPr lang="cs-CZ" smtClean="0"/>
              <a:t>Graphic organizer 2:</a:t>
            </a:r>
          </a:p>
        </p:txBody>
      </p:sp>
      <p:pic>
        <p:nvPicPr>
          <p:cNvPr id="48131" name="Picture 4" descr="skenovat000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rot="21478675">
            <a:off x="3287714" y="1557339"/>
            <a:ext cx="5616575" cy="515937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8562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9480" y="2234565"/>
            <a:ext cx="10515600" cy="1325563"/>
          </a:xfrm>
        </p:spPr>
        <p:txBody>
          <a:bodyPr/>
          <a:lstStyle/>
          <a:p>
            <a:r>
              <a:rPr lang="cs-CZ" dirty="0" err="1" smtClean="0"/>
              <a:t>What</a:t>
            </a:r>
            <a:r>
              <a:rPr lang="cs-CZ" dirty="0" smtClean="0"/>
              <a:t> are </a:t>
            </a:r>
            <a:r>
              <a:rPr lang="cs-CZ" dirty="0" err="1" smtClean="0"/>
              <a:t>the</a:t>
            </a:r>
            <a:r>
              <a:rPr lang="cs-CZ" dirty="0" smtClean="0"/>
              <a:t> most </a:t>
            </a:r>
            <a:r>
              <a:rPr lang="cs-CZ" dirty="0" err="1" smtClean="0"/>
              <a:t>important</a:t>
            </a:r>
            <a:r>
              <a:rPr lang="cs-CZ" dirty="0" smtClean="0"/>
              <a:t> </a:t>
            </a:r>
            <a:r>
              <a:rPr lang="cs-CZ" dirty="0" err="1" smtClean="0"/>
              <a:t>skills</a:t>
            </a:r>
            <a:r>
              <a:rPr lang="cs-CZ" dirty="0" smtClean="0"/>
              <a:t> </a:t>
            </a:r>
            <a:r>
              <a:rPr lang="cs-CZ" dirty="0" err="1" smtClean="0"/>
              <a:t>of</a:t>
            </a:r>
            <a:r>
              <a:rPr lang="cs-CZ" dirty="0" smtClean="0"/>
              <a:t> </a:t>
            </a:r>
            <a:r>
              <a:rPr lang="cs-CZ" dirty="0" err="1" smtClean="0"/>
              <a:t>students</a:t>
            </a:r>
            <a:r>
              <a:rPr lang="cs-CZ" dirty="0" smtClean="0"/>
              <a:t> </a:t>
            </a:r>
            <a:r>
              <a:rPr lang="cs-CZ" dirty="0" err="1" smtClean="0"/>
              <a:t>from</a:t>
            </a:r>
            <a:r>
              <a:rPr lang="cs-CZ" dirty="0" smtClean="0"/>
              <a:t> </a:t>
            </a:r>
            <a:r>
              <a:rPr lang="cs-CZ" dirty="0" err="1" smtClean="0"/>
              <a:t>teachers</a:t>
            </a:r>
            <a:r>
              <a:rPr lang="cs-CZ" dirty="0" smtClean="0"/>
              <a:t> point </a:t>
            </a:r>
            <a:r>
              <a:rPr lang="cs-CZ" dirty="0" err="1" smtClean="0"/>
              <a:t>of</a:t>
            </a:r>
            <a:r>
              <a:rPr lang="cs-CZ" dirty="0" smtClean="0"/>
              <a:t> </a:t>
            </a:r>
            <a:r>
              <a:rPr lang="cs-CZ" dirty="0" err="1" smtClean="0"/>
              <a:t>view</a:t>
            </a:r>
            <a:r>
              <a:rPr lang="cs-CZ" dirty="0" smtClean="0"/>
              <a:t>?</a:t>
            </a:r>
            <a:endParaRPr lang="cs-CZ" dirty="0"/>
          </a:p>
        </p:txBody>
      </p:sp>
      <p:sp>
        <p:nvSpPr>
          <p:cNvPr id="3" name="Zástupný symbol pro obsah 2"/>
          <p:cNvSpPr>
            <a:spLocks noGrp="1"/>
          </p:cNvSpPr>
          <p:nvPr>
            <p:ph idx="1"/>
          </p:nvPr>
        </p:nvSpPr>
        <p:spPr/>
        <p:txBody>
          <a:bodyPr/>
          <a:lstStyle/>
          <a:p>
            <a:endParaRPr lang="cs-CZ" dirty="0"/>
          </a:p>
        </p:txBody>
      </p:sp>
      <p:pic>
        <p:nvPicPr>
          <p:cNvPr id="4" name="Picture 2" descr="Výsledek obrázku pro question m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83" y="2327658"/>
            <a:ext cx="491252" cy="644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3717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cs-CZ" smtClean="0"/>
              <a:t>Student Skill/Behaviour</a:t>
            </a:r>
          </a:p>
        </p:txBody>
      </p:sp>
      <p:sp>
        <p:nvSpPr>
          <p:cNvPr id="27651" name="Rectangle 3"/>
          <p:cNvSpPr>
            <a:spLocks noGrp="1" noChangeArrowheads="1"/>
          </p:cNvSpPr>
          <p:nvPr>
            <p:ph type="body" idx="1"/>
          </p:nvPr>
        </p:nvSpPr>
        <p:spPr/>
        <p:txBody>
          <a:bodyPr/>
          <a:lstStyle/>
          <a:p>
            <a:pPr eaLnBrk="1" hangingPunct="1">
              <a:defRPr/>
            </a:pPr>
            <a:r>
              <a:rPr lang="cs-CZ" smtClean="0"/>
              <a:t>follow directions in the class</a:t>
            </a:r>
          </a:p>
          <a:p>
            <a:pPr eaLnBrk="1" hangingPunct="1">
              <a:defRPr/>
            </a:pPr>
            <a:r>
              <a:rPr lang="cs-CZ" smtClean="0"/>
              <a:t>comes to class perpared with materials</a:t>
            </a:r>
          </a:p>
          <a:p>
            <a:pPr eaLnBrk="1" hangingPunct="1">
              <a:defRPr/>
            </a:pPr>
            <a:r>
              <a:rPr lang="cs-CZ" smtClean="0"/>
              <a:t>uses class time wisely</a:t>
            </a:r>
          </a:p>
          <a:p>
            <a:pPr eaLnBrk="1" hangingPunct="1">
              <a:defRPr/>
            </a:pPr>
            <a:r>
              <a:rPr lang="cs-CZ" smtClean="0"/>
              <a:t>makes up assignments and tests</a:t>
            </a:r>
          </a:p>
          <a:p>
            <a:pPr eaLnBrk="1" hangingPunct="1">
              <a:defRPr/>
            </a:pPr>
            <a:r>
              <a:rPr lang="cs-CZ" smtClean="0"/>
              <a:t>treats Ts and Ss with courtesy</a:t>
            </a:r>
          </a:p>
          <a:p>
            <a:pPr eaLnBrk="1" hangingPunct="1">
              <a:defRPr/>
            </a:pPr>
            <a:r>
              <a:rPr lang="cs-CZ" smtClean="0"/>
              <a:t>completes homeworks in time</a:t>
            </a:r>
          </a:p>
          <a:p>
            <a:pPr eaLnBrk="1" hangingPunct="1">
              <a:defRPr/>
            </a:pPr>
            <a:r>
              <a:rPr lang="cs-CZ" smtClean="0"/>
              <a:t>works cooperatively in student groups</a:t>
            </a:r>
          </a:p>
        </p:txBody>
      </p:sp>
    </p:spTree>
    <p:extLst>
      <p:ext uri="{BB962C8B-B14F-4D97-AF65-F5344CB8AC3E}">
        <p14:creationId xmlns:p14="http://schemas.microsoft.com/office/powerpoint/2010/main" val="9708404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b="1" dirty="0" err="1" smtClean="0"/>
              <a:t>Students</a:t>
            </a:r>
            <a:r>
              <a:rPr lang="cs-CZ" b="1" dirty="0" smtClean="0"/>
              <a:t> </a:t>
            </a:r>
            <a:r>
              <a:rPr lang="cs-CZ" b="1" dirty="0" err="1" smtClean="0"/>
              <a:t>with</a:t>
            </a:r>
            <a:r>
              <a:rPr lang="cs-CZ" b="1" dirty="0" smtClean="0"/>
              <a:t> </a:t>
            </a:r>
            <a:r>
              <a:rPr lang="cs-CZ" b="1" dirty="0" err="1" smtClean="0"/>
              <a:t>visual</a:t>
            </a:r>
            <a:r>
              <a:rPr lang="cs-CZ" b="1" dirty="0" smtClean="0"/>
              <a:t> </a:t>
            </a:r>
            <a:r>
              <a:rPr lang="cs-CZ" b="1" dirty="0" err="1" smtClean="0"/>
              <a:t>impairment</a:t>
            </a:r>
            <a:endParaRPr lang="cs-CZ" b="1"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30972039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cs-CZ" altLang="cs-CZ" smtClean="0"/>
          </a:p>
        </p:txBody>
      </p:sp>
      <p:sp>
        <p:nvSpPr>
          <p:cNvPr id="106499" name="Rectangle 3"/>
          <p:cNvSpPr>
            <a:spLocks noGrp="1" noChangeArrowheads="1"/>
          </p:cNvSpPr>
          <p:nvPr>
            <p:ph type="body" idx="1"/>
          </p:nvPr>
        </p:nvSpPr>
        <p:spPr/>
        <p:txBody>
          <a:bodyPr/>
          <a:lstStyle/>
          <a:p>
            <a:pPr algn="ctr" eaLnBrk="1" hangingPunct="1">
              <a:lnSpc>
                <a:spcPct val="90000"/>
              </a:lnSpc>
              <a:buFont typeface="Wingdings" panose="05000000000000000000" pitchFamily="2" charset="2"/>
              <a:buNone/>
              <a:defRPr/>
            </a:pPr>
            <a:r>
              <a:rPr lang="cs-CZ" b="1" smtClean="0"/>
              <a:t>   </a:t>
            </a:r>
            <a:r>
              <a:rPr lang="cs-CZ" sz="2400">
                <a:latin typeface="Arial" charset="0"/>
              </a:rPr>
              <a:t>Over 40 million people in the world are blind, and over 120 million people have significant Low Vision conditions </a:t>
            </a:r>
            <a:br>
              <a:rPr lang="cs-CZ" sz="2400">
                <a:latin typeface="Arial" charset="0"/>
              </a:rPr>
            </a:br>
            <a:r>
              <a:rPr lang="cs-CZ" sz="2400">
                <a:latin typeface="Arial" charset="0"/>
              </a:rPr>
              <a:t>that cannot be corrected, cured or treated by conventional refraction, medicine or surgery. </a:t>
            </a:r>
          </a:p>
          <a:p>
            <a:pPr algn="ctr" eaLnBrk="1" hangingPunct="1">
              <a:lnSpc>
                <a:spcPct val="90000"/>
              </a:lnSpc>
              <a:buFont typeface="Wingdings" panose="05000000000000000000" pitchFamily="2" charset="2"/>
              <a:buNone/>
              <a:defRPr/>
            </a:pPr>
            <a:endParaRPr lang="cs-CZ" sz="2400">
              <a:latin typeface="Arial" charset="0"/>
            </a:endParaRPr>
          </a:p>
          <a:p>
            <a:pPr algn="ctr" eaLnBrk="1" hangingPunct="1">
              <a:lnSpc>
                <a:spcPct val="90000"/>
              </a:lnSpc>
              <a:buFont typeface="Wingdings" panose="05000000000000000000" pitchFamily="2" charset="2"/>
              <a:buNone/>
              <a:defRPr/>
            </a:pPr>
            <a:r>
              <a:rPr lang="cs-CZ" sz="2400">
                <a:latin typeface="Arial" charset="0"/>
              </a:rPr>
              <a:t>    This number is </a:t>
            </a:r>
            <a:br>
              <a:rPr lang="cs-CZ" sz="2400">
                <a:latin typeface="Arial" charset="0"/>
              </a:rPr>
            </a:br>
            <a:r>
              <a:rPr lang="cs-CZ" sz="2400">
                <a:latin typeface="Arial" charset="0"/>
              </a:rPr>
              <a:t>expected to double by the year 2020. </a:t>
            </a:r>
            <a:br>
              <a:rPr lang="cs-CZ" sz="2400">
                <a:latin typeface="Arial" charset="0"/>
              </a:rPr>
            </a:br>
            <a:r>
              <a:rPr lang="cs-CZ" sz="2400">
                <a:latin typeface="Arial" charset="0"/>
              </a:rPr>
              <a:t> </a:t>
            </a:r>
          </a:p>
          <a:p>
            <a:pPr algn="ctr" eaLnBrk="1" hangingPunct="1">
              <a:lnSpc>
                <a:spcPct val="90000"/>
              </a:lnSpc>
              <a:buFont typeface="Wingdings" panose="05000000000000000000" pitchFamily="2" charset="2"/>
              <a:buNone/>
              <a:defRPr/>
            </a:pPr>
            <a:r>
              <a:rPr lang="cs-CZ" sz="2400">
                <a:latin typeface="Arial" charset="0"/>
              </a:rPr>
              <a:t>(World Health Organization, 2004)</a:t>
            </a:r>
            <a:br>
              <a:rPr lang="cs-CZ" sz="2400">
                <a:latin typeface="Arial" charset="0"/>
              </a:rPr>
            </a:br>
            <a:endParaRPr lang="cs-CZ" sz="2400">
              <a:latin typeface="Arial" charset="0"/>
            </a:endParaRPr>
          </a:p>
        </p:txBody>
      </p:sp>
    </p:spTree>
    <p:extLst>
      <p:ext uri="{BB962C8B-B14F-4D97-AF65-F5344CB8AC3E}">
        <p14:creationId xmlns:p14="http://schemas.microsoft.com/office/powerpoint/2010/main" val="1078960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cs-CZ" sz="3600"/>
              <a:t>Visual acuity impairment /WHO/:</a:t>
            </a:r>
            <a:endParaRPr lang="cs-CZ" altLang="cs-CZ" sz="3600"/>
          </a:p>
        </p:txBody>
      </p:sp>
      <p:sp>
        <p:nvSpPr>
          <p:cNvPr id="29699" name="Rectangle 3"/>
          <p:cNvSpPr>
            <a:spLocks noGrp="1" noChangeArrowheads="1"/>
          </p:cNvSpPr>
          <p:nvPr>
            <p:ph type="body" idx="1"/>
          </p:nvPr>
        </p:nvSpPr>
        <p:spPr/>
        <p:txBody>
          <a:bodyPr/>
          <a:lstStyle/>
          <a:p>
            <a:pPr eaLnBrk="1" hangingPunct="1">
              <a:lnSpc>
                <a:spcPct val="80000"/>
              </a:lnSpc>
              <a:defRPr/>
            </a:pPr>
            <a:r>
              <a:rPr lang="en-US"/>
              <a:t>Normal vision: 5/5 , 5/7.5 and better</a:t>
            </a:r>
          </a:p>
          <a:p>
            <a:pPr eaLnBrk="1" hangingPunct="1">
              <a:lnSpc>
                <a:spcPct val="80000"/>
              </a:lnSpc>
              <a:defRPr/>
            </a:pPr>
            <a:r>
              <a:rPr lang="en-US" b="1"/>
              <a:t>Low vision:</a:t>
            </a:r>
          </a:p>
          <a:p>
            <a:pPr lvl="1" eaLnBrk="1" hangingPunct="1">
              <a:lnSpc>
                <a:spcPct val="80000"/>
              </a:lnSpc>
              <a:defRPr/>
            </a:pPr>
            <a:r>
              <a:rPr lang="en-US" sz="2800"/>
              <a:t>Medium – </a:t>
            </a:r>
            <a:r>
              <a:rPr lang="cs-CZ" sz="2800"/>
              <a:t>6/18 – 6/60</a:t>
            </a:r>
            <a:endParaRPr lang="en-US" sz="2800"/>
          </a:p>
          <a:p>
            <a:pPr lvl="1" eaLnBrk="1" hangingPunct="1">
              <a:lnSpc>
                <a:spcPct val="80000"/>
              </a:lnSpc>
              <a:defRPr/>
            </a:pPr>
            <a:r>
              <a:rPr lang="en-US" sz="2800"/>
              <a:t>Severe – </a:t>
            </a:r>
            <a:r>
              <a:rPr lang="cs-CZ" sz="2800"/>
              <a:t>6/60 – 3/60</a:t>
            </a:r>
          </a:p>
          <a:p>
            <a:pPr lvl="1" eaLnBrk="1" hangingPunct="1">
              <a:lnSpc>
                <a:spcPct val="80000"/>
              </a:lnSpc>
              <a:defRPr/>
            </a:pPr>
            <a:r>
              <a:rPr lang="cs-CZ" sz="2800"/>
              <a:t>Profound – 3/60 – 1/60, visual field narrowed to 20 °</a:t>
            </a:r>
            <a:endParaRPr lang="en-US" sz="2800"/>
          </a:p>
          <a:p>
            <a:pPr eaLnBrk="1" hangingPunct="1">
              <a:lnSpc>
                <a:spcPct val="80000"/>
              </a:lnSpc>
              <a:defRPr/>
            </a:pPr>
            <a:r>
              <a:rPr lang="en-US" b="1"/>
              <a:t>Blindness</a:t>
            </a:r>
            <a:r>
              <a:rPr lang="en-US"/>
              <a:t>:</a:t>
            </a:r>
          </a:p>
          <a:p>
            <a:pPr lvl="1" eaLnBrk="1" hangingPunct="1">
              <a:lnSpc>
                <a:spcPct val="80000"/>
              </a:lnSpc>
              <a:defRPr/>
            </a:pPr>
            <a:r>
              <a:rPr lang="en-US" sz="2800"/>
              <a:t>Practical – less than </a:t>
            </a:r>
            <a:r>
              <a:rPr lang="cs-CZ" sz="2800"/>
              <a:t>1</a:t>
            </a:r>
            <a:r>
              <a:rPr lang="en-US" sz="2800"/>
              <a:t>/60</a:t>
            </a:r>
            <a:r>
              <a:rPr lang="cs-CZ" sz="2800"/>
              <a:t>, </a:t>
            </a:r>
            <a:r>
              <a:rPr lang="en-US" sz="2800"/>
              <a:t>visual field narrowed to 5-10</a:t>
            </a:r>
            <a:r>
              <a:rPr lang="cs-CZ" sz="2800"/>
              <a:t>°</a:t>
            </a:r>
            <a:endParaRPr lang="en-US" sz="2800"/>
          </a:p>
          <a:p>
            <a:pPr lvl="1" eaLnBrk="1" hangingPunct="1">
              <a:lnSpc>
                <a:spcPct val="80000"/>
              </a:lnSpc>
              <a:defRPr/>
            </a:pPr>
            <a:r>
              <a:rPr lang="en-US" sz="2800"/>
              <a:t>Factual</a:t>
            </a:r>
            <a:r>
              <a:rPr lang="cs-CZ" sz="2800"/>
              <a:t> </a:t>
            </a:r>
            <a:r>
              <a:rPr lang="en-US" sz="2800"/>
              <a:t>- incorrect / no light perception</a:t>
            </a:r>
            <a:endParaRPr lang="cs-CZ" sz="2800"/>
          </a:p>
        </p:txBody>
      </p:sp>
    </p:spTree>
    <p:extLst>
      <p:ext uri="{BB962C8B-B14F-4D97-AF65-F5344CB8AC3E}">
        <p14:creationId xmlns:p14="http://schemas.microsoft.com/office/powerpoint/2010/main" val="3805034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cs-CZ" sz="3000"/>
              <a:t>Definition of visual impairment in the USA:</a:t>
            </a:r>
            <a:endParaRPr lang="cs-CZ" altLang="cs-CZ" sz="3000"/>
          </a:p>
        </p:txBody>
      </p:sp>
      <p:sp>
        <p:nvSpPr>
          <p:cNvPr id="7171" name="Rectangle 3"/>
          <p:cNvSpPr>
            <a:spLocks noGrp="1" noChangeArrowheads="1"/>
          </p:cNvSpPr>
          <p:nvPr>
            <p:ph type="body" idx="1"/>
          </p:nvPr>
        </p:nvSpPr>
        <p:spPr/>
        <p:txBody>
          <a:bodyPr/>
          <a:lstStyle/>
          <a:p>
            <a:pPr eaLnBrk="1" hangingPunct="1">
              <a:defRPr/>
            </a:pPr>
            <a:r>
              <a:rPr lang="en-US" b="1"/>
              <a:t>Legal:</a:t>
            </a:r>
            <a:r>
              <a:rPr lang="en-US"/>
              <a:t> </a:t>
            </a:r>
          </a:p>
          <a:p>
            <a:pPr lvl="1" eaLnBrk="1" hangingPunct="1">
              <a:defRPr/>
            </a:pPr>
            <a:r>
              <a:rPr lang="en-US" sz="2800"/>
              <a:t>a person who is </a:t>
            </a:r>
            <a:r>
              <a:rPr lang="en-US" sz="2800" b="1"/>
              <a:t>legally blind</a:t>
            </a:r>
            <a:r>
              <a:rPr lang="en-US" sz="2800"/>
              <a:t> has visual acuity of 20/200 or less in the better eye even with correction or has a field of vision so narrow that its widest diameter subtends an angular distance no greater than 20 degrees</a:t>
            </a:r>
          </a:p>
          <a:p>
            <a:pPr lvl="1" eaLnBrk="1" hangingPunct="1">
              <a:defRPr/>
            </a:pPr>
            <a:r>
              <a:rPr lang="en-US" sz="2800"/>
              <a:t>A person who is partially sighted has visual acuity falling between 20/70 and 20/200 in the better eye with correction</a:t>
            </a:r>
          </a:p>
          <a:p>
            <a:pPr eaLnBrk="1" hangingPunct="1">
              <a:defRPr/>
            </a:pPr>
            <a:endParaRPr lang="cs-CZ"/>
          </a:p>
        </p:txBody>
      </p:sp>
    </p:spTree>
    <p:extLst>
      <p:ext uri="{BB962C8B-B14F-4D97-AF65-F5344CB8AC3E}">
        <p14:creationId xmlns:p14="http://schemas.microsoft.com/office/powerpoint/2010/main" val="1479006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Disabilitiy</a:t>
            </a:r>
            <a:r>
              <a:rPr lang="cs-CZ" dirty="0" smtClean="0"/>
              <a:t> </a:t>
            </a:r>
            <a:r>
              <a:rPr lang="cs-CZ" dirty="0" err="1" smtClean="0"/>
              <a:t>categories</a:t>
            </a:r>
            <a:r>
              <a:rPr lang="cs-CZ" dirty="0" smtClean="0"/>
              <a:t> </a:t>
            </a:r>
            <a:r>
              <a:rPr lang="cs-CZ" dirty="0" err="1" smtClean="0"/>
              <a:t>according</a:t>
            </a:r>
            <a:r>
              <a:rPr lang="cs-CZ" dirty="0" smtClean="0"/>
              <a:t> to IDEA (1990) </a:t>
            </a:r>
            <a:endParaRPr lang="cs-CZ" dirty="0"/>
          </a:p>
        </p:txBody>
      </p:sp>
      <p:sp>
        <p:nvSpPr>
          <p:cNvPr id="3" name="Zástupný symbol pro obsah 2"/>
          <p:cNvSpPr>
            <a:spLocks noGrp="1"/>
          </p:cNvSpPr>
          <p:nvPr>
            <p:ph idx="1"/>
          </p:nvPr>
        </p:nvSpPr>
        <p:spPr/>
        <p:txBody>
          <a:bodyPr>
            <a:normAutofit fontScale="62500" lnSpcReduction="20000"/>
          </a:bodyPr>
          <a:lstStyle/>
          <a:p>
            <a:r>
              <a:rPr lang="cs-CZ" dirty="0" err="1" smtClean="0"/>
              <a:t>Learning</a:t>
            </a:r>
            <a:r>
              <a:rPr lang="cs-CZ" dirty="0" smtClean="0"/>
              <a:t> disability</a:t>
            </a:r>
          </a:p>
          <a:p>
            <a:r>
              <a:rPr lang="cs-CZ" dirty="0" err="1" smtClean="0"/>
              <a:t>Speech</a:t>
            </a:r>
            <a:r>
              <a:rPr lang="cs-CZ" dirty="0" smtClean="0"/>
              <a:t> </a:t>
            </a:r>
            <a:r>
              <a:rPr lang="cs-CZ" dirty="0" err="1" smtClean="0"/>
              <a:t>or</a:t>
            </a:r>
            <a:r>
              <a:rPr lang="cs-CZ" dirty="0" smtClean="0"/>
              <a:t> </a:t>
            </a:r>
            <a:r>
              <a:rPr lang="cs-CZ" dirty="0" err="1" smtClean="0"/>
              <a:t>language</a:t>
            </a:r>
            <a:r>
              <a:rPr lang="cs-CZ" dirty="0" smtClean="0"/>
              <a:t> </a:t>
            </a:r>
            <a:r>
              <a:rPr lang="cs-CZ" dirty="0" err="1" smtClean="0"/>
              <a:t>impairment</a:t>
            </a:r>
            <a:endParaRPr lang="cs-CZ" dirty="0" smtClean="0"/>
          </a:p>
          <a:p>
            <a:r>
              <a:rPr lang="cs-CZ" dirty="0" err="1" smtClean="0"/>
              <a:t>Mental</a:t>
            </a:r>
            <a:r>
              <a:rPr lang="cs-CZ" dirty="0" smtClean="0"/>
              <a:t> </a:t>
            </a:r>
            <a:r>
              <a:rPr lang="cs-CZ" dirty="0" err="1" smtClean="0"/>
              <a:t>retardation</a:t>
            </a:r>
            <a:r>
              <a:rPr lang="cs-CZ" dirty="0" smtClean="0"/>
              <a:t> (</a:t>
            </a:r>
            <a:r>
              <a:rPr lang="cs-CZ" dirty="0" err="1" smtClean="0"/>
              <a:t>cognitive</a:t>
            </a:r>
            <a:r>
              <a:rPr lang="cs-CZ" dirty="0" smtClean="0"/>
              <a:t>/</a:t>
            </a:r>
            <a:r>
              <a:rPr lang="cs-CZ" dirty="0" err="1" smtClean="0"/>
              <a:t>intellectual</a:t>
            </a:r>
            <a:r>
              <a:rPr lang="cs-CZ" dirty="0" smtClean="0"/>
              <a:t> disability)</a:t>
            </a:r>
          </a:p>
          <a:p>
            <a:r>
              <a:rPr lang="cs-CZ" dirty="0" err="1" smtClean="0"/>
              <a:t>Emotional</a:t>
            </a:r>
            <a:r>
              <a:rPr lang="cs-CZ" dirty="0" smtClean="0"/>
              <a:t> disturbance</a:t>
            </a:r>
          </a:p>
          <a:p>
            <a:r>
              <a:rPr lang="cs-CZ" dirty="0" err="1" smtClean="0"/>
              <a:t>Autism</a:t>
            </a:r>
            <a:endParaRPr lang="cs-CZ" dirty="0" smtClean="0"/>
          </a:p>
          <a:p>
            <a:r>
              <a:rPr lang="cs-CZ" dirty="0" err="1" smtClean="0"/>
              <a:t>Hearing</a:t>
            </a:r>
            <a:r>
              <a:rPr lang="cs-CZ" dirty="0" smtClean="0"/>
              <a:t> </a:t>
            </a:r>
            <a:r>
              <a:rPr lang="cs-CZ" dirty="0" err="1" smtClean="0"/>
              <a:t>impairment</a:t>
            </a:r>
            <a:endParaRPr lang="cs-CZ" dirty="0" smtClean="0"/>
          </a:p>
          <a:p>
            <a:r>
              <a:rPr lang="cs-CZ" dirty="0" err="1" smtClean="0"/>
              <a:t>Visual</a:t>
            </a:r>
            <a:r>
              <a:rPr lang="cs-CZ" dirty="0" smtClean="0"/>
              <a:t> </a:t>
            </a:r>
            <a:r>
              <a:rPr lang="cs-CZ" dirty="0" err="1" smtClean="0"/>
              <a:t>impairment</a:t>
            </a:r>
            <a:endParaRPr lang="cs-CZ" dirty="0" smtClean="0"/>
          </a:p>
          <a:p>
            <a:r>
              <a:rPr lang="cs-CZ" dirty="0" err="1" smtClean="0"/>
              <a:t>Deaf-blindness</a:t>
            </a:r>
            <a:endParaRPr lang="cs-CZ" dirty="0" smtClean="0"/>
          </a:p>
          <a:p>
            <a:r>
              <a:rPr lang="cs-CZ" dirty="0" err="1" smtClean="0"/>
              <a:t>Orthopedic</a:t>
            </a:r>
            <a:r>
              <a:rPr lang="cs-CZ" dirty="0" smtClean="0"/>
              <a:t> </a:t>
            </a:r>
            <a:r>
              <a:rPr lang="cs-CZ" dirty="0" err="1" smtClean="0"/>
              <a:t>impairment</a:t>
            </a:r>
            <a:endParaRPr lang="cs-CZ" dirty="0" smtClean="0"/>
          </a:p>
          <a:p>
            <a:r>
              <a:rPr lang="cs-CZ" dirty="0" err="1" smtClean="0"/>
              <a:t>Traumatic</a:t>
            </a:r>
            <a:r>
              <a:rPr lang="cs-CZ" dirty="0" smtClean="0"/>
              <a:t> </a:t>
            </a:r>
            <a:r>
              <a:rPr lang="cs-CZ" dirty="0" err="1" smtClean="0"/>
              <a:t>rain</a:t>
            </a:r>
            <a:r>
              <a:rPr lang="cs-CZ" dirty="0" smtClean="0"/>
              <a:t> </a:t>
            </a:r>
            <a:r>
              <a:rPr lang="cs-CZ" dirty="0" err="1" smtClean="0"/>
              <a:t>injury</a:t>
            </a:r>
            <a:endParaRPr lang="cs-CZ" dirty="0" smtClean="0"/>
          </a:p>
          <a:p>
            <a:r>
              <a:rPr lang="cs-CZ" dirty="0" err="1" smtClean="0"/>
              <a:t>Other</a:t>
            </a:r>
            <a:r>
              <a:rPr lang="cs-CZ" dirty="0" smtClean="0"/>
              <a:t> </a:t>
            </a:r>
            <a:r>
              <a:rPr lang="cs-CZ" dirty="0" err="1" smtClean="0"/>
              <a:t>health</a:t>
            </a:r>
            <a:r>
              <a:rPr lang="cs-CZ" dirty="0" smtClean="0"/>
              <a:t> </a:t>
            </a:r>
            <a:r>
              <a:rPr lang="cs-CZ" dirty="0" err="1" smtClean="0"/>
              <a:t>impairment</a:t>
            </a:r>
            <a:r>
              <a:rPr lang="cs-CZ" dirty="0" smtClean="0"/>
              <a:t> (</a:t>
            </a:r>
            <a:r>
              <a:rPr lang="cs-CZ" dirty="0" err="1" smtClean="0"/>
              <a:t>cancer</a:t>
            </a:r>
            <a:r>
              <a:rPr lang="cs-CZ" dirty="0" smtClean="0"/>
              <a:t>, diabetes...)</a:t>
            </a:r>
          </a:p>
          <a:p>
            <a:r>
              <a:rPr lang="cs-CZ" dirty="0" err="1" smtClean="0"/>
              <a:t>Multiple</a:t>
            </a:r>
            <a:r>
              <a:rPr lang="cs-CZ" dirty="0" smtClean="0"/>
              <a:t> </a:t>
            </a:r>
            <a:r>
              <a:rPr lang="cs-CZ" dirty="0" err="1" smtClean="0"/>
              <a:t>disabilities</a:t>
            </a:r>
            <a:endParaRPr lang="cs-CZ" dirty="0" smtClean="0"/>
          </a:p>
          <a:p>
            <a:r>
              <a:rPr lang="cs-CZ" dirty="0" err="1" smtClean="0"/>
              <a:t>Developmental</a:t>
            </a:r>
            <a:r>
              <a:rPr lang="cs-CZ" dirty="0" smtClean="0"/>
              <a:t> </a:t>
            </a:r>
            <a:r>
              <a:rPr lang="cs-CZ" dirty="0" err="1" smtClean="0"/>
              <a:t>delay</a:t>
            </a:r>
            <a:r>
              <a:rPr lang="cs-CZ" dirty="0" smtClean="0"/>
              <a:t> (up to </a:t>
            </a:r>
            <a:r>
              <a:rPr lang="cs-CZ" dirty="0" err="1" smtClean="0"/>
              <a:t>the</a:t>
            </a:r>
            <a:r>
              <a:rPr lang="cs-CZ" dirty="0" smtClean="0"/>
              <a:t> </a:t>
            </a:r>
            <a:r>
              <a:rPr lang="cs-CZ" dirty="0" err="1" smtClean="0"/>
              <a:t>age</a:t>
            </a:r>
            <a:r>
              <a:rPr lang="cs-CZ" dirty="0" smtClean="0"/>
              <a:t> </a:t>
            </a:r>
            <a:r>
              <a:rPr lang="cs-CZ" dirty="0" err="1" smtClean="0"/>
              <a:t>of</a:t>
            </a:r>
            <a:r>
              <a:rPr lang="cs-CZ" dirty="0" smtClean="0"/>
              <a:t> 9)</a:t>
            </a:r>
          </a:p>
          <a:p>
            <a:endParaRPr lang="cs-CZ" dirty="0"/>
          </a:p>
        </p:txBody>
      </p:sp>
      <p:sp>
        <p:nvSpPr>
          <p:cNvPr id="4" name="Ovál 3"/>
          <p:cNvSpPr/>
          <p:nvPr/>
        </p:nvSpPr>
        <p:spPr>
          <a:xfrm>
            <a:off x="7998372" y="2049518"/>
            <a:ext cx="3310759" cy="1379482"/>
          </a:xfrm>
          <a:prstGeom prst="ellipse">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solidFill>
                  <a:schemeClr val="tx1"/>
                </a:solidFill>
              </a:rPr>
              <a:t>How</a:t>
            </a:r>
            <a:r>
              <a:rPr lang="cs-CZ" dirty="0" smtClean="0">
                <a:solidFill>
                  <a:schemeClr val="tx1"/>
                </a:solidFill>
              </a:rPr>
              <a:t> do these </a:t>
            </a:r>
            <a:r>
              <a:rPr lang="cs-CZ" dirty="0" err="1" smtClean="0">
                <a:solidFill>
                  <a:schemeClr val="tx1"/>
                </a:solidFill>
              </a:rPr>
              <a:t>two</a:t>
            </a:r>
            <a:r>
              <a:rPr lang="cs-CZ" dirty="0" smtClean="0">
                <a:solidFill>
                  <a:schemeClr val="tx1"/>
                </a:solidFill>
              </a:rPr>
              <a:t> </a:t>
            </a:r>
            <a:r>
              <a:rPr lang="cs-CZ" dirty="0" err="1" smtClean="0">
                <a:solidFill>
                  <a:schemeClr val="tx1"/>
                </a:solidFill>
              </a:rPr>
              <a:t>approaches</a:t>
            </a:r>
            <a:r>
              <a:rPr lang="cs-CZ" dirty="0" smtClean="0">
                <a:solidFill>
                  <a:schemeClr val="tx1"/>
                </a:solidFill>
              </a:rPr>
              <a:t> </a:t>
            </a:r>
            <a:r>
              <a:rPr lang="cs-CZ" dirty="0" err="1" smtClean="0">
                <a:solidFill>
                  <a:schemeClr val="tx1"/>
                </a:solidFill>
              </a:rPr>
              <a:t>differ</a:t>
            </a:r>
            <a:r>
              <a:rPr lang="cs-CZ" dirty="0" smtClean="0">
                <a:solidFill>
                  <a:schemeClr val="tx1"/>
                </a:solidFill>
              </a:rPr>
              <a:t>?</a:t>
            </a:r>
            <a:endParaRPr lang="cs-CZ" dirty="0">
              <a:solidFill>
                <a:schemeClr val="tx1"/>
              </a:solidFill>
            </a:endParaRPr>
          </a:p>
        </p:txBody>
      </p:sp>
      <p:pic>
        <p:nvPicPr>
          <p:cNvPr id="3074" name="Picture 2" descr="Výsledek obrázku pro question m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1603" y="2438401"/>
            <a:ext cx="491252" cy="644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2594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cs-CZ" altLang="cs-CZ" smtClean="0"/>
          </a:p>
        </p:txBody>
      </p:sp>
      <p:sp>
        <p:nvSpPr>
          <p:cNvPr id="1027" name="Rectangle 3"/>
          <p:cNvSpPr>
            <a:spLocks noGrp="1" noChangeArrowheads="1"/>
          </p:cNvSpPr>
          <p:nvPr>
            <p:ph type="body" idx="1"/>
          </p:nvPr>
        </p:nvSpPr>
        <p:spPr/>
        <p:txBody>
          <a:bodyPr/>
          <a:lstStyle/>
          <a:p>
            <a:pPr eaLnBrk="1" hangingPunct="1">
              <a:defRPr/>
            </a:pPr>
            <a:r>
              <a:rPr lang="en-US" b="1" smtClean="0"/>
              <a:t>Educational: </a:t>
            </a:r>
            <a:endParaRPr lang="en-US" smtClean="0"/>
          </a:p>
          <a:p>
            <a:pPr lvl="1" eaLnBrk="1" hangingPunct="1">
              <a:defRPr/>
            </a:pPr>
            <a:r>
              <a:rPr lang="en-US" smtClean="0"/>
              <a:t>Stresses the method</a:t>
            </a:r>
            <a:r>
              <a:rPr lang="en-US" b="1" smtClean="0"/>
              <a:t> </a:t>
            </a:r>
            <a:r>
              <a:rPr lang="en-US" smtClean="0"/>
              <a:t>of reading instruction </a:t>
            </a:r>
          </a:p>
          <a:p>
            <a:pPr lvl="1" eaLnBrk="1" hangingPunct="1">
              <a:defRPr/>
            </a:pPr>
            <a:r>
              <a:rPr lang="en-US" smtClean="0"/>
              <a:t>Persons who are blind or severely impaired learn to read in Braille</a:t>
            </a:r>
          </a:p>
          <a:p>
            <a:pPr lvl="1" eaLnBrk="1" hangingPunct="1">
              <a:defRPr/>
            </a:pPr>
            <a:r>
              <a:rPr lang="en-US" smtClean="0"/>
              <a:t>Persons with low vision can read print /with the help of magnifying devices or large print-books/</a:t>
            </a:r>
          </a:p>
          <a:p>
            <a:pPr lvl="1" eaLnBrk="1" hangingPunct="1">
              <a:defRPr/>
            </a:pPr>
            <a:endParaRPr lang="cs-CZ" smtClean="0"/>
          </a:p>
        </p:txBody>
      </p:sp>
    </p:spTree>
    <p:extLst>
      <p:ext uri="{BB962C8B-B14F-4D97-AF65-F5344CB8AC3E}">
        <p14:creationId xmlns:p14="http://schemas.microsoft.com/office/powerpoint/2010/main" val="15087058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cs-CZ" altLang="cs-CZ" smtClean="0"/>
              <a:t>Implications for teaching</a:t>
            </a:r>
          </a:p>
        </p:txBody>
      </p:sp>
      <p:sp>
        <p:nvSpPr>
          <p:cNvPr id="101379" name="Rectangle 3"/>
          <p:cNvSpPr>
            <a:spLocks noGrp="1" noChangeArrowheads="1"/>
          </p:cNvSpPr>
          <p:nvPr>
            <p:ph type="body" idx="1"/>
          </p:nvPr>
        </p:nvSpPr>
        <p:spPr/>
        <p:txBody>
          <a:bodyPr/>
          <a:lstStyle/>
          <a:p>
            <a:pPr eaLnBrk="1" hangingPunct="1">
              <a:buFont typeface="Wingdings" panose="05000000000000000000" pitchFamily="2" charset="2"/>
              <a:buNone/>
              <a:defRPr/>
            </a:pPr>
            <a:endParaRPr lang="cs-CZ" dirty="0" smtClean="0">
              <a:solidFill>
                <a:srgbClr val="FFCC00"/>
              </a:solidFill>
            </a:endParaRPr>
          </a:p>
          <a:p>
            <a:pPr marL="514350" indent="-514350">
              <a:buFont typeface="+mj-lt"/>
              <a:buAutoNum type="arabicPeriod"/>
              <a:defRPr/>
            </a:pPr>
            <a:endParaRPr lang="cs-CZ" dirty="0" smtClean="0"/>
          </a:p>
          <a:p>
            <a:pPr marL="514350" indent="-514350">
              <a:buFont typeface="+mj-lt"/>
              <a:buAutoNum type="arabicPeriod"/>
              <a:defRPr/>
            </a:pPr>
            <a:r>
              <a:rPr lang="cs-CZ" dirty="0" err="1" smtClean="0"/>
              <a:t>Academic</a:t>
            </a:r>
            <a:r>
              <a:rPr lang="cs-CZ" dirty="0" smtClean="0"/>
              <a:t> </a:t>
            </a:r>
            <a:r>
              <a:rPr lang="cs-CZ" dirty="0" err="1" smtClean="0"/>
              <a:t>achievement</a:t>
            </a:r>
            <a:endParaRPr lang="cs-CZ" dirty="0" smtClean="0"/>
          </a:p>
          <a:p>
            <a:pPr marL="514350" indent="-514350">
              <a:buFont typeface="+mj-lt"/>
              <a:buAutoNum type="arabicPeriod"/>
              <a:defRPr/>
            </a:pPr>
            <a:r>
              <a:rPr lang="cs-CZ" dirty="0" err="1" smtClean="0"/>
              <a:t>Health</a:t>
            </a:r>
            <a:r>
              <a:rPr lang="cs-CZ" dirty="0" smtClean="0"/>
              <a:t> </a:t>
            </a:r>
            <a:r>
              <a:rPr lang="cs-CZ" dirty="0" err="1" smtClean="0"/>
              <a:t>implications</a:t>
            </a:r>
            <a:endParaRPr lang="cs-CZ" dirty="0" smtClean="0"/>
          </a:p>
          <a:p>
            <a:pPr marL="514350" indent="-514350">
              <a:buFont typeface="+mj-lt"/>
              <a:buAutoNum type="arabicPeriod"/>
              <a:defRPr/>
            </a:pPr>
            <a:r>
              <a:rPr lang="cs-CZ" dirty="0" err="1" smtClean="0"/>
              <a:t>Methods</a:t>
            </a:r>
            <a:r>
              <a:rPr lang="cs-CZ" dirty="0" smtClean="0"/>
              <a:t> </a:t>
            </a:r>
            <a:r>
              <a:rPr lang="cs-CZ" dirty="0" err="1" smtClean="0"/>
              <a:t>of</a:t>
            </a:r>
            <a:r>
              <a:rPr lang="cs-CZ" dirty="0" smtClean="0"/>
              <a:t> </a:t>
            </a:r>
            <a:r>
              <a:rPr lang="cs-CZ" dirty="0" err="1" smtClean="0"/>
              <a:t>instruction</a:t>
            </a:r>
            <a:endParaRPr lang="cs-CZ" dirty="0" smtClean="0"/>
          </a:p>
          <a:p>
            <a:pPr marL="514350" indent="-514350">
              <a:buFont typeface="+mj-lt"/>
              <a:buAutoNum type="arabicPeriod"/>
              <a:defRPr/>
            </a:pPr>
            <a:endParaRPr lang="cs-CZ" dirty="0" smtClean="0">
              <a:solidFill>
                <a:srgbClr val="FFCC00"/>
              </a:solidFill>
            </a:endParaRPr>
          </a:p>
        </p:txBody>
      </p:sp>
    </p:spTree>
    <p:extLst>
      <p:ext uri="{BB962C8B-B14F-4D97-AF65-F5344CB8AC3E}">
        <p14:creationId xmlns:p14="http://schemas.microsoft.com/office/powerpoint/2010/main" val="2099257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cs-CZ" smtClean="0"/>
              <a:t>Educational considerations:</a:t>
            </a:r>
            <a:endParaRPr lang="cs-CZ" altLang="cs-CZ" smtClean="0"/>
          </a:p>
        </p:txBody>
      </p:sp>
      <p:sp>
        <p:nvSpPr>
          <p:cNvPr id="80899" name="Rectangle 3"/>
          <p:cNvSpPr>
            <a:spLocks noGrp="1" noChangeArrowheads="1"/>
          </p:cNvSpPr>
          <p:nvPr>
            <p:ph type="body" idx="1"/>
          </p:nvPr>
        </p:nvSpPr>
        <p:spPr/>
        <p:txBody>
          <a:bodyPr/>
          <a:lstStyle/>
          <a:p>
            <a:pPr eaLnBrk="1" hangingPunct="1">
              <a:lnSpc>
                <a:spcPct val="90000"/>
              </a:lnSpc>
              <a:defRPr/>
            </a:pPr>
            <a:r>
              <a:rPr lang="en-US" smtClean="0"/>
              <a:t>Students with VI have to rely on other sensory modality to acquire information</a:t>
            </a:r>
          </a:p>
          <a:p>
            <a:pPr eaLnBrk="1" hangingPunct="1">
              <a:lnSpc>
                <a:spcPct val="90000"/>
              </a:lnSpc>
              <a:defRPr/>
            </a:pPr>
            <a:r>
              <a:rPr lang="en-US" smtClean="0"/>
              <a:t>Modification of the teaching process necessary</a:t>
            </a:r>
          </a:p>
          <a:p>
            <a:pPr lvl="1" eaLnBrk="1" hangingPunct="1">
              <a:lnSpc>
                <a:spcPct val="90000"/>
              </a:lnSpc>
              <a:defRPr/>
            </a:pPr>
            <a:r>
              <a:rPr lang="en-US" smtClean="0"/>
              <a:t>Braille</a:t>
            </a:r>
          </a:p>
          <a:p>
            <a:pPr lvl="1" eaLnBrk="1" hangingPunct="1">
              <a:lnSpc>
                <a:spcPct val="90000"/>
              </a:lnSpc>
              <a:defRPr/>
            </a:pPr>
            <a:r>
              <a:rPr lang="en-US" smtClean="0"/>
              <a:t>Use of remaining sight</a:t>
            </a:r>
          </a:p>
          <a:p>
            <a:pPr lvl="1" eaLnBrk="1" hangingPunct="1">
              <a:lnSpc>
                <a:spcPct val="90000"/>
              </a:lnSpc>
              <a:defRPr/>
            </a:pPr>
            <a:r>
              <a:rPr lang="en-US" smtClean="0"/>
              <a:t>Listening skills</a:t>
            </a:r>
          </a:p>
          <a:p>
            <a:pPr lvl="1" eaLnBrk="1" hangingPunct="1">
              <a:lnSpc>
                <a:spcPct val="90000"/>
              </a:lnSpc>
              <a:defRPr/>
            </a:pPr>
            <a:r>
              <a:rPr lang="en-US" smtClean="0"/>
              <a:t>Mobility training</a:t>
            </a:r>
          </a:p>
        </p:txBody>
      </p:sp>
    </p:spTree>
    <p:extLst>
      <p:ext uri="{BB962C8B-B14F-4D97-AF65-F5344CB8AC3E}">
        <p14:creationId xmlns:p14="http://schemas.microsoft.com/office/powerpoint/2010/main" val="34895112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cs-CZ" sz="3000"/>
              <a:t>Teaching aids for the blind and partially sighted:</a:t>
            </a:r>
            <a:endParaRPr lang="cs-CZ" altLang="cs-CZ" sz="3000"/>
          </a:p>
        </p:txBody>
      </p:sp>
      <p:sp>
        <p:nvSpPr>
          <p:cNvPr id="40963" name="Rectangle 4"/>
          <p:cNvSpPr>
            <a:spLocks noChangeArrowheads="1"/>
          </p:cNvSpPr>
          <p:nvPr/>
        </p:nvSpPr>
        <p:spPr bwMode="auto">
          <a:xfrm>
            <a:off x="3238500" y="171450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cs-CZ" altLang="cs-CZ"/>
          </a:p>
        </p:txBody>
      </p:sp>
      <p:pic>
        <p:nvPicPr>
          <p:cNvPr id="40964" name="Picture 3" descr="Various aids for the Blind described below"/>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881188" y="1571625"/>
            <a:ext cx="5715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ovéPole 6"/>
          <p:cNvSpPr txBox="1">
            <a:spLocks noChangeArrowheads="1"/>
          </p:cNvSpPr>
          <p:nvPr/>
        </p:nvSpPr>
        <p:spPr bwMode="auto">
          <a:xfrm>
            <a:off x="2524126" y="5072063"/>
            <a:ext cx="13382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cs-CZ"/>
              <a:t>1.</a:t>
            </a:r>
          </a:p>
          <a:p>
            <a:pPr eaLnBrk="1" hangingPunct="1"/>
            <a:r>
              <a:rPr lang="cs-CZ" altLang="cs-CZ"/>
              <a:t>3.</a:t>
            </a:r>
          </a:p>
          <a:p>
            <a:pPr eaLnBrk="1" hangingPunct="1"/>
            <a:r>
              <a:rPr lang="cs-CZ" altLang="cs-CZ"/>
              <a:t>5.  </a:t>
            </a:r>
          </a:p>
        </p:txBody>
      </p:sp>
      <p:sp>
        <p:nvSpPr>
          <p:cNvPr id="40966" name="TextovéPole 7"/>
          <p:cNvSpPr txBox="1">
            <a:spLocks noChangeArrowheads="1"/>
          </p:cNvSpPr>
          <p:nvPr/>
        </p:nvSpPr>
        <p:spPr bwMode="auto">
          <a:xfrm>
            <a:off x="6667500" y="5214938"/>
            <a:ext cx="3714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cs-CZ"/>
              <a:t>2.</a:t>
            </a:r>
          </a:p>
          <a:p>
            <a:pPr eaLnBrk="1" hangingPunct="1"/>
            <a:r>
              <a:rPr lang="cs-CZ" altLang="cs-CZ"/>
              <a:t>4.</a:t>
            </a:r>
          </a:p>
          <a:p>
            <a:pPr eaLnBrk="1" hangingPunct="1"/>
            <a:r>
              <a:rPr lang="cs-CZ" altLang="cs-CZ"/>
              <a:t>6.</a:t>
            </a:r>
          </a:p>
        </p:txBody>
      </p:sp>
    </p:spTree>
    <p:extLst>
      <p:ext uri="{BB962C8B-B14F-4D97-AF65-F5344CB8AC3E}">
        <p14:creationId xmlns:p14="http://schemas.microsoft.com/office/powerpoint/2010/main" val="1994232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endParaRPr lang="cs-CZ" altLang="cs-CZ" smtClean="0"/>
          </a:p>
        </p:txBody>
      </p:sp>
      <p:sp>
        <p:nvSpPr>
          <p:cNvPr id="83971" name="Rectangle 3"/>
          <p:cNvSpPr>
            <a:spLocks noGrp="1" noChangeArrowheads="1"/>
          </p:cNvSpPr>
          <p:nvPr>
            <p:ph type="body" idx="1"/>
          </p:nvPr>
        </p:nvSpPr>
        <p:spPr/>
        <p:txBody>
          <a:bodyPr/>
          <a:lstStyle/>
          <a:p>
            <a:pPr eaLnBrk="1" hangingPunct="1">
              <a:defRPr/>
            </a:pPr>
            <a:r>
              <a:rPr lang="en-US" smtClean="0"/>
              <a:t>Scanner with Optical Character Recognition /OCR/ software </a:t>
            </a:r>
          </a:p>
          <a:p>
            <a:pPr eaLnBrk="1" hangingPunct="1">
              <a:buFont typeface="Wingdings" panose="05000000000000000000" pitchFamily="2" charset="2"/>
              <a:buNone/>
              <a:defRPr/>
            </a:pPr>
            <a:r>
              <a:rPr lang="en-US" smtClean="0"/>
              <a:t>2. Braille display</a:t>
            </a:r>
          </a:p>
          <a:p>
            <a:pPr eaLnBrk="1" hangingPunct="1">
              <a:buFont typeface="Wingdings" panose="05000000000000000000" pitchFamily="2" charset="2"/>
              <a:buNone/>
              <a:defRPr/>
            </a:pPr>
            <a:r>
              <a:rPr lang="en-US" smtClean="0"/>
              <a:t>6. Braille emboser</a:t>
            </a:r>
          </a:p>
          <a:p>
            <a:pPr eaLnBrk="1" hangingPunct="1">
              <a:buFont typeface="Wingdings" panose="05000000000000000000" pitchFamily="2" charset="2"/>
              <a:buNone/>
              <a:defRPr/>
            </a:pPr>
            <a:r>
              <a:rPr lang="en-US" smtClean="0"/>
              <a:t>3. Braille writing board</a:t>
            </a:r>
          </a:p>
          <a:p>
            <a:pPr eaLnBrk="1" hangingPunct="1">
              <a:buFont typeface="Wingdings" panose="05000000000000000000" pitchFamily="2" charset="2"/>
              <a:buNone/>
              <a:defRPr/>
            </a:pPr>
            <a:r>
              <a:rPr lang="en-US" smtClean="0"/>
              <a:t>5. Braille machine</a:t>
            </a:r>
          </a:p>
          <a:p>
            <a:pPr eaLnBrk="1" hangingPunct="1">
              <a:buFont typeface="Wingdings" panose="05000000000000000000" pitchFamily="2" charset="2"/>
              <a:buNone/>
              <a:defRPr/>
            </a:pPr>
            <a:r>
              <a:rPr lang="en-US" smtClean="0"/>
              <a:t>4. Tactile models</a:t>
            </a:r>
          </a:p>
          <a:p>
            <a:pPr eaLnBrk="1" hangingPunct="1">
              <a:buFont typeface="Wingdings" panose="05000000000000000000" pitchFamily="2" charset="2"/>
              <a:buNone/>
              <a:defRPr/>
            </a:pPr>
            <a:endParaRPr lang="cs-CZ" smtClean="0"/>
          </a:p>
        </p:txBody>
      </p:sp>
    </p:spTree>
    <p:extLst>
      <p:ext uri="{BB962C8B-B14F-4D97-AF65-F5344CB8AC3E}">
        <p14:creationId xmlns:p14="http://schemas.microsoft.com/office/powerpoint/2010/main" val="29721430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cs-CZ" smtClean="0"/>
              <a:t>Low-vision aids:</a:t>
            </a:r>
            <a:endParaRPr lang="cs-CZ" altLang="cs-CZ" smtClean="0"/>
          </a:p>
        </p:txBody>
      </p:sp>
      <p:sp>
        <p:nvSpPr>
          <p:cNvPr id="43011" name="Rectangle 4"/>
          <p:cNvSpPr>
            <a:spLocks noChangeArrowheads="1"/>
          </p:cNvSpPr>
          <p:nvPr/>
        </p:nvSpPr>
        <p:spPr bwMode="auto">
          <a:xfrm>
            <a:off x="3614738" y="144780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cs-CZ" altLang="cs-CZ"/>
          </a:p>
        </p:txBody>
      </p:sp>
      <p:pic>
        <p:nvPicPr>
          <p:cNvPr id="43012" name="Picture 3" descr="Television reading machines and magnifying glasse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713893" y="2000250"/>
            <a:ext cx="49625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8540145" y="2588698"/>
            <a:ext cx="2813655" cy="369332"/>
          </a:xfrm>
          <a:prstGeom prst="rect">
            <a:avLst/>
          </a:prstGeom>
          <a:noFill/>
        </p:spPr>
        <p:txBody>
          <a:bodyPr wrap="none" rtlCol="0">
            <a:spAutoFit/>
          </a:bodyPr>
          <a:lstStyle/>
          <a:p>
            <a:r>
              <a:rPr lang="cs-CZ" dirty="0" err="1" smtClean="0">
                <a:solidFill>
                  <a:schemeClr val="accent1">
                    <a:lumMod val="75000"/>
                  </a:schemeClr>
                </a:solidFill>
              </a:rPr>
              <a:t>Try</a:t>
            </a:r>
            <a:r>
              <a:rPr lang="cs-CZ" dirty="0" smtClean="0">
                <a:solidFill>
                  <a:schemeClr val="accent1">
                    <a:lumMod val="75000"/>
                  </a:schemeClr>
                </a:solidFill>
              </a:rPr>
              <a:t> to </a:t>
            </a:r>
            <a:r>
              <a:rPr lang="cs-CZ" dirty="0" err="1" smtClean="0">
                <a:solidFill>
                  <a:schemeClr val="accent1">
                    <a:lumMod val="75000"/>
                  </a:schemeClr>
                </a:solidFill>
              </a:rPr>
              <a:t>read</a:t>
            </a:r>
            <a:r>
              <a:rPr lang="cs-CZ" dirty="0" smtClean="0">
                <a:solidFill>
                  <a:schemeClr val="accent1">
                    <a:lumMod val="75000"/>
                  </a:schemeClr>
                </a:solidFill>
              </a:rPr>
              <a:t> </a:t>
            </a:r>
            <a:r>
              <a:rPr lang="cs-CZ" dirty="0" err="1" smtClean="0">
                <a:solidFill>
                  <a:schemeClr val="accent1">
                    <a:lumMod val="75000"/>
                  </a:schemeClr>
                </a:solidFill>
              </a:rPr>
              <a:t>with</a:t>
            </a:r>
            <a:r>
              <a:rPr lang="cs-CZ" dirty="0" smtClean="0">
                <a:solidFill>
                  <a:schemeClr val="accent1">
                    <a:lumMod val="75000"/>
                  </a:schemeClr>
                </a:solidFill>
              </a:rPr>
              <a:t> a </a:t>
            </a:r>
            <a:r>
              <a:rPr lang="cs-CZ" dirty="0" err="1" smtClean="0">
                <a:solidFill>
                  <a:schemeClr val="accent1">
                    <a:lumMod val="75000"/>
                  </a:schemeClr>
                </a:solidFill>
              </a:rPr>
              <a:t>magnifier</a:t>
            </a:r>
            <a:r>
              <a:rPr lang="cs-CZ" dirty="0" smtClean="0">
                <a:solidFill>
                  <a:schemeClr val="accent1">
                    <a:lumMod val="75000"/>
                  </a:schemeClr>
                </a:solidFill>
              </a:rPr>
              <a:t>.</a:t>
            </a:r>
            <a:endParaRPr lang="cs-CZ" dirty="0">
              <a:solidFill>
                <a:schemeClr val="accent1">
                  <a:lumMod val="75000"/>
                </a:schemeClr>
              </a:solidFill>
            </a:endParaRPr>
          </a:p>
        </p:txBody>
      </p:sp>
      <p:pic>
        <p:nvPicPr>
          <p:cNvPr id="8" name="Picture 2" descr="Výsledek obrázku pro question mar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8893" y="2451293"/>
            <a:ext cx="491252" cy="644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2614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cs-CZ" smtClean="0"/>
              <a:t>Mobility training:</a:t>
            </a:r>
            <a:endParaRPr lang="cs-CZ" altLang="cs-CZ" smtClean="0"/>
          </a:p>
        </p:txBody>
      </p:sp>
      <p:sp>
        <p:nvSpPr>
          <p:cNvPr id="87043" name="Rectangle 3"/>
          <p:cNvSpPr>
            <a:spLocks noGrp="1" noChangeArrowheads="1"/>
          </p:cNvSpPr>
          <p:nvPr>
            <p:ph type="body" sz="half" idx="1"/>
          </p:nvPr>
        </p:nvSpPr>
        <p:spPr/>
        <p:txBody>
          <a:bodyPr/>
          <a:lstStyle/>
          <a:p>
            <a:pPr eaLnBrk="1" hangingPunct="1">
              <a:defRPr/>
            </a:pPr>
            <a:r>
              <a:rPr lang="en-US"/>
              <a:t>The long cane</a:t>
            </a:r>
            <a:endParaRPr lang="cs-CZ"/>
          </a:p>
          <a:p>
            <a:pPr eaLnBrk="1" hangingPunct="1">
              <a:defRPr/>
            </a:pPr>
            <a:r>
              <a:rPr lang="cs-CZ"/>
              <a:t>Symbol cane (identification cane)</a:t>
            </a:r>
          </a:p>
          <a:p>
            <a:pPr eaLnBrk="1" hangingPunct="1">
              <a:defRPr/>
            </a:pPr>
            <a:r>
              <a:rPr lang="cs-CZ"/>
              <a:t>White walking sticks (support cane)</a:t>
            </a:r>
            <a:endParaRPr lang="en-US"/>
          </a:p>
          <a:p>
            <a:pPr eaLnBrk="1" hangingPunct="1">
              <a:defRPr/>
            </a:pPr>
            <a:r>
              <a:rPr lang="en-US"/>
              <a:t>Guide dogs</a:t>
            </a:r>
          </a:p>
          <a:p>
            <a:pPr eaLnBrk="1" hangingPunct="1">
              <a:defRPr/>
            </a:pPr>
            <a:r>
              <a:rPr lang="en-US"/>
              <a:t>Human guides</a:t>
            </a:r>
          </a:p>
        </p:txBody>
      </p:sp>
      <p:pic>
        <p:nvPicPr>
          <p:cNvPr id="46084" name="Picture 5" descr="Pat-teach-Mark-Lo"/>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561263" y="2798764"/>
            <a:ext cx="2000250" cy="240982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1723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9" name="Rectangle 3"/>
          <p:cNvSpPr>
            <a:spLocks noGrp="1" noChangeArrowheads="1"/>
          </p:cNvSpPr>
          <p:nvPr>
            <p:ph type="body" idx="4294967295"/>
          </p:nvPr>
        </p:nvSpPr>
        <p:spPr>
          <a:xfrm>
            <a:off x="243840" y="162560"/>
            <a:ext cx="9987280" cy="6858000"/>
          </a:xfrm>
        </p:spPr>
        <p:txBody>
          <a:bodyPr/>
          <a:lstStyle/>
          <a:p>
            <a:pPr marL="0" indent="0" fontAlgn="base">
              <a:buNone/>
            </a:pPr>
            <a:r>
              <a:rPr lang="en-US" sz="2000" dirty="0"/>
              <a:t>When speaking with a person who is blind or has low </a:t>
            </a:r>
            <a:r>
              <a:rPr lang="en-US" sz="2000" dirty="0" smtClean="0"/>
              <a:t>vision</a:t>
            </a:r>
            <a:r>
              <a:rPr lang="cs-CZ" sz="2000" dirty="0" smtClean="0"/>
              <a:t>, </a:t>
            </a:r>
            <a:r>
              <a:rPr lang="en-US" sz="2000" dirty="0" smtClean="0"/>
              <a:t>consider </a:t>
            </a:r>
            <a:r>
              <a:rPr lang="en-US" sz="2000" dirty="0"/>
              <a:t>the following tips:</a:t>
            </a:r>
          </a:p>
          <a:p>
            <a:pPr fontAlgn="base"/>
            <a:r>
              <a:rPr lang="en-US" sz="2000" dirty="0"/>
              <a:t>Identify yourself - don't assume the person will </a:t>
            </a:r>
            <a:r>
              <a:rPr lang="en-US" sz="2000" dirty="0" err="1"/>
              <a:t>recognise</a:t>
            </a:r>
            <a:r>
              <a:rPr lang="en-US" sz="2000" dirty="0"/>
              <a:t> you by your voice.</a:t>
            </a:r>
          </a:p>
          <a:p>
            <a:pPr fontAlgn="base"/>
            <a:r>
              <a:rPr lang="en-US" sz="2000" dirty="0"/>
              <a:t>Speak naturally and clearly. Loss of eyesight does not mean loss of hearing.</a:t>
            </a:r>
          </a:p>
          <a:p>
            <a:pPr fontAlgn="base"/>
            <a:r>
              <a:rPr lang="en-US" sz="2000" dirty="0"/>
              <a:t>Continue to use body language. This will affect the tone of your voice and give a lot of extra information to the person who is vision impaired.</a:t>
            </a:r>
          </a:p>
          <a:p>
            <a:pPr fontAlgn="base"/>
            <a:r>
              <a:rPr lang="en-US" sz="2000" dirty="0"/>
              <a:t>Use everyday language. Don't avoid words like "see" or "look" or talking about everyday activities such as watching TV or videos.</a:t>
            </a:r>
          </a:p>
          <a:p>
            <a:pPr fontAlgn="base"/>
            <a:r>
              <a:rPr lang="en-US" sz="2000" dirty="0"/>
              <a:t>Name the person when introducing yourself or when directing conversation to them in a group situation.</a:t>
            </a:r>
          </a:p>
          <a:p>
            <a:pPr fontAlgn="base"/>
            <a:r>
              <a:rPr lang="en-US" sz="2000" dirty="0"/>
              <a:t>Never channel conversation through a third person.</a:t>
            </a:r>
          </a:p>
          <a:p>
            <a:pPr fontAlgn="base"/>
            <a:r>
              <a:rPr lang="en-US" sz="2000" dirty="0"/>
              <a:t>In a group situation, introduce the other people present.</a:t>
            </a:r>
          </a:p>
          <a:p>
            <a:pPr fontAlgn="base"/>
            <a:r>
              <a:rPr lang="en-US" sz="2000" dirty="0"/>
              <a:t>Never leave a conversation with a person without saying so.</a:t>
            </a:r>
          </a:p>
          <a:p>
            <a:pPr fontAlgn="base"/>
            <a:r>
              <a:rPr lang="en-US" sz="2000" dirty="0"/>
              <a:t>Use accurate and specific language when giving directions. For example, "the door is on your left", rather than "the door is over there".</a:t>
            </a:r>
          </a:p>
          <a:p>
            <a:pPr fontAlgn="base"/>
            <a:r>
              <a:rPr lang="en-US" sz="2000" dirty="0"/>
              <a:t>Avoid situations where there is competing noise.</a:t>
            </a:r>
          </a:p>
          <a:p>
            <a:pPr fontAlgn="base"/>
            <a:r>
              <a:rPr lang="en-US" sz="2000" dirty="0"/>
              <a:t>Always ask first to check if help is needed.</a:t>
            </a:r>
          </a:p>
          <a:p>
            <a:pPr fontAlgn="base"/>
            <a:r>
              <a:rPr lang="en-US" sz="2000" dirty="0"/>
              <a:t>Relax and be yourself.</a:t>
            </a:r>
          </a:p>
          <a:p>
            <a:pPr marL="609600" indent="-609600">
              <a:lnSpc>
                <a:spcPct val="80000"/>
              </a:lnSpc>
            </a:pPr>
            <a:endParaRPr lang="cs-CZ" altLang="cs-CZ" sz="2000" dirty="0">
              <a:latin typeface="Arial" panose="020B0604020202020204" pitchFamily="34" charset="0"/>
            </a:endParaRPr>
          </a:p>
        </p:txBody>
      </p:sp>
    </p:spTree>
    <p:extLst>
      <p:ext uri="{BB962C8B-B14F-4D97-AF65-F5344CB8AC3E}">
        <p14:creationId xmlns:p14="http://schemas.microsoft.com/office/powerpoint/2010/main" val="21954553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Everyday</a:t>
            </a:r>
            <a:r>
              <a:rPr lang="cs-CZ" b="1" dirty="0" smtClean="0"/>
              <a:t> </a:t>
            </a:r>
            <a:r>
              <a:rPr lang="cs-CZ" b="1" dirty="0" err="1" smtClean="0"/>
              <a:t>life</a:t>
            </a:r>
            <a:endParaRPr lang="cs-CZ" b="1" dirty="0"/>
          </a:p>
        </p:txBody>
      </p:sp>
      <p:pic>
        <p:nvPicPr>
          <p:cNvPr id="1030" name="Picture 6" descr="Výsledek obrázku pro accompanying someone bli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657" y="1822450"/>
            <a:ext cx="3224903" cy="2418678"/>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Image titled Walk With a Blind Person Step 1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10" descr="Image titled Walk With a Blind Person Step 1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36" name="Picture 12" descr="https://www.wikihow.com/images/thumb/6/6a/Walk-With-a-Blind-Person-Step-10.jpg/aid1013320-v4-900px-Walk-With-a-Blind-Person-Step-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892" y="1825625"/>
            <a:ext cx="3220671" cy="2415503"/>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4" descr="Image titled Understand Blind People Step 6"/>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42" name="Picture 18" descr="https://www.wikihow.com/images/thumb/7/77/Pick-up-a-Blind-Person-Step-3.jpg/aid587258-v4-900px-Pick-up-a-Blind-Person-Step-3.jpg"/>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8124662" y="1819274"/>
            <a:ext cx="3229138" cy="2421854"/>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p:cNvSpPr txBox="1"/>
          <p:nvPr/>
        </p:nvSpPr>
        <p:spPr>
          <a:xfrm>
            <a:off x="808892" y="5158154"/>
            <a:ext cx="4240328" cy="923330"/>
          </a:xfrm>
          <a:prstGeom prst="rect">
            <a:avLst/>
          </a:prstGeom>
          <a:noFill/>
        </p:spPr>
        <p:txBody>
          <a:bodyPr wrap="none" rtlCol="0">
            <a:spAutoFit/>
          </a:bodyPr>
          <a:lstStyle/>
          <a:p>
            <a:pPr marL="285750" indent="-285750">
              <a:buFont typeface="Arial" panose="020B0604020202020204" pitchFamily="34" charset="0"/>
              <a:buChar char="•"/>
            </a:pPr>
            <a:r>
              <a:rPr lang="cs-CZ" dirty="0" err="1" smtClean="0"/>
              <a:t>Offering</a:t>
            </a:r>
            <a:r>
              <a:rPr lang="cs-CZ" dirty="0" smtClean="0"/>
              <a:t> </a:t>
            </a:r>
            <a:r>
              <a:rPr lang="cs-CZ" dirty="0" err="1" smtClean="0"/>
              <a:t>help</a:t>
            </a:r>
            <a:r>
              <a:rPr lang="cs-CZ" dirty="0" smtClean="0"/>
              <a:t> </a:t>
            </a:r>
            <a:r>
              <a:rPr lang="cs-CZ" dirty="0" err="1" smtClean="0"/>
              <a:t>or</a:t>
            </a:r>
            <a:r>
              <a:rPr lang="cs-CZ" dirty="0" smtClean="0"/>
              <a:t> </a:t>
            </a:r>
            <a:r>
              <a:rPr lang="cs-CZ" dirty="0" err="1" smtClean="0"/>
              <a:t>information</a:t>
            </a:r>
            <a:endParaRPr lang="cs-CZ" dirty="0" smtClean="0"/>
          </a:p>
          <a:p>
            <a:pPr marL="285750" indent="-285750">
              <a:buFont typeface="Arial" panose="020B0604020202020204" pitchFamily="34" charset="0"/>
              <a:buChar char="•"/>
            </a:pPr>
            <a:r>
              <a:rPr lang="cs-CZ" dirty="0" err="1" smtClean="0"/>
              <a:t>Guiding</a:t>
            </a:r>
            <a:endParaRPr lang="cs-CZ" dirty="0" smtClean="0"/>
          </a:p>
          <a:p>
            <a:pPr marL="285750" indent="-285750">
              <a:buFont typeface="Arial" panose="020B0604020202020204" pitchFamily="34" charset="0"/>
              <a:buChar char="•"/>
            </a:pPr>
            <a:r>
              <a:rPr lang="cs-CZ" dirty="0" err="1" smtClean="0"/>
              <a:t>Sitting</a:t>
            </a:r>
            <a:r>
              <a:rPr lang="cs-CZ" dirty="0" smtClean="0"/>
              <a:t> and </a:t>
            </a:r>
            <a:r>
              <a:rPr lang="cs-CZ" dirty="0" err="1" smtClean="0"/>
              <a:t>getting</a:t>
            </a:r>
            <a:r>
              <a:rPr lang="cs-CZ" dirty="0" smtClean="0"/>
              <a:t> on/</a:t>
            </a:r>
            <a:r>
              <a:rPr lang="cs-CZ" dirty="0" err="1" smtClean="0"/>
              <a:t>off</a:t>
            </a:r>
            <a:r>
              <a:rPr lang="cs-CZ" dirty="0" smtClean="0"/>
              <a:t> tram (car, </a:t>
            </a:r>
            <a:r>
              <a:rPr lang="cs-CZ" dirty="0" err="1" smtClean="0"/>
              <a:t>etc</a:t>
            </a:r>
            <a:r>
              <a:rPr lang="cs-CZ" dirty="0" smtClean="0"/>
              <a:t>.)</a:t>
            </a:r>
            <a:endParaRPr lang="cs-CZ" dirty="0"/>
          </a:p>
        </p:txBody>
      </p:sp>
    </p:spTree>
    <p:extLst>
      <p:ext uri="{BB962C8B-B14F-4D97-AF65-F5344CB8AC3E}">
        <p14:creationId xmlns:p14="http://schemas.microsoft.com/office/powerpoint/2010/main" val="644106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smtClean="0">
                <a:hlinkClick r:id="rId2"/>
              </a:rPr>
              <a:t>PE</a:t>
            </a:r>
            <a:r>
              <a:rPr lang="cs-CZ" dirty="0" smtClean="0"/>
              <a:t> </a:t>
            </a:r>
            <a:r>
              <a:rPr lang="cs-CZ" dirty="0" err="1" smtClean="0"/>
              <a:t>for</a:t>
            </a:r>
            <a:r>
              <a:rPr lang="cs-CZ" dirty="0" smtClean="0"/>
              <a:t> student </a:t>
            </a:r>
            <a:r>
              <a:rPr lang="cs-CZ" dirty="0" err="1" smtClean="0"/>
              <a:t>with</a:t>
            </a:r>
            <a:r>
              <a:rPr lang="cs-CZ" dirty="0" smtClean="0"/>
              <a:t> </a:t>
            </a:r>
            <a:r>
              <a:rPr lang="cs-CZ" dirty="0" err="1" smtClean="0"/>
              <a:t>visual</a:t>
            </a:r>
            <a:r>
              <a:rPr lang="cs-CZ" dirty="0" smtClean="0"/>
              <a:t> </a:t>
            </a:r>
            <a:r>
              <a:rPr lang="cs-CZ" dirty="0" err="1" smtClean="0"/>
              <a:t>impairment</a:t>
            </a:r>
            <a:endParaRPr lang="cs-CZ" dirty="0" smtClean="0"/>
          </a:p>
          <a:p>
            <a:pPr lvl="1"/>
            <a:r>
              <a:rPr lang="cs-CZ" dirty="0" smtClean="0"/>
              <a:t>6:48 – 15:41</a:t>
            </a:r>
            <a:endParaRPr lang="cs-CZ" dirty="0"/>
          </a:p>
          <a:p>
            <a:r>
              <a:rPr lang="cs-CZ" dirty="0" smtClean="0"/>
              <a:t>Blind </a:t>
            </a:r>
            <a:r>
              <a:rPr lang="cs-CZ" dirty="0" err="1" smtClean="0"/>
              <a:t>football</a:t>
            </a:r>
            <a:r>
              <a:rPr lang="cs-CZ" dirty="0" smtClean="0"/>
              <a:t> – </a:t>
            </a:r>
            <a:r>
              <a:rPr lang="cs-CZ" dirty="0" err="1" smtClean="0">
                <a:hlinkClick r:id="rId3"/>
              </a:rPr>
              <a:t>Avoy</a:t>
            </a:r>
            <a:endParaRPr lang="cs-CZ" dirty="0" smtClean="0"/>
          </a:p>
          <a:p>
            <a:r>
              <a:rPr lang="cs-CZ" dirty="0" smtClean="0"/>
              <a:t>3:35</a:t>
            </a:r>
          </a:p>
          <a:p>
            <a:r>
              <a:rPr lang="cs-CZ" dirty="0" err="1" smtClean="0">
                <a:hlinkClick r:id="rId4"/>
              </a:rPr>
              <a:t>Skiing</a:t>
            </a:r>
            <a:r>
              <a:rPr lang="cs-CZ" dirty="0" smtClean="0"/>
              <a:t> </a:t>
            </a:r>
            <a:r>
              <a:rPr lang="cs-CZ" dirty="0" err="1" smtClean="0"/>
              <a:t>with</a:t>
            </a:r>
            <a:r>
              <a:rPr lang="cs-CZ" dirty="0" smtClean="0"/>
              <a:t> a </a:t>
            </a:r>
            <a:r>
              <a:rPr lang="cs-CZ" dirty="0" err="1" smtClean="0"/>
              <a:t>guide</a:t>
            </a:r>
            <a:endParaRPr lang="cs-CZ" dirty="0" smtClean="0"/>
          </a:p>
          <a:p>
            <a:endParaRPr lang="cs-CZ" dirty="0" smtClean="0"/>
          </a:p>
          <a:p>
            <a:endParaRPr lang="cs-CZ" dirty="0"/>
          </a:p>
        </p:txBody>
      </p:sp>
    </p:spTree>
    <p:extLst>
      <p:ext uri="{BB962C8B-B14F-4D97-AF65-F5344CB8AC3E}">
        <p14:creationId xmlns:p14="http://schemas.microsoft.com/office/powerpoint/2010/main" val="1221256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Influences</a:t>
            </a:r>
            <a:r>
              <a:rPr lang="cs-CZ" dirty="0" smtClean="0"/>
              <a:t> on </a:t>
            </a:r>
            <a:r>
              <a:rPr lang="cs-CZ" dirty="0" err="1" smtClean="0"/>
              <a:t>current</a:t>
            </a:r>
            <a:r>
              <a:rPr lang="cs-CZ" dirty="0" smtClean="0"/>
              <a:t> </a:t>
            </a:r>
            <a:r>
              <a:rPr lang="cs-CZ" dirty="0" err="1" smtClean="0"/>
              <a:t>special</a:t>
            </a:r>
            <a:r>
              <a:rPr lang="cs-CZ" dirty="0" smtClean="0"/>
              <a:t> </a:t>
            </a:r>
            <a:r>
              <a:rPr lang="cs-CZ" dirty="0" err="1" smtClean="0"/>
              <a:t>education</a:t>
            </a:r>
            <a:r>
              <a:rPr lang="cs-CZ" dirty="0" smtClean="0"/>
              <a:t> </a:t>
            </a:r>
            <a:r>
              <a:rPr lang="cs-CZ" dirty="0" err="1" smtClean="0"/>
              <a:t>practices</a:t>
            </a:r>
            <a:endParaRPr lang="cs-CZ" dirty="0"/>
          </a:p>
        </p:txBody>
      </p:sp>
      <p:sp>
        <p:nvSpPr>
          <p:cNvPr id="3" name="Zástupný symbol pro obsah 2"/>
          <p:cNvSpPr>
            <a:spLocks noGrp="1"/>
          </p:cNvSpPr>
          <p:nvPr>
            <p:ph idx="1"/>
          </p:nvPr>
        </p:nvSpPr>
        <p:spPr/>
        <p:txBody>
          <a:bodyPr/>
          <a:lstStyle/>
          <a:p>
            <a:endParaRPr lang="cs-CZ" dirty="0"/>
          </a:p>
        </p:txBody>
      </p:sp>
      <p:pic>
        <p:nvPicPr>
          <p:cNvPr id="5" name="Obrázek 4"/>
          <p:cNvPicPr>
            <a:picLocks noChangeAspect="1"/>
          </p:cNvPicPr>
          <p:nvPr/>
        </p:nvPicPr>
        <p:blipFill>
          <a:blip r:embed="rId3"/>
          <a:stretch>
            <a:fillRect/>
          </a:stretch>
        </p:blipFill>
        <p:spPr>
          <a:xfrm>
            <a:off x="3329234" y="1122120"/>
            <a:ext cx="5709258" cy="5876557"/>
          </a:xfrm>
          <a:prstGeom prst="rect">
            <a:avLst/>
          </a:prstGeom>
        </p:spPr>
      </p:pic>
    </p:spTree>
    <p:extLst>
      <p:ext uri="{BB962C8B-B14F-4D97-AF65-F5344CB8AC3E}">
        <p14:creationId xmlns:p14="http://schemas.microsoft.com/office/powerpoint/2010/main" val="23575122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Students</a:t>
            </a:r>
            <a:r>
              <a:rPr lang="cs-CZ" dirty="0" smtClean="0"/>
              <a:t> </a:t>
            </a:r>
            <a:r>
              <a:rPr lang="cs-CZ" dirty="0" err="1" smtClean="0"/>
              <a:t>with</a:t>
            </a:r>
            <a:r>
              <a:rPr lang="cs-CZ" dirty="0" smtClean="0"/>
              <a:t> </a:t>
            </a:r>
            <a:r>
              <a:rPr lang="cs-CZ" dirty="0" err="1" smtClean="0"/>
              <a:t>hearing</a:t>
            </a:r>
            <a:r>
              <a:rPr lang="cs-CZ" dirty="0" smtClean="0"/>
              <a:t> </a:t>
            </a:r>
            <a:r>
              <a:rPr lang="cs-CZ" dirty="0" err="1" smtClean="0"/>
              <a:t>impairment</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38837402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pPr>
              <a:defRPr/>
            </a:pPr>
            <a:r>
              <a:rPr lang="cs-CZ" dirty="0"/>
              <a:t>A HI </a:t>
            </a:r>
            <a:r>
              <a:rPr lang="cs-CZ" dirty="0" err="1"/>
              <a:t>is</a:t>
            </a:r>
            <a:r>
              <a:rPr lang="cs-CZ" dirty="0"/>
              <a:t> a </a:t>
            </a:r>
            <a:r>
              <a:rPr lang="cs-CZ" dirty="0" err="1"/>
              <a:t>decrease</a:t>
            </a:r>
            <a:r>
              <a:rPr lang="cs-CZ" dirty="0"/>
              <a:t> in </a:t>
            </a:r>
            <a:r>
              <a:rPr lang="cs-CZ" dirty="0" err="1"/>
              <a:t>one´s</a:t>
            </a:r>
            <a:r>
              <a:rPr lang="cs-CZ" dirty="0"/>
              <a:t> </a:t>
            </a:r>
            <a:r>
              <a:rPr lang="cs-CZ" dirty="0" err="1"/>
              <a:t>ability</a:t>
            </a:r>
            <a:r>
              <a:rPr lang="cs-CZ" dirty="0"/>
              <a:t> to </a:t>
            </a:r>
            <a:r>
              <a:rPr lang="cs-CZ" dirty="0" err="1"/>
              <a:t>hear</a:t>
            </a:r>
            <a:r>
              <a:rPr lang="cs-CZ" dirty="0"/>
              <a:t> (</a:t>
            </a:r>
            <a:r>
              <a:rPr lang="cs-CZ" dirty="0" err="1"/>
              <a:t>perceive</a:t>
            </a:r>
            <a:r>
              <a:rPr lang="cs-CZ" dirty="0"/>
              <a:t> auditory </a:t>
            </a:r>
            <a:r>
              <a:rPr lang="cs-CZ" dirty="0" err="1"/>
              <a:t>information</a:t>
            </a:r>
            <a:r>
              <a:rPr lang="cs-CZ" dirty="0" smtClean="0"/>
              <a:t>)</a:t>
            </a:r>
            <a:endParaRPr lang="cs-CZ" dirty="0"/>
          </a:p>
          <a:p>
            <a:pPr>
              <a:defRPr/>
            </a:pPr>
            <a:r>
              <a:rPr lang="cs-CZ" dirty="0"/>
              <a:t>HI </a:t>
            </a:r>
            <a:r>
              <a:rPr lang="cs-CZ" dirty="0" err="1"/>
              <a:t>ranges</a:t>
            </a:r>
            <a:r>
              <a:rPr lang="cs-CZ" dirty="0"/>
              <a:t> in </a:t>
            </a:r>
            <a:r>
              <a:rPr lang="cs-CZ" dirty="0" err="1"/>
              <a:t>severity</a:t>
            </a:r>
            <a:r>
              <a:rPr lang="cs-CZ" dirty="0"/>
              <a:t> </a:t>
            </a:r>
            <a:r>
              <a:rPr lang="cs-CZ" dirty="0" err="1"/>
              <a:t>from</a:t>
            </a:r>
            <a:r>
              <a:rPr lang="cs-CZ" dirty="0"/>
              <a:t> </a:t>
            </a:r>
            <a:r>
              <a:rPr lang="cs-CZ" dirty="0" err="1"/>
              <a:t>mild</a:t>
            </a:r>
            <a:r>
              <a:rPr lang="cs-CZ" dirty="0"/>
              <a:t> to </a:t>
            </a:r>
            <a:r>
              <a:rPr lang="cs-CZ" dirty="0" err="1"/>
              <a:t>profound</a:t>
            </a:r>
            <a:endParaRPr lang="cs-CZ" dirty="0"/>
          </a:p>
          <a:p>
            <a:pPr>
              <a:defRPr/>
            </a:pPr>
            <a:endParaRPr lang="cs-CZ" dirty="0" smtClean="0"/>
          </a:p>
          <a:p>
            <a:pPr>
              <a:defRPr/>
            </a:pPr>
            <a:r>
              <a:rPr lang="cs-CZ" dirty="0" err="1" smtClean="0"/>
              <a:t>Deaf</a:t>
            </a:r>
            <a:endParaRPr lang="cs-CZ" dirty="0"/>
          </a:p>
          <a:p>
            <a:pPr>
              <a:defRPr/>
            </a:pPr>
            <a:r>
              <a:rPr lang="cs-CZ" dirty="0"/>
              <a:t>Hard-</a:t>
            </a:r>
            <a:r>
              <a:rPr lang="cs-CZ" dirty="0" err="1"/>
              <a:t>of</a:t>
            </a:r>
            <a:r>
              <a:rPr lang="cs-CZ" dirty="0"/>
              <a:t>-</a:t>
            </a:r>
            <a:r>
              <a:rPr lang="cs-CZ" dirty="0" err="1"/>
              <a:t>hearing</a:t>
            </a:r>
            <a:endParaRPr lang="cs-CZ" dirty="0"/>
          </a:p>
          <a:p>
            <a:pPr>
              <a:buNone/>
              <a:defRPr/>
            </a:pPr>
            <a:endParaRPr lang="cs-CZ" dirty="0"/>
          </a:p>
          <a:p>
            <a:pPr>
              <a:defRPr/>
            </a:pPr>
            <a:r>
              <a:rPr lang="cs-CZ" dirty="0" err="1"/>
              <a:t>Mild</a:t>
            </a:r>
            <a:r>
              <a:rPr lang="cs-CZ" dirty="0"/>
              <a:t> (26-54 dB)</a:t>
            </a:r>
          </a:p>
          <a:p>
            <a:pPr>
              <a:defRPr/>
            </a:pPr>
            <a:r>
              <a:rPr lang="cs-CZ" dirty="0" err="1"/>
              <a:t>Moderate</a:t>
            </a:r>
            <a:r>
              <a:rPr lang="cs-CZ" dirty="0"/>
              <a:t> (55-69 dB)</a:t>
            </a:r>
          </a:p>
          <a:p>
            <a:pPr>
              <a:defRPr/>
            </a:pPr>
            <a:r>
              <a:rPr lang="cs-CZ" dirty="0"/>
              <a:t>Severe (70-89 dB)</a:t>
            </a:r>
          </a:p>
          <a:p>
            <a:pPr>
              <a:defRPr/>
            </a:pPr>
            <a:r>
              <a:rPr lang="cs-CZ" dirty="0" err="1"/>
              <a:t>Profound</a:t>
            </a:r>
            <a:r>
              <a:rPr lang="cs-CZ" dirty="0"/>
              <a:t> (90 dB and more)</a:t>
            </a:r>
          </a:p>
          <a:p>
            <a:endParaRPr lang="cs-CZ" dirty="0"/>
          </a:p>
        </p:txBody>
      </p:sp>
    </p:spTree>
    <p:extLst>
      <p:ext uri="{BB962C8B-B14F-4D97-AF65-F5344CB8AC3E}">
        <p14:creationId xmlns:p14="http://schemas.microsoft.com/office/powerpoint/2010/main" val="42057459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cs-CZ" smtClean="0"/>
              <a:t>Hearing Aids:</a:t>
            </a:r>
          </a:p>
        </p:txBody>
      </p:sp>
      <p:sp>
        <p:nvSpPr>
          <p:cNvPr id="17411" name="Rectangle 3"/>
          <p:cNvSpPr>
            <a:spLocks noGrp="1" noChangeArrowheads="1"/>
          </p:cNvSpPr>
          <p:nvPr>
            <p:ph type="body" sz="half" idx="1"/>
          </p:nvPr>
        </p:nvSpPr>
        <p:spPr/>
        <p:txBody>
          <a:bodyPr/>
          <a:lstStyle/>
          <a:p>
            <a:pPr eaLnBrk="1" hangingPunct="1">
              <a:defRPr/>
            </a:pPr>
            <a:r>
              <a:rPr lang="cs-CZ"/>
              <a:t>Worn behind the ear</a:t>
            </a:r>
          </a:p>
          <a:p>
            <a:pPr eaLnBrk="1" hangingPunct="1">
              <a:defRPr/>
            </a:pPr>
            <a:r>
              <a:rPr lang="cs-CZ"/>
              <a:t>Worn in the ear</a:t>
            </a:r>
          </a:p>
          <a:p>
            <a:pPr eaLnBrk="1" hangingPunct="1">
              <a:defRPr/>
            </a:pPr>
            <a:r>
              <a:rPr lang="cs-CZ"/>
              <a:t>Worn in the canal of the ear</a:t>
            </a:r>
          </a:p>
          <a:p>
            <a:pPr eaLnBrk="1" hangingPunct="1">
              <a:buFont typeface="Wingdings" panose="05000000000000000000" pitchFamily="2" charset="2"/>
              <a:buNone/>
              <a:defRPr/>
            </a:pPr>
            <a:endParaRPr lang="cs-CZ"/>
          </a:p>
          <a:p>
            <a:pPr eaLnBrk="1" hangingPunct="1">
              <a:buFont typeface="Wingdings" panose="05000000000000000000" pitchFamily="2" charset="2"/>
              <a:buNone/>
              <a:defRPr/>
            </a:pPr>
            <a:r>
              <a:rPr lang="cs-CZ"/>
              <a:t>	Hearing aids make sounds louder, not clearer.</a:t>
            </a:r>
          </a:p>
        </p:txBody>
      </p:sp>
      <p:pic>
        <p:nvPicPr>
          <p:cNvPr id="17412" name="Picture 5" descr="hearing-aid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92875" y="1652588"/>
            <a:ext cx="3386138" cy="4470400"/>
          </a:xfr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1854194" y="5753656"/>
            <a:ext cx="2154244" cy="369332"/>
          </a:xfrm>
          <a:prstGeom prst="rect">
            <a:avLst/>
          </a:prstGeom>
          <a:solidFill>
            <a:schemeClr val="accent4">
              <a:lumMod val="60000"/>
              <a:lumOff val="40000"/>
            </a:schemeClr>
          </a:solidFill>
        </p:spPr>
        <p:txBody>
          <a:bodyPr wrap="none" rtlCol="0">
            <a:spAutoFit/>
          </a:bodyPr>
          <a:lstStyle/>
          <a:p>
            <a:r>
              <a:rPr lang="cs-CZ" dirty="0" err="1" smtClean="0"/>
              <a:t>Hearing</a:t>
            </a:r>
            <a:r>
              <a:rPr lang="cs-CZ" dirty="0" smtClean="0"/>
              <a:t> </a:t>
            </a:r>
            <a:r>
              <a:rPr lang="cs-CZ" dirty="0" err="1" smtClean="0"/>
              <a:t>aid</a:t>
            </a:r>
            <a:r>
              <a:rPr lang="cs-CZ" dirty="0" smtClean="0"/>
              <a:t> </a:t>
            </a:r>
            <a:r>
              <a:rPr lang="cs-CZ" dirty="0" err="1" smtClean="0"/>
              <a:t>at</a:t>
            </a:r>
            <a:r>
              <a:rPr lang="cs-CZ" dirty="0" smtClean="0"/>
              <a:t> </a:t>
            </a:r>
            <a:r>
              <a:rPr lang="cs-CZ" dirty="0" err="1" smtClean="0"/>
              <a:t>school</a:t>
            </a:r>
            <a:endParaRPr lang="cs-CZ" dirty="0"/>
          </a:p>
        </p:txBody>
      </p:sp>
    </p:spTree>
    <p:extLst>
      <p:ext uri="{BB962C8B-B14F-4D97-AF65-F5344CB8AC3E}">
        <p14:creationId xmlns:p14="http://schemas.microsoft.com/office/powerpoint/2010/main" val="204867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6"/>
          <p:cNvSpPr>
            <a:spLocks noGrp="1" noChangeArrowheads="1"/>
          </p:cNvSpPr>
          <p:nvPr>
            <p:ph type="title"/>
          </p:nvPr>
        </p:nvSpPr>
        <p:spPr>
          <a:xfrm>
            <a:off x="1981201" y="268289"/>
            <a:ext cx="8385175" cy="1431925"/>
          </a:xfrm>
        </p:spPr>
        <p:txBody>
          <a:bodyPr/>
          <a:lstStyle/>
          <a:p>
            <a:pPr eaLnBrk="1" hangingPunct="1">
              <a:defRPr/>
            </a:pPr>
            <a:r>
              <a:rPr lang="cs-CZ" smtClean="0"/>
              <a:t>Cochlear Implant:</a:t>
            </a:r>
          </a:p>
        </p:txBody>
      </p:sp>
      <p:sp>
        <p:nvSpPr>
          <p:cNvPr id="15367" name="Rectangle 7"/>
          <p:cNvSpPr>
            <a:spLocks noGrp="1" noChangeArrowheads="1"/>
          </p:cNvSpPr>
          <p:nvPr>
            <p:ph type="body" sz="half" idx="1"/>
          </p:nvPr>
        </p:nvSpPr>
        <p:spPr/>
        <p:txBody>
          <a:bodyPr/>
          <a:lstStyle/>
          <a:p>
            <a:pPr eaLnBrk="1" hangingPunct="1">
              <a:defRPr/>
            </a:pPr>
            <a:r>
              <a:rPr lang="cs-CZ"/>
              <a:t>A small microphone worn behind the ear</a:t>
            </a:r>
          </a:p>
          <a:p>
            <a:pPr eaLnBrk="1" hangingPunct="1">
              <a:defRPr/>
            </a:pPr>
            <a:r>
              <a:rPr lang="cs-CZ"/>
              <a:t>A small computerized speech processor worn by the person</a:t>
            </a:r>
          </a:p>
          <a:p>
            <a:pPr eaLnBrk="1" hangingPunct="1">
              <a:defRPr/>
            </a:pPr>
            <a:r>
              <a:rPr lang="cs-CZ"/>
              <a:t>An implanted internal coin</a:t>
            </a:r>
          </a:p>
          <a:p>
            <a:pPr eaLnBrk="1" hangingPunct="1">
              <a:defRPr/>
            </a:pPr>
            <a:r>
              <a:rPr lang="cs-CZ"/>
              <a:t>Electrodes implanted in the inner ear</a:t>
            </a:r>
          </a:p>
        </p:txBody>
      </p:sp>
      <p:sp>
        <p:nvSpPr>
          <p:cNvPr id="15368" name="Rectangle 8"/>
          <p:cNvSpPr>
            <a:spLocks noGrp="1" noChangeArrowheads="1"/>
          </p:cNvSpPr>
          <p:nvPr>
            <p:ph sz="half" idx="2"/>
          </p:nvPr>
        </p:nvSpPr>
        <p:spPr/>
        <p:txBody>
          <a:bodyPr/>
          <a:lstStyle/>
          <a:p>
            <a:pPr eaLnBrk="1" hangingPunct="1">
              <a:defRPr/>
            </a:pPr>
            <a:endParaRPr lang="cs-CZ"/>
          </a:p>
        </p:txBody>
      </p:sp>
      <p:pic>
        <p:nvPicPr>
          <p:cNvPr id="18437" name="Picture 10" descr="fg218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9601" y="1773239"/>
            <a:ext cx="2982913" cy="431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27647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lstStyle/>
          <a:p>
            <a:pPr eaLnBrk="1" hangingPunct="1">
              <a:defRPr/>
            </a:pPr>
            <a:endParaRPr lang="cs-CZ" smtClean="0"/>
          </a:p>
        </p:txBody>
      </p:sp>
      <p:sp>
        <p:nvSpPr>
          <p:cNvPr id="20486" name="Rectangle 6"/>
          <p:cNvSpPr>
            <a:spLocks noGrp="1" noChangeArrowheads="1"/>
          </p:cNvSpPr>
          <p:nvPr>
            <p:ph sz="half" idx="2"/>
          </p:nvPr>
        </p:nvSpPr>
        <p:spPr/>
        <p:txBody>
          <a:bodyPr/>
          <a:lstStyle/>
          <a:p>
            <a:pPr eaLnBrk="1" hangingPunct="1">
              <a:defRPr/>
            </a:pPr>
            <a:endParaRPr lang="cs-CZ" smtClean="0"/>
          </a:p>
        </p:txBody>
      </p:sp>
      <p:sp>
        <p:nvSpPr>
          <p:cNvPr id="20490" name="Rectangle 10"/>
          <p:cNvSpPr>
            <a:spLocks noGrp="1" noChangeArrowheads="1"/>
          </p:cNvSpPr>
          <p:nvPr>
            <p:ph sz="half" idx="1"/>
          </p:nvPr>
        </p:nvSpPr>
        <p:spPr/>
        <p:txBody>
          <a:bodyPr/>
          <a:lstStyle/>
          <a:p>
            <a:pPr eaLnBrk="1" hangingPunct="1">
              <a:defRPr/>
            </a:pPr>
            <a:endParaRPr lang="cs-CZ" smtClean="0"/>
          </a:p>
        </p:txBody>
      </p:sp>
      <p:pic>
        <p:nvPicPr>
          <p:cNvPr id="19461" name="Picture 14" descr="Spectr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0463" y="2636838"/>
            <a:ext cx="37528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6" descr="431434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3" y="692151"/>
            <a:ext cx="4076700"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83821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err="1" smtClean="0"/>
              <a:t>Tips</a:t>
            </a:r>
            <a:r>
              <a:rPr lang="cs-CZ" dirty="0" smtClean="0"/>
              <a:t> </a:t>
            </a:r>
            <a:r>
              <a:rPr lang="cs-CZ" dirty="0" err="1" smtClean="0"/>
              <a:t>for</a:t>
            </a:r>
            <a:r>
              <a:rPr lang="cs-CZ" dirty="0" smtClean="0"/>
              <a:t> </a:t>
            </a:r>
            <a:r>
              <a:rPr lang="cs-CZ" dirty="0" err="1" smtClean="0">
                <a:hlinkClick r:id="rId2"/>
              </a:rPr>
              <a:t>classroom</a:t>
            </a:r>
            <a:r>
              <a:rPr lang="cs-CZ" dirty="0" smtClean="0">
                <a:hlinkClick r:id="rId2"/>
              </a:rPr>
              <a:t> management</a:t>
            </a:r>
            <a:endParaRPr lang="cs-CZ" dirty="0" smtClean="0"/>
          </a:p>
          <a:p>
            <a:endParaRPr lang="cs-CZ" dirty="0"/>
          </a:p>
          <a:p>
            <a:r>
              <a:rPr lang="cs-CZ" dirty="0" err="1" smtClean="0"/>
              <a:t>Reading</a:t>
            </a:r>
            <a:r>
              <a:rPr lang="cs-CZ" dirty="0" smtClean="0"/>
              <a:t> and </a:t>
            </a:r>
            <a:r>
              <a:rPr lang="cs-CZ" dirty="0" err="1" smtClean="0"/>
              <a:t>comprehension</a:t>
            </a:r>
            <a:endParaRPr lang="cs-CZ" dirty="0" smtClean="0"/>
          </a:p>
          <a:p>
            <a:pPr lvl="1"/>
            <a:r>
              <a:rPr lang="cs-CZ" dirty="0" err="1" smtClean="0"/>
              <a:t>Complex</a:t>
            </a:r>
            <a:r>
              <a:rPr lang="cs-CZ" dirty="0" smtClean="0"/>
              <a:t> </a:t>
            </a:r>
            <a:r>
              <a:rPr lang="cs-CZ" dirty="0" err="1" smtClean="0"/>
              <a:t>sentences</a:t>
            </a:r>
            <a:endParaRPr lang="cs-CZ" dirty="0" smtClean="0"/>
          </a:p>
          <a:p>
            <a:pPr lvl="1"/>
            <a:r>
              <a:rPr lang="cs-CZ" dirty="0" err="1" smtClean="0"/>
              <a:t>Sarcasm</a:t>
            </a:r>
            <a:r>
              <a:rPr lang="cs-CZ" dirty="0" smtClean="0"/>
              <a:t>, irony, </a:t>
            </a:r>
            <a:r>
              <a:rPr lang="cs-CZ" dirty="0" err="1" smtClean="0"/>
              <a:t>metaphor</a:t>
            </a:r>
            <a:endParaRPr lang="cs-CZ" dirty="0" smtClean="0"/>
          </a:p>
          <a:p>
            <a:pPr lvl="1"/>
            <a:r>
              <a:rPr lang="cs-CZ" dirty="0" err="1" smtClean="0"/>
              <a:t>Distorted</a:t>
            </a:r>
            <a:r>
              <a:rPr lang="cs-CZ" dirty="0" smtClean="0"/>
              <a:t> </a:t>
            </a:r>
            <a:r>
              <a:rPr lang="cs-CZ" dirty="0" err="1" smtClean="0"/>
              <a:t>timeline</a:t>
            </a:r>
            <a:endParaRPr lang="cs-CZ" dirty="0"/>
          </a:p>
        </p:txBody>
      </p:sp>
    </p:spTree>
    <p:extLst>
      <p:ext uri="{BB962C8B-B14F-4D97-AF65-F5344CB8AC3E}">
        <p14:creationId xmlns:p14="http://schemas.microsoft.com/office/powerpoint/2010/main" val="21295043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50240" y="1676400"/>
            <a:ext cx="11348720" cy="4924040"/>
          </a:xfrm>
          <a:prstGeom prst="rect">
            <a:avLst/>
          </a:prstGeom>
        </p:spPr>
        <p:txBody>
          <a:bodyPr wrap="square">
            <a:spAutoFit/>
          </a:bodyPr>
          <a:lstStyle/>
          <a:p>
            <a:pPr marL="342900" lvl="0" indent="-342900">
              <a:lnSpc>
                <a:spcPct val="107000"/>
              </a:lnSpc>
              <a:spcBef>
                <a:spcPts val="375"/>
              </a:spcBef>
              <a:spcAft>
                <a:spcPts val="750"/>
              </a:spcAft>
              <a:buSzPts val="1000"/>
              <a:buFont typeface="Symbol" panose="05050102010706020507" pitchFamily="18" charset="2"/>
              <a:buChar char=""/>
              <a:tabLst>
                <a:tab pos="457200" algn="l"/>
              </a:tabLst>
            </a:pP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Face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the</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hearing</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impaired</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person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directly</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on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the</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same</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level</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and in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good</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light</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whenever</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possible</a:t>
            </a:r>
            <a:endParaRPr lang="cs-CZ"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375"/>
              </a:spcBef>
              <a:spcAft>
                <a:spcPts val="750"/>
              </a:spcAft>
              <a:buSzPts val="1000"/>
              <a:buFont typeface="Symbol" panose="05050102010706020507" pitchFamily="18" charset="2"/>
              <a:buChar char=""/>
              <a:tabLst>
                <a:tab pos="457200" algn="l"/>
              </a:tabLst>
            </a:pP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Do not talk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from</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another</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room</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cs-CZ"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375"/>
              </a:spcBef>
              <a:spcAft>
                <a:spcPts val="750"/>
              </a:spcAft>
              <a:buSzPts val="1000"/>
              <a:buFont typeface="Symbol" panose="05050102010706020507" pitchFamily="18" charset="2"/>
              <a:buChar char=""/>
              <a:tabLst>
                <a:tab pos="457200" algn="l"/>
              </a:tabLst>
            </a:pP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Speak</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clearly</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slowly</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distinctly</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but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naturally</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without</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shouting</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or</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exaggerating</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mouth</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movements</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cs-CZ"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375"/>
              </a:spcBef>
              <a:spcAft>
                <a:spcPts val="750"/>
              </a:spcAft>
              <a:buSzPts val="1000"/>
              <a:buFont typeface="Symbol" panose="05050102010706020507" pitchFamily="18" charset="2"/>
              <a:buChar char=""/>
              <a:tabLst>
                <a:tab pos="457200" algn="l"/>
              </a:tabLst>
            </a:pP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Say</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the</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person's</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name</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before</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beginning</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conversation</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cs-CZ"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375"/>
              </a:spcBef>
              <a:spcAft>
                <a:spcPts val="750"/>
              </a:spcAft>
              <a:buSzPts val="1000"/>
              <a:buFont typeface="Symbol" panose="05050102010706020507" pitchFamily="18" charset="2"/>
              <a:buChar char=""/>
              <a:tabLst>
                <a:tab pos="457200" algn="l"/>
              </a:tabLst>
            </a:pP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Avoid</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talking</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too</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rapidly</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or</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using</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sentences</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that</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are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too</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complex</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cs-CZ"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375"/>
              </a:spcBef>
              <a:spcAft>
                <a:spcPts val="750"/>
              </a:spcAft>
              <a:buSzPts val="1000"/>
              <a:buFont typeface="Symbol" panose="05050102010706020507" pitchFamily="18" charset="2"/>
              <a:buChar char=""/>
              <a:tabLst>
                <a:tab pos="457200" algn="l"/>
              </a:tabLst>
            </a:pP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Keep</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your</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hands</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away</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from</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your</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face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while</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talking</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t>
            </a:r>
            <a:endParaRPr lang="cs-CZ"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375"/>
              </a:spcBef>
              <a:spcAft>
                <a:spcPts val="750"/>
              </a:spcAft>
              <a:buSzPts val="1000"/>
              <a:buFont typeface="Symbol" panose="05050102010706020507" pitchFamily="18" charset="2"/>
              <a:buChar char=""/>
              <a:tabLst>
                <a:tab pos="457200" algn="l"/>
              </a:tabLst>
            </a:pP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Try</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to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minimize</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extraneous</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noise</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when</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talking</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t>
            </a:r>
            <a:endParaRPr lang="cs-CZ"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375"/>
              </a:spcBef>
              <a:spcAft>
                <a:spcPts val="750"/>
              </a:spcAft>
              <a:buSzPts val="1000"/>
              <a:buFont typeface="Symbol" panose="05050102010706020507" pitchFamily="18" charset="2"/>
              <a:buChar char=""/>
              <a:tabLst>
                <a:tab pos="457200" algn="l"/>
              </a:tabLst>
            </a:pP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Avoid</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situations</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where</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there</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will</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be</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loud</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sounds</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when</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possible</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t>
            </a:r>
            <a:endParaRPr lang="cs-CZ"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375"/>
              </a:spcBef>
              <a:spcAft>
                <a:spcPts val="750"/>
              </a:spcAft>
              <a:buSzPts val="1000"/>
              <a:buFont typeface="Symbol" panose="05050102010706020507" pitchFamily="18" charset="2"/>
              <a:buChar char=""/>
              <a:tabLst>
                <a:tab pos="457200" algn="l"/>
              </a:tabLst>
            </a:pP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If</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the</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hearing</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impaired</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person has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difficulty</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understanding</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particular</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phrase</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or</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word</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try</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to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find</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different</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way</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of</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saying</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the</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same</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thing</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cs-CZ"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375"/>
              </a:spcBef>
              <a:spcAft>
                <a:spcPts val="750"/>
              </a:spcAft>
              <a:buSzPts val="1000"/>
              <a:buFont typeface="Symbol" panose="05050102010706020507" pitchFamily="18" charset="2"/>
              <a:buChar char=""/>
              <a:tabLst>
                <a:tab pos="457200" algn="l"/>
              </a:tabLst>
            </a:pP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Acquaint</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the</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listener</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with</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the</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general</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topic</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of</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the</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conversation</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cs-CZ"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375"/>
              </a:spcBef>
              <a:spcAft>
                <a:spcPts val="750"/>
              </a:spcAft>
              <a:buSzPts val="1000"/>
              <a:buFont typeface="Symbol" panose="05050102010706020507" pitchFamily="18" charset="2"/>
              <a:buChar char=""/>
              <a:tabLst>
                <a:tab pos="457200" algn="l"/>
              </a:tabLst>
            </a:pP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If</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you</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are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giving</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specific</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information</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have</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them</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repeat</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the</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specifics</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back</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to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you</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t>
            </a:r>
            <a:endParaRPr lang="cs-CZ"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375"/>
              </a:spcBef>
              <a:spcAft>
                <a:spcPts val="750"/>
              </a:spcAft>
              <a:buSzPts val="1000"/>
              <a:buFont typeface="Symbol" panose="05050102010706020507" pitchFamily="18" charset="2"/>
              <a:buChar char=""/>
              <a:tabLst>
                <a:tab pos="457200" algn="l"/>
              </a:tabLst>
            </a:pP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Whenever</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possible</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provide</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pertinent</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information</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in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writing</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such as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directions</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schedules</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work</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assignments</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etc</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t>
            </a:r>
            <a:endParaRPr lang="cs-CZ"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375"/>
              </a:spcBef>
              <a:spcAft>
                <a:spcPts val="750"/>
              </a:spcAft>
              <a:buSzPts val="1000"/>
              <a:buFont typeface="Symbol" panose="05050102010706020507" pitchFamily="18" charset="2"/>
              <a:buChar char=""/>
              <a:tabLst>
                <a:tab pos="457200" algn="l"/>
              </a:tabLst>
            </a:pP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Take</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turns</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speaking</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and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avoid</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interrupting</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other</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cs-CZ" sz="1400"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speakers</a:t>
            </a:r>
            <a:r>
              <a:rPr lang="cs-CZ" sz="1400"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ovéPole 2"/>
          <p:cNvSpPr txBox="1"/>
          <p:nvPr/>
        </p:nvSpPr>
        <p:spPr>
          <a:xfrm>
            <a:off x="619760" y="873760"/>
            <a:ext cx="7058792" cy="461665"/>
          </a:xfrm>
          <a:prstGeom prst="rect">
            <a:avLst/>
          </a:prstGeom>
          <a:noFill/>
        </p:spPr>
        <p:txBody>
          <a:bodyPr wrap="none" rtlCol="0">
            <a:spAutoFit/>
          </a:bodyPr>
          <a:lstStyle/>
          <a:p>
            <a:r>
              <a:rPr lang="cs-CZ" sz="2400" b="1" dirty="0" err="1" smtClean="0">
                <a:hlinkClick r:id="rId3"/>
              </a:rPr>
              <a:t>Communication</a:t>
            </a:r>
            <a:r>
              <a:rPr lang="cs-CZ" sz="2400" b="1" dirty="0" smtClean="0">
                <a:hlinkClick r:id="rId3"/>
              </a:rPr>
              <a:t> </a:t>
            </a:r>
            <a:r>
              <a:rPr lang="cs-CZ" sz="2400" b="1" dirty="0" err="1" smtClean="0"/>
              <a:t>with</a:t>
            </a:r>
            <a:r>
              <a:rPr lang="cs-CZ" sz="2400" b="1" dirty="0" smtClean="0"/>
              <a:t> </a:t>
            </a:r>
            <a:r>
              <a:rPr lang="cs-CZ" sz="2400" b="1" dirty="0" err="1" smtClean="0"/>
              <a:t>people</a:t>
            </a:r>
            <a:r>
              <a:rPr lang="cs-CZ" sz="2400" b="1" dirty="0" smtClean="0"/>
              <a:t> </a:t>
            </a:r>
            <a:r>
              <a:rPr lang="cs-CZ" sz="2400" b="1" dirty="0" err="1" smtClean="0"/>
              <a:t>with</a:t>
            </a:r>
            <a:r>
              <a:rPr lang="cs-CZ" sz="2400" b="1" dirty="0" smtClean="0"/>
              <a:t> </a:t>
            </a:r>
            <a:r>
              <a:rPr lang="cs-CZ" sz="2400" b="1" dirty="0" err="1" smtClean="0"/>
              <a:t>hearing</a:t>
            </a:r>
            <a:r>
              <a:rPr lang="cs-CZ" sz="2400" b="1" dirty="0" smtClean="0"/>
              <a:t> </a:t>
            </a:r>
            <a:r>
              <a:rPr lang="cs-CZ" sz="2400" b="1" dirty="0" err="1" smtClean="0"/>
              <a:t>impairment</a:t>
            </a:r>
            <a:endParaRPr lang="cs-CZ" sz="2400" b="1" dirty="0"/>
          </a:p>
        </p:txBody>
      </p:sp>
    </p:spTree>
    <p:extLst>
      <p:ext uri="{BB962C8B-B14F-4D97-AF65-F5344CB8AC3E}">
        <p14:creationId xmlns:p14="http://schemas.microsoft.com/office/powerpoint/2010/main" val="29163543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err="1" smtClean="0"/>
              <a:t>Students</a:t>
            </a:r>
            <a:r>
              <a:rPr lang="cs-CZ" b="1" dirty="0" smtClean="0"/>
              <a:t> </a:t>
            </a:r>
            <a:r>
              <a:rPr lang="cs-CZ" b="1" dirty="0" err="1" smtClean="0"/>
              <a:t>with</a:t>
            </a:r>
            <a:r>
              <a:rPr lang="cs-CZ" b="1" dirty="0" smtClean="0"/>
              <a:t> </a:t>
            </a:r>
            <a:r>
              <a:rPr lang="cs-CZ" b="1" dirty="0" err="1" smtClean="0"/>
              <a:t>physical</a:t>
            </a:r>
            <a:r>
              <a:rPr lang="cs-CZ" b="1" dirty="0" smtClean="0"/>
              <a:t> </a:t>
            </a:r>
            <a:r>
              <a:rPr lang="cs-CZ" b="1" dirty="0" err="1" smtClean="0"/>
              <a:t>impairment</a:t>
            </a:r>
            <a:endParaRPr lang="cs-CZ" b="1"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30262237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marL="0" indent="0">
              <a:buNone/>
            </a:pPr>
            <a:r>
              <a:rPr lang="en-US" dirty="0"/>
              <a:t>If a student has a physical impairment, it is highly likely that in some way the student's development and learning may be affected in one or more of the following areas:</a:t>
            </a:r>
            <a:endParaRPr lang="cs-CZ" dirty="0"/>
          </a:p>
          <a:p>
            <a:pPr lvl="0"/>
            <a:r>
              <a:rPr lang="en-US" dirty="0"/>
              <a:t>muscle tone, muscle strength, posture </a:t>
            </a:r>
            <a:endParaRPr lang="cs-CZ" dirty="0"/>
          </a:p>
          <a:p>
            <a:pPr lvl="0"/>
            <a:r>
              <a:rPr lang="en-US" dirty="0"/>
              <a:t>gross motor skills </a:t>
            </a:r>
            <a:endParaRPr lang="cs-CZ" dirty="0"/>
          </a:p>
          <a:p>
            <a:pPr lvl="0"/>
            <a:r>
              <a:rPr lang="en-US" dirty="0"/>
              <a:t>mobility </a:t>
            </a:r>
            <a:endParaRPr lang="cs-CZ" dirty="0"/>
          </a:p>
          <a:p>
            <a:pPr lvl="0"/>
            <a:r>
              <a:rPr lang="en-US" dirty="0"/>
              <a:t>fine motor skills </a:t>
            </a:r>
            <a:endParaRPr lang="cs-CZ" dirty="0"/>
          </a:p>
          <a:p>
            <a:pPr lvl="0"/>
            <a:r>
              <a:rPr lang="en-US" dirty="0"/>
              <a:t>communication skills </a:t>
            </a:r>
            <a:endParaRPr lang="cs-CZ" dirty="0"/>
          </a:p>
          <a:p>
            <a:pPr lvl="0"/>
            <a:r>
              <a:rPr lang="en-US" dirty="0"/>
              <a:t>psycho-social skills. </a:t>
            </a:r>
            <a:endParaRPr lang="cs-CZ" dirty="0"/>
          </a:p>
          <a:p>
            <a:endParaRPr lang="cs-CZ" dirty="0"/>
          </a:p>
        </p:txBody>
      </p:sp>
    </p:spTree>
    <p:extLst>
      <p:ext uri="{BB962C8B-B14F-4D97-AF65-F5344CB8AC3E}">
        <p14:creationId xmlns:p14="http://schemas.microsoft.com/office/powerpoint/2010/main" val="60362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r>
              <a:rPr lang="cs-CZ" dirty="0" err="1" smtClean="0"/>
              <a:t>Memory</a:t>
            </a:r>
            <a:endParaRPr lang="cs-CZ" dirty="0" smtClean="0"/>
          </a:p>
          <a:p>
            <a:r>
              <a:rPr lang="cs-CZ" dirty="0" err="1" smtClean="0"/>
              <a:t>Attention</a:t>
            </a:r>
            <a:endParaRPr lang="cs-CZ" dirty="0" smtClean="0"/>
          </a:p>
          <a:p>
            <a:r>
              <a:rPr lang="cs-CZ" dirty="0" smtClean="0"/>
              <a:t>Gross and fine motor </a:t>
            </a:r>
            <a:r>
              <a:rPr lang="cs-CZ" dirty="0" err="1" smtClean="0"/>
              <a:t>skills</a:t>
            </a:r>
            <a:endParaRPr lang="cs-CZ" dirty="0" smtClean="0"/>
          </a:p>
          <a:p>
            <a:r>
              <a:rPr lang="cs-CZ" dirty="0" err="1" smtClean="0"/>
              <a:t>Anxiety</a:t>
            </a:r>
            <a:r>
              <a:rPr lang="cs-CZ" dirty="0" smtClean="0"/>
              <a:t> – </a:t>
            </a:r>
            <a:r>
              <a:rPr lang="cs-CZ" dirty="0" err="1" smtClean="0"/>
              <a:t>spasm</a:t>
            </a:r>
            <a:r>
              <a:rPr lang="cs-CZ" dirty="0" smtClean="0"/>
              <a:t>, </a:t>
            </a:r>
            <a:r>
              <a:rPr lang="cs-CZ" dirty="0" err="1" smtClean="0"/>
              <a:t>involuntary</a:t>
            </a:r>
            <a:r>
              <a:rPr lang="cs-CZ" dirty="0" smtClean="0"/>
              <a:t> </a:t>
            </a:r>
            <a:r>
              <a:rPr lang="cs-CZ" dirty="0" err="1" smtClean="0"/>
              <a:t>movements</a:t>
            </a:r>
            <a:endParaRPr lang="cs-CZ" dirty="0" smtClean="0"/>
          </a:p>
          <a:p>
            <a:endParaRPr lang="cs-CZ" dirty="0"/>
          </a:p>
        </p:txBody>
      </p:sp>
    </p:spTree>
    <p:extLst>
      <p:ext uri="{BB962C8B-B14F-4D97-AF65-F5344CB8AC3E}">
        <p14:creationId xmlns:p14="http://schemas.microsoft.com/office/powerpoint/2010/main" val="2404173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smtClean="0"/>
              <a:t>Two</a:t>
            </a:r>
            <a:r>
              <a:rPr lang="cs-CZ" dirty="0" smtClean="0"/>
              <a:t> track </a:t>
            </a:r>
            <a:r>
              <a:rPr lang="cs-CZ" dirty="0" err="1" smtClean="0"/>
              <a:t>system</a:t>
            </a:r>
            <a:r>
              <a:rPr lang="cs-CZ" dirty="0" smtClean="0"/>
              <a:t> </a:t>
            </a:r>
            <a:r>
              <a:rPr lang="cs-CZ" dirty="0" err="1" smtClean="0"/>
              <a:t>of</a:t>
            </a:r>
            <a:r>
              <a:rPr lang="cs-CZ" dirty="0" smtClean="0"/>
              <a:t> </a:t>
            </a:r>
            <a:r>
              <a:rPr lang="cs-CZ" dirty="0" err="1" smtClean="0"/>
              <a:t>education</a:t>
            </a:r>
            <a:r>
              <a:rPr lang="cs-CZ" dirty="0" smtClean="0"/>
              <a:t> </a:t>
            </a:r>
            <a:br>
              <a:rPr lang="cs-CZ" dirty="0" smtClean="0"/>
            </a:br>
            <a:r>
              <a:rPr lang="cs-CZ" dirty="0" smtClean="0"/>
              <a:t>in </a:t>
            </a:r>
            <a:r>
              <a:rPr lang="cs-CZ" dirty="0" err="1" smtClean="0"/>
              <a:t>the</a:t>
            </a:r>
            <a:r>
              <a:rPr lang="cs-CZ" dirty="0" smtClean="0"/>
              <a:t> Czech </a:t>
            </a:r>
            <a:r>
              <a:rPr lang="cs-CZ" dirty="0"/>
              <a:t>R</a:t>
            </a:r>
            <a:r>
              <a:rPr lang="cs-CZ" dirty="0" smtClean="0"/>
              <a:t>epublic</a:t>
            </a:r>
            <a:endParaRPr lang="cs-CZ" dirty="0"/>
          </a:p>
        </p:txBody>
      </p:sp>
      <p:pic>
        <p:nvPicPr>
          <p:cNvPr id="1026" name="Picture 2" descr="Integrated Edu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4987" y="2884719"/>
            <a:ext cx="3502025" cy="29883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clusive Education"/>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124482" y="2794000"/>
            <a:ext cx="3720767" cy="3281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548640" y="2783840"/>
            <a:ext cx="1672509" cy="1046440"/>
          </a:xfrm>
          <a:prstGeom prst="rect">
            <a:avLst/>
          </a:prstGeom>
          <a:noFill/>
        </p:spPr>
        <p:txBody>
          <a:bodyPr wrap="none" rtlCol="0">
            <a:spAutoFit/>
          </a:bodyPr>
          <a:lstStyle/>
          <a:p>
            <a:r>
              <a:rPr lang="cs-CZ" sz="1600" b="1" dirty="0" err="1" smtClean="0"/>
              <a:t>Special</a:t>
            </a:r>
            <a:r>
              <a:rPr lang="cs-CZ" sz="1600" b="1" dirty="0" smtClean="0"/>
              <a:t> </a:t>
            </a:r>
            <a:r>
              <a:rPr lang="cs-CZ" sz="1600" b="1" dirty="0" err="1" smtClean="0"/>
              <a:t>Education</a:t>
            </a:r>
            <a:endParaRPr lang="cs-CZ" sz="1600" b="1" dirty="0" smtClean="0"/>
          </a:p>
          <a:p>
            <a:endParaRPr lang="cs-CZ" sz="1400" dirty="0"/>
          </a:p>
          <a:p>
            <a:endParaRPr lang="cs-CZ" sz="1600" b="1" dirty="0"/>
          </a:p>
          <a:p>
            <a:endParaRPr lang="cs-CZ" sz="1600" b="1" dirty="0"/>
          </a:p>
        </p:txBody>
      </p:sp>
      <p:graphicFrame>
        <p:nvGraphicFramePr>
          <p:cNvPr id="5" name="Diagram 4"/>
          <p:cNvGraphicFramePr/>
          <p:nvPr>
            <p:extLst>
              <p:ext uri="{D42A27DB-BD31-4B8C-83A1-F6EECF244321}">
                <p14:modId xmlns:p14="http://schemas.microsoft.com/office/powerpoint/2010/main" val="3494497169"/>
              </p:ext>
            </p:extLst>
          </p:nvPr>
        </p:nvGraphicFramePr>
        <p:xfrm>
          <a:off x="365760" y="3352800"/>
          <a:ext cx="3088640" cy="25823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6" name="Přímá spojnice 5"/>
          <p:cNvCxnSpPr/>
          <p:nvPr/>
        </p:nvCxnSpPr>
        <p:spPr>
          <a:xfrm flipH="1">
            <a:off x="3681046" y="2157046"/>
            <a:ext cx="11723" cy="4173416"/>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a:off x="4079631" y="2157046"/>
            <a:ext cx="695178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5687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Recommendations</a:t>
            </a:r>
            <a:r>
              <a:rPr lang="cs-CZ" b="1" dirty="0" smtClean="0"/>
              <a:t>:</a:t>
            </a:r>
            <a:endParaRPr lang="cs-CZ" b="1" dirty="0"/>
          </a:p>
        </p:txBody>
      </p:sp>
      <p:sp>
        <p:nvSpPr>
          <p:cNvPr id="3" name="Zástupný symbol pro obsah 2"/>
          <p:cNvSpPr>
            <a:spLocks noGrp="1"/>
          </p:cNvSpPr>
          <p:nvPr>
            <p:ph idx="1"/>
          </p:nvPr>
        </p:nvSpPr>
        <p:spPr/>
        <p:txBody>
          <a:bodyPr/>
          <a:lstStyle/>
          <a:p>
            <a:r>
              <a:rPr lang="cs-CZ" dirty="0" err="1" smtClean="0"/>
              <a:t>Never</a:t>
            </a:r>
            <a:r>
              <a:rPr lang="cs-CZ" dirty="0" smtClean="0"/>
              <a:t> </a:t>
            </a:r>
            <a:r>
              <a:rPr lang="cs-CZ" dirty="0" err="1" smtClean="0"/>
              <a:t>act</a:t>
            </a:r>
            <a:r>
              <a:rPr lang="cs-CZ" dirty="0" smtClean="0"/>
              <a:t> </a:t>
            </a:r>
            <a:r>
              <a:rPr lang="cs-CZ" dirty="0" err="1" smtClean="0"/>
              <a:t>or</a:t>
            </a:r>
            <a:r>
              <a:rPr lang="cs-CZ" dirty="0" smtClean="0"/>
              <a:t> </a:t>
            </a:r>
            <a:r>
              <a:rPr lang="cs-CZ" dirty="0" err="1" smtClean="0"/>
              <a:t>decide</a:t>
            </a:r>
            <a:r>
              <a:rPr lang="cs-CZ" dirty="0" smtClean="0"/>
              <a:t> on </a:t>
            </a:r>
            <a:r>
              <a:rPr lang="cs-CZ" dirty="0" err="1" smtClean="0"/>
              <a:t>behalf</a:t>
            </a:r>
            <a:r>
              <a:rPr lang="cs-CZ" dirty="0" smtClean="0"/>
              <a:t> </a:t>
            </a:r>
            <a:r>
              <a:rPr lang="cs-CZ" dirty="0" err="1" smtClean="0"/>
              <a:t>of</a:t>
            </a:r>
            <a:r>
              <a:rPr lang="cs-CZ" dirty="0" smtClean="0"/>
              <a:t> </a:t>
            </a:r>
            <a:r>
              <a:rPr lang="cs-CZ" dirty="0" err="1" smtClean="0"/>
              <a:t>the</a:t>
            </a:r>
            <a:r>
              <a:rPr lang="cs-CZ" dirty="0" smtClean="0"/>
              <a:t> person.</a:t>
            </a:r>
          </a:p>
          <a:p>
            <a:r>
              <a:rPr lang="cs-CZ" dirty="0" err="1" smtClean="0"/>
              <a:t>When</a:t>
            </a:r>
            <a:r>
              <a:rPr lang="cs-CZ" dirty="0" smtClean="0"/>
              <a:t> meeting a person in </a:t>
            </a:r>
            <a:r>
              <a:rPr lang="cs-CZ" dirty="0" err="1" smtClean="0"/>
              <a:t>wheelchair</a:t>
            </a:r>
            <a:r>
              <a:rPr lang="cs-CZ" dirty="0" smtClean="0"/>
              <a:t>, </a:t>
            </a:r>
            <a:r>
              <a:rPr lang="cs-CZ" dirty="0" err="1" smtClean="0"/>
              <a:t>we</a:t>
            </a:r>
            <a:r>
              <a:rPr lang="cs-CZ" dirty="0" smtClean="0"/>
              <a:t> face </a:t>
            </a:r>
            <a:r>
              <a:rPr lang="cs-CZ" dirty="0" err="1" smtClean="0"/>
              <a:t>him</a:t>
            </a:r>
            <a:r>
              <a:rPr lang="cs-CZ" dirty="0" smtClean="0"/>
              <a:t>/her.</a:t>
            </a:r>
          </a:p>
          <a:p>
            <a:r>
              <a:rPr lang="cs-CZ" dirty="0" err="1" smtClean="0"/>
              <a:t>Never</a:t>
            </a:r>
            <a:r>
              <a:rPr lang="cs-CZ" dirty="0" smtClean="0"/>
              <a:t> talk on </a:t>
            </a:r>
            <a:r>
              <a:rPr lang="cs-CZ" dirty="0" err="1" smtClean="0"/>
              <a:t>behalf</a:t>
            </a:r>
            <a:r>
              <a:rPr lang="cs-CZ" dirty="0" smtClean="0"/>
              <a:t> </a:t>
            </a:r>
            <a:r>
              <a:rPr lang="cs-CZ" dirty="0" err="1" smtClean="0"/>
              <a:t>of</a:t>
            </a:r>
            <a:r>
              <a:rPr lang="cs-CZ" dirty="0" smtClean="0"/>
              <a:t> </a:t>
            </a:r>
            <a:r>
              <a:rPr lang="cs-CZ" dirty="0" err="1" smtClean="0"/>
              <a:t>the</a:t>
            </a:r>
            <a:r>
              <a:rPr lang="cs-CZ" dirty="0" smtClean="0"/>
              <a:t> person (</a:t>
            </a:r>
            <a:r>
              <a:rPr lang="cs-CZ" dirty="0" err="1" smtClean="0"/>
              <a:t>at</a:t>
            </a:r>
            <a:r>
              <a:rPr lang="cs-CZ" dirty="0" smtClean="0"/>
              <a:t> </a:t>
            </a:r>
            <a:r>
              <a:rPr lang="cs-CZ" dirty="0" err="1" smtClean="0"/>
              <a:t>shops</a:t>
            </a:r>
            <a:r>
              <a:rPr lang="cs-CZ" dirty="0" smtClean="0"/>
              <a:t>, </a:t>
            </a:r>
            <a:r>
              <a:rPr lang="cs-CZ" dirty="0" err="1" smtClean="0"/>
              <a:t>institutions</a:t>
            </a:r>
            <a:r>
              <a:rPr lang="cs-CZ" dirty="0" smtClean="0"/>
              <a:t>, </a:t>
            </a:r>
            <a:r>
              <a:rPr lang="cs-CZ" dirty="0" err="1" smtClean="0"/>
              <a:t>etc</a:t>
            </a:r>
            <a:r>
              <a:rPr lang="cs-CZ" dirty="0" smtClean="0"/>
              <a:t>.).</a:t>
            </a:r>
          </a:p>
          <a:p>
            <a:r>
              <a:rPr lang="cs-CZ" dirty="0" err="1" smtClean="0"/>
              <a:t>Pay</a:t>
            </a:r>
            <a:r>
              <a:rPr lang="cs-CZ" dirty="0" smtClean="0"/>
              <a:t> </a:t>
            </a:r>
            <a:r>
              <a:rPr lang="cs-CZ" dirty="0" err="1" smtClean="0"/>
              <a:t>attention</a:t>
            </a:r>
            <a:r>
              <a:rPr lang="cs-CZ" dirty="0" smtClean="0"/>
              <a:t> to </a:t>
            </a:r>
            <a:r>
              <a:rPr lang="cs-CZ" dirty="0" err="1" smtClean="0"/>
              <a:t>the</a:t>
            </a:r>
            <a:r>
              <a:rPr lang="cs-CZ" dirty="0" smtClean="0"/>
              <a:t> </a:t>
            </a:r>
            <a:r>
              <a:rPr lang="cs-CZ" dirty="0" err="1" smtClean="0"/>
              <a:t>angle</a:t>
            </a:r>
            <a:r>
              <a:rPr lang="cs-CZ" dirty="0" smtClean="0"/>
              <a:t> </a:t>
            </a:r>
            <a:r>
              <a:rPr lang="cs-CZ" dirty="0" err="1" smtClean="0"/>
              <a:t>from</a:t>
            </a:r>
            <a:r>
              <a:rPr lang="cs-CZ" dirty="0" smtClean="0"/>
              <a:t> </a:t>
            </a:r>
            <a:r>
              <a:rPr lang="cs-CZ" dirty="0" err="1" smtClean="0"/>
              <a:t>which</a:t>
            </a:r>
            <a:r>
              <a:rPr lang="cs-CZ" dirty="0" smtClean="0"/>
              <a:t> </a:t>
            </a:r>
            <a:r>
              <a:rPr lang="cs-CZ" dirty="0" err="1" smtClean="0"/>
              <a:t>people</a:t>
            </a:r>
            <a:r>
              <a:rPr lang="cs-CZ" dirty="0" smtClean="0"/>
              <a:t> in </a:t>
            </a:r>
            <a:r>
              <a:rPr lang="cs-CZ" dirty="0" err="1" smtClean="0"/>
              <a:t>wheelchair</a:t>
            </a:r>
            <a:r>
              <a:rPr lang="cs-CZ" dirty="0" smtClean="0"/>
              <a:t> </a:t>
            </a:r>
            <a:r>
              <a:rPr lang="cs-CZ" dirty="0" err="1" smtClean="0"/>
              <a:t>can</a:t>
            </a:r>
            <a:r>
              <a:rPr lang="cs-CZ" dirty="0" smtClean="0"/>
              <a:t> </a:t>
            </a:r>
            <a:r>
              <a:rPr lang="cs-CZ" dirty="0" err="1" smtClean="0"/>
              <a:t>see</a:t>
            </a:r>
            <a:r>
              <a:rPr lang="cs-CZ" dirty="0" smtClean="0"/>
              <a:t>.</a:t>
            </a:r>
          </a:p>
          <a:p>
            <a:r>
              <a:rPr lang="cs-CZ" dirty="0" err="1" smtClean="0"/>
              <a:t>Every</a:t>
            </a:r>
            <a:r>
              <a:rPr lang="cs-CZ" dirty="0" smtClean="0"/>
              <a:t> </a:t>
            </a:r>
            <a:r>
              <a:rPr lang="cs-CZ" dirty="0" err="1" smtClean="0"/>
              <a:t>time</a:t>
            </a:r>
            <a:r>
              <a:rPr lang="cs-CZ" dirty="0" smtClean="0"/>
              <a:t> </a:t>
            </a:r>
            <a:r>
              <a:rPr lang="cs-CZ" dirty="0" err="1" smtClean="0"/>
              <a:t>we</a:t>
            </a:r>
            <a:r>
              <a:rPr lang="cs-CZ" dirty="0" smtClean="0"/>
              <a:t> stop, </a:t>
            </a:r>
            <a:r>
              <a:rPr lang="cs-CZ" dirty="0" err="1" smtClean="0"/>
              <a:t>we</a:t>
            </a:r>
            <a:r>
              <a:rPr lang="cs-CZ" dirty="0" smtClean="0"/>
              <a:t> </a:t>
            </a:r>
            <a:r>
              <a:rPr lang="cs-CZ" dirty="0" err="1" smtClean="0"/>
              <a:t>pull</a:t>
            </a:r>
            <a:r>
              <a:rPr lang="cs-CZ" dirty="0" smtClean="0"/>
              <a:t> </a:t>
            </a:r>
            <a:r>
              <a:rPr lang="cs-CZ" dirty="0" err="1" smtClean="0"/>
              <a:t>breaks</a:t>
            </a:r>
            <a:r>
              <a:rPr lang="cs-CZ" dirty="0" smtClean="0"/>
              <a:t> </a:t>
            </a:r>
            <a:r>
              <a:rPr lang="cs-CZ" dirty="0" err="1" smtClean="0"/>
              <a:t>of</a:t>
            </a:r>
            <a:r>
              <a:rPr lang="cs-CZ" dirty="0" smtClean="0"/>
              <a:t> </a:t>
            </a:r>
            <a:r>
              <a:rPr lang="cs-CZ" dirty="0" err="1" smtClean="0"/>
              <a:t>the</a:t>
            </a:r>
            <a:r>
              <a:rPr lang="cs-CZ" dirty="0" smtClean="0"/>
              <a:t> </a:t>
            </a:r>
            <a:r>
              <a:rPr lang="cs-CZ" dirty="0" err="1" smtClean="0"/>
              <a:t>wheelchair</a:t>
            </a:r>
            <a:endParaRPr lang="cs-CZ" dirty="0" smtClean="0"/>
          </a:p>
          <a:p>
            <a:r>
              <a:rPr lang="cs-CZ" dirty="0" err="1" smtClean="0"/>
              <a:t>We</a:t>
            </a:r>
            <a:r>
              <a:rPr lang="cs-CZ" dirty="0" smtClean="0"/>
              <a:t> lift </a:t>
            </a:r>
            <a:r>
              <a:rPr lang="cs-CZ" dirty="0" err="1" smtClean="0"/>
              <a:t>the</a:t>
            </a:r>
            <a:r>
              <a:rPr lang="cs-CZ" dirty="0" smtClean="0"/>
              <a:t> </a:t>
            </a:r>
            <a:r>
              <a:rPr lang="cs-CZ" dirty="0" err="1" smtClean="0"/>
              <a:t>wheelchair</a:t>
            </a:r>
            <a:r>
              <a:rPr lang="cs-CZ" dirty="0" smtClean="0"/>
              <a:t> holding </a:t>
            </a:r>
            <a:r>
              <a:rPr lang="cs-CZ" dirty="0" err="1" smtClean="0"/>
              <a:t>only</a:t>
            </a:r>
            <a:r>
              <a:rPr lang="cs-CZ" dirty="0" smtClean="0"/>
              <a:t> </a:t>
            </a:r>
            <a:r>
              <a:rPr lang="cs-CZ" dirty="0" err="1" smtClean="0"/>
              <a:t>fixed</a:t>
            </a:r>
            <a:r>
              <a:rPr lang="cs-CZ" dirty="0" smtClean="0"/>
              <a:t> </a:t>
            </a:r>
            <a:r>
              <a:rPr lang="cs-CZ" dirty="0" err="1" smtClean="0"/>
              <a:t>parts</a:t>
            </a:r>
            <a:r>
              <a:rPr lang="cs-CZ" dirty="0" smtClean="0"/>
              <a:t>.</a:t>
            </a:r>
          </a:p>
          <a:p>
            <a:r>
              <a:rPr lang="cs-CZ" dirty="0" err="1" smtClean="0"/>
              <a:t>We</a:t>
            </a:r>
            <a:r>
              <a:rPr lang="cs-CZ" dirty="0" smtClean="0"/>
              <a:t> are </a:t>
            </a:r>
            <a:r>
              <a:rPr lang="cs-CZ" dirty="0" err="1" smtClean="0"/>
              <a:t>acquainted</a:t>
            </a:r>
            <a:r>
              <a:rPr lang="cs-CZ" dirty="0" smtClean="0"/>
              <a:t> </a:t>
            </a:r>
            <a:r>
              <a:rPr lang="cs-CZ" dirty="0" err="1" smtClean="0"/>
              <a:t>with</a:t>
            </a:r>
            <a:r>
              <a:rPr lang="cs-CZ" dirty="0" smtClean="0"/>
              <a:t> </a:t>
            </a:r>
            <a:r>
              <a:rPr lang="cs-CZ" dirty="0" err="1" smtClean="0"/>
              <a:t>the</a:t>
            </a:r>
            <a:r>
              <a:rPr lang="cs-CZ" dirty="0" smtClean="0"/>
              <a:t> </a:t>
            </a:r>
            <a:r>
              <a:rPr lang="cs-CZ" dirty="0" err="1" smtClean="0"/>
              <a:t>wheelchair</a:t>
            </a:r>
            <a:r>
              <a:rPr lang="cs-CZ" dirty="0" smtClean="0"/>
              <a:t> – </a:t>
            </a:r>
            <a:r>
              <a:rPr lang="cs-CZ" dirty="0" err="1" smtClean="0"/>
              <a:t>parts</a:t>
            </a:r>
            <a:r>
              <a:rPr lang="cs-CZ" dirty="0" smtClean="0"/>
              <a:t>, </a:t>
            </a:r>
            <a:r>
              <a:rPr lang="cs-CZ" dirty="0" err="1" smtClean="0"/>
              <a:t>folding</a:t>
            </a:r>
            <a:r>
              <a:rPr lang="cs-CZ" dirty="0" smtClean="0"/>
              <a:t>, basic </a:t>
            </a:r>
            <a:r>
              <a:rPr lang="cs-CZ" dirty="0" err="1" smtClean="0"/>
              <a:t>maintenance</a:t>
            </a:r>
            <a:r>
              <a:rPr lang="cs-CZ" dirty="0" smtClean="0"/>
              <a:t>.</a:t>
            </a:r>
          </a:p>
          <a:p>
            <a:endParaRPr lang="cs-CZ" dirty="0" smtClean="0"/>
          </a:p>
        </p:txBody>
      </p:sp>
    </p:spTree>
    <p:extLst>
      <p:ext uri="{BB962C8B-B14F-4D97-AF65-F5344CB8AC3E}">
        <p14:creationId xmlns:p14="http://schemas.microsoft.com/office/powerpoint/2010/main" val="31868724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At </a:t>
            </a:r>
            <a:r>
              <a:rPr lang="cs-CZ" b="1" dirty="0" err="1" smtClean="0"/>
              <a:t>school</a:t>
            </a:r>
            <a:r>
              <a:rPr lang="cs-CZ" b="1" dirty="0" smtClean="0"/>
              <a:t>:</a:t>
            </a:r>
            <a:endParaRPr lang="cs-CZ" b="1" dirty="0"/>
          </a:p>
        </p:txBody>
      </p:sp>
      <p:pic>
        <p:nvPicPr>
          <p:cNvPr id="2050" name="Picture 2" descr="Výsledek obrázku pro child with physical disability at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92262"/>
            <a:ext cx="4284785" cy="30328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ýsledek obrázku pro vertical stand physical disabilit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76778" y="1592262"/>
            <a:ext cx="2861614" cy="43513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ile:Esa interact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26567" y="1690688"/>
            <a:ext cx="3072420" cy="2304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418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0"/>
            <a:ext cx="10515600" cy="1325563"/>
          </a:xfrm>
        </p:spPr>
        <p:txBody>
          <a:bodyPr/>
          <a:lstStyle/>
          <a:p>
            <a:r>
              <a:rPr lang="cs-CZ" dirty="0" err="1" smtClean="0"/>
              <a:t>Continuum</a:t>
            </a:r>
            <a:r>
              <a:rPr lang="cs-CZ" dirty="0" smtClean="0"/>
              <a:t> </a:t>
            </a:r>
            <a:r>
              <a:rPr lang="cs-CZ" dirty="0" err="1" smtClean="0"/>
              <a:t>of</a:t>
            </a:r>
            <a:r>
              <a:rPr lang="cs-CZ" dirty="0" smtClean="0"/>
              <a:t> </a:t>
            </a:r>
            <a:r>
              <a:rPr lang="cs-CZ" dirty="0" err="1" smtClean="0"/>
              <a:t>placement</a:t>
            </a:r>
            <a:r>
              <a:rPr lang="cs-CZ" dirty="0" smtClean="0"/>
              <a:t> </a:t>
            </a:r>
            <a:r>
              <a:rPr lang="cs-CZ" dirty="0" err="1" smtClean="0"/>
              <a:t>options</a:t>
            </a:r>
            <a:endParaRPr lang="cs-CZ" dirty="0"/>
          </a:p>
        </p:txBody>
      </p:sp>
      <p:sp>
        <p:nvSpPr>
          <p:cNvPr id="5" name="Zástupný symbol pro obsah 4"/>
          <p:cNvSpPr>
            <a:spLocks noGrp="1"/>
          </p:cNvSpPr>
          <p:nvPr>
            <p:ph idx="1"/>
          </p:nvPr>
        </p:nvSpPr>
        <p:spPr/>
        <p:txBody>
          <a:bodyPr/>
          <a:lstStyle/>
          <a:p>
            <a:r>
              <a:rPr lang="cs-CZ" dirty="0" smtClean="0"/>
              <a:t>SCAN</a:t>
            </a:r>
            <a:endParaRPr lang="cs-CZ" dirty="0"/>
          </a:p>
        </p:txBody>
      </p:sp>
      <p:pic>
        <p:nvPicPr>
          <p:cNvPr id="4" name="Obrázek 3"/>
          <p:cNvPicPr>
            <a:picLocks noChangeAspect="1"/>
          </p:cNvPicPr>
          <p:nvPr/>
        </p:nvPicPr>
        <p:blipFill>
          <a:blip r:embed="rId2"/>
          <a:stretch>
            <a:fillRect/>
          </a:stretch>
        </p:blipFill>
        <p:spPr>
          <a:xfrm>
            <a:off x="1576403" y="1006424"/>
            <a:ext cx="7344858" cy="5746068"/>
          </a:xfrm>
          <a:prstGeom prst="rect">
            <a:avLst/>
          </a:prstGeom>
        </p:spPr>
      </p:pic>
    </p:spTree>
    <p:extLst>
      <p:ext uri="{BB962C8B-B14F-4D97-AF65-F5344CB8AC3E}">
        <p14:creationId xmlns:p14="http://schemas.microsoft.com/office/powerpoint/2010/main" val="1918533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Support </a:t>
            </a:r>
            <a:r>
              <a:rPr lang="cs-CZ" b="1" dirty="0" err="1" smtClean="0"/>
              <a:t>for</a:t>
            </a:r>
            <a:r>
              <a:rPr lang="cs-CZ" b="1" dirty="0" smtClean="0"/>
              <a:t> </a:t>
            </a:r>
            <a:r>
              <a:rPr lang="cs-CZ" b="1" dirty="0" err="1" smtClean="0"/>
              <a:t>students</a:t>
            </a:r>
            <a:r>
              <a:rPr lang="cs-CZ" b="1" dirty="0" smtClean="0"/>
              <a:t> </a:t>
            </a:r>
            <a:r>
              <a:rPr lang="cs-CZ" b="1" dirty="0" err="1" smtClean="0"/>
              <a:t>with</a:t>
            </a:r>
            <a:r>
              <a:rPr lang="cs-CZ" b="1" dirty="0" smtClean="0"/>
              <a:t> SEND/D</a:t>
            </a:r>
            <a:endParaRPr lang="cs-CZ" b="1" dirty="0"/>
          </a:p>
        </p:txBody>
      </p:sp>
      <p:sp>
        <p:nvSpPr>
          <p:cNvPr id="3" name="Zástupný symbol pro obsah 2"/>
          <p:cNvSpPr>
            <a:spLocks noGrp="1"/>
          </p:cNvSpPr>
          <p:nvPr>
            <p:ph idx="1"/>
          </p:nvPr>
        </p:nvSpPr>
        <p:spPr/>
        <p:txBody>
          <a:bodyPr/>
          <a:lstStyle/>
          <a:p>
            <a:r>
              <a:rPr lang="cs-CZ" dirty="0" smtClean="0"/>
              <a:t>5 </a:t>
            </a:r>
            <a:r>
              <a:rPr lang="cs-CZ" dirty="0" err="1" smtClean="0"/>
              <a:t>levels</a:t>
            </a:r>
            <a:r>
              <a:rPr lang="cs-CZ" dirty="0" smtClean="0"/>
              <a:t> </a:t>
            </a:r>
            <a:r>
              <a:rPr lang="cs-CZ" dirty="0" err="1" smtClean="0"/>
              <a:t>of</a:t>
            </a:r>
            <a:r>
              <a:rPr lang="cs-CZ" dirty="0" smtClean="0"/>
              <a:t> „</a:t>
            </a:r>
            <a:r>
              <a:rPr lang="cs-CZ" dirty="0" err="1" smtClean="0"/>
              <a:t>supportive</a:t>
            </a:r>
            <a:r>
              <a:rPr lang="cs-CZ" dirty="0" smtClean="0"/>
              <a:t> </a:t>
            </a:r>
            <a:r>
              <a:rPr lang="cs-CZ" dirty="0" err="1" smtClean="0"/>
              <a:t>measures</a:t>
            </a:r>
            <a:r>
              <a:rPr lang="cs-CZ" dirty="0" smtClean="0"/>
              <a:t>“:</a:t>
            </a:r>
          </a:p>
          <a:p>
            <a:pPr lvl="1"/>
            <a:r>
              <a:rPr lang="cs-CZ" dirty="0" smtClean="0"/>
              <a:t>1st </a:t>
            </a:r>
            <a:r>
              <a:rPr lang="cs-CZ" dirty="0" err="1" smtClean="0"/>
              <a:t>level</a:t>
            </a:r>
            <a:r>
              <a:rPr lang="cs-CZ" dirty="0" smtClean="0"/>
              <a:t> – </a:t>
            </a:r>
            <a:r>
              <a:rPr lang="cs-CZ" dirty="0" err="1" smtClean="0"/>
              <a:t>school</a:t>
            </a:r>
            <a:r>
              <a:rPr lang="cs-CZ" dirty="0" smtClean="0"/>
              <a:t> </a:t>
            </a:r>
            <a:r>
              <a:rPr lang="cs-CZ" dirty="0" err="1" smtClean="0"/>
              <a:t>alone</a:t>
            </a:r>
            <a:r>
              <a:rPr lang="cs-CZ" dirty="0" smtClean="0"/>
              <a:t>, </a:t>
            </a:r>
            <a:r>
              <a:rPr lang="cs-CZ" dirty="0" err="1" smtClean="0"/>
              <a:t>with</a:t>
            </a:r>
            <a:r>
              <a:rPr lang="cs-CZ" dirty="0" smtClean="0"/>
              <a:t> </a:t>
            </a:r>
            <a:r>
              <a:rPr lang="cs-CZ" dirty="0" err="1" smtClean="0"/>
              <a:t>school</a:t>
            </a:r>
            <a:r>
              <a:rPr lang="cs-CZ" dirty="0" smtClean="0"/>
              <a:t> </a:t>
            </a:r>
            <a:r>
              <a:rPr lang="cs-CZ" dirty="0" err="1" smtClean="0"/>
              <a:t>counsellor</a:t>
            </a:r>
            <a:r>
              <a:rPr lang="cs-CZ" dirty="0" smtClean="0"/>
              <a:t>, </a:t>
            </a:r>
            <a:r>
              <a:rPr lang="cs-CZ" dirty="0" err="1" smtClean="0"/>
              <a:t>psychologist</a:t>
            </a:r>
            <a:r>
              <a:rPr lang="cs-CZ" dirty="0" smtClean="0"/>
              <a:t>, SEN </a:t>
            </a:r>
            <a:r>
              <a:rPr lang="cs-CZ" dirty="0" err="1" smtClean="0"/>
              <a:t>teacher</a:t>
            </a:r>
            <a:endParaRPr lang="cs-CZ" dirty="0" smtClean="0"/>
          </a:p>
          <a:p>
            <a:pPr lvl="1"/>
            <a:r>
              <a:rPr lang="cs-CZ" dirty="0" smtClean="0"/>
              <a:t>2nd – 5th – </a:t>
            </a:r>
            <a:r>
              <a:rPr lang="cs-CZ" dirty="0" err="1" smtClean="0"/>
              <a:t>counselling</a:t>
            </a:r>
            <a:r>
              <a:rPr lang="cs-CZ" dirty="0" smtClean="0"/>
              <a:t> centre (</a:t>
            </a:r>
            <a:r>
              <a:rPr lang="cs-CZ" dirty="0" err="1" smtClean="0"/>
              <a:t>outreach</a:t>
            </a:r>
            <a:r>
              <a:rPr lang="cs-CZ" dirty="0"/>
              <a:t> </a:t>
            </a:r>
            <a:r>
              <a:rPr lang="cs-CZ" dirty="0" smtClean="0"/>
              <a:t>centre)</a:t>
            </a:r>
          </a:p>
          <a:p>
            <a:pPr lvl="1"/>
            <a:endParaRPr lang="cs-CZ" dirty="0"/>
          </a:p>
          <a:p>
            <a:pPr lvl="1"/>
            <a:r>
              <a:rPr lang="cs-CZ" dirty="0" smtClean="0">
                <a:hlinkClick r:id="rId2"/>
              </a:rPr>
              <a:t>Katalog podpůrných opatření</a:t>
            </a:r>
            <a:endParaRPr lang="cs-CZ" dirty="0"/>
          </a:p>
        </p:txBody>
      </p:sp>
    </p:spTree>
    <p:extLst>
      <p:ext uri="{BB962C8B-B14F-4D97-AF65-F5344CB8AC3E}">
        <p14:creationId xmlns:p14="http://schemas.microsoft.com/office/powerpoint/2010/main" val="1017870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b="1" dirty="0" err="1" smtClean="0"/>
              <a:t>Students</a:t>
            </a:r>
            <a:r>
              <a:rPr lang="cs-CZ" b="1" dirty="0" smtClean="0"/>
              <a:t> </a:t>
            </a:r>
            <a:r>
              <a:rPr lang="cs-CZ" b="1" dirty="0" err="1" smtClean="0"/>
              <a:t>with</a:t>
            </a:r>
            <a:r>
              <a:rPr lang="cs-CZ" b="1" dirty="0" smtClean="0"/>
              <a:t> </a:t>
            </a:r>
            <a:r>
              <a:rPr lang="cs-CZ" b="1" dirty="0" err="1" smtClean="0"/>
              <a:t>learning</a:t>
            </a:r>
            <a:r>
              <a:rPr lang="cs-CZ" b="1" dirty="0" smtClean="0"/>
              <a:t> </a:t>
            </a:r>
            <a:r>
              <a:rPr lang="cs-CZ" b="1" dirty="0" err="1" smtClean="0"/>
              <a:t>difficulties</a:t>
            </a:r>
            <a:endParaRPr lang="cs-CZ" b="1"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4241010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Students</a:t>
            </a:r>
            <a:r>
              <a:rPr lang="cs-CZ" b="1" dirty="0" smtClean="0"/>
              <a:t>/</a:t>
            </a:r>
            <a:r>
              <a:rPr lang="cs-CZ" b="1" dirty="0" err="1" smtClean="0"/>
              <a:t>pupils</a:t>
            </a:r>
            <a:r>
              <a:rPr lang="cs-CZ" b="1" dirty="0" smtClean="0"/>
              <a:t> </a:t>
            </a:r>
            <a:r>
              <a:rPr lang="cs-CZ" b="1" dirty="0" err="1" smtClean="0"/>
              <a:t>with</a:t>
            </a:r>
            <a:r>
              <a:rPr lang="cs-CZ" b="1" dirty="0" smtClean="0"/>
              <a:t> </a:t>
            </a:r>
            <a:r>
              <a:rPr lang="cs-CZ" b="1" dirty="0" err="1" smtClean="0"/>
              <a:t>learning</a:t>
            </a:r>
            <a:r>
              <a:rPr lang="cs-CZ" b="1" dirty="0" smtClean="0"/>
              <a:t> </a:t>
            </a:r>
            <a:r>
              <a:rPr lang="cs-CZ" b="1" dirty="0" err="1" smtClean="0"/>
              <a:t>difficulties</a:t>
            </a:r>
            <a:endParaRPr lang="cs-CZ" b="1" dirty="0"/>
          </a:p>
        </p:txBody>
      </p:sp>
      <p:sp>
        <p:nvSpPr>
          <p:cNvPr id="3" name="Zástupný symbol pro obsah 2"/>
          <p:cNvSpPr>
            <a:spLocks noGrp="1"/>
          </p:cNvSpPr>
          <p:nvPr>
            <p:ph idx="1"/>
          </p:nvPr>
        </p:nvSpPr>
        <p:spPr/>
        <p:txBody>
          <a:bodyPr/>
          <a:lstStyle/>
          <a:p>
            <a:r>
              <a:rPr lang="cs-CZ" dirty="0" smtClean="0"/>
              <a:t>LD </a:t>
            </a:r>
            <a:r>
              <a:rPr lang="cs-CZ" dirty="0" err="1" smtClean="0"/>
              <a:t>result</a:t>
            </a:r>
            <a:r>
              <a:rPr lang="cs-CZ" dirty="0" smtClean="0"/>
              <a:t> in </a:t>
            </a:r>
            <a:r>
              <a:rPr lang="cs-CZ" dirty="0" err="1" smtClean="0"/>
              <a:t>significant</a:t>
            </a:r>
            <a:r>
              <a:rPr lang="cs-CZ" dirty="0" smtClean="0"/>
              <a:t> </a:t>
            </a:r>
            <a:r>
              <a:rPr lang="cs-CZ" dirty="0" err="1" smtClean="0"/>
              <a:t>difficulties</a:t>
            </a:r>
            <a:r>
              <a:rPr lang="cs-CZ" dirty="0" smtClean="0"/>
              <a:t> in </a:t>
            </a:r>
            <a:r>
              <a:rPr lang="cs-CZ" dirty="0" err="1" smtClean="0"/>
              <a:t>the</a:t>
            </a:r>
            <a:r>
              <a:rPr lang="cs-CZ" dirty="0" smtClean="0"/>
              <a:t> </a:t>
            </a:r>
            <a:r>
              <a:rPr lang="cs-CZ" dirty="0" err="1" smtClean="0"/>
              <a:t>acquisition</a:t>
            </a:r>
            <a:r>
              <a:rPr lang="cs-CZ" dirty="0" smtClean="0"/>
              <a:t> and use </a:t>
            </a:r>
            <a:r>
              <a:rPr lang="cs-CZ" dirty="0" err="1" smtClean="0"/>
              <a:t>of</a:t>
            </a:r>
            <a:r>
              <a:rPr lang="cs-CZ" dirty="0" smtClean="0"/>
              <a:t> </a:t>
            </a:r>
            <a:r>
              <a:rPr lang="cs-CZ" dirty="0" err="1" smtClean="0"/>
              <a:t>listening</a:t>
            </a:r>
            <a:r>
              <a:rPr lang="cs-CZ" dirty="0" smtClean="0"/>
              <a:t>, </a:t>
            </a:r>
            <a:r>
              <a:rPr lang="cs-CZ" dirty="0" err="1" smtClean="0"/>
              <a:t>speaking</a:t>
            </a:r>
            <a:r>
              <a:rPr lang="cs-CZ" dirty="0" smtClean="0"/>
              <a:t>, </a:t>
            </a:r>
            <a:r>
              <a:rPr lang="cs-CZ" dirty="0" err="1" smtClean="0"/>
              <a:t>reading</a:t>
            </a:r>
            <a:r>
              <a:rPr lang="cs-CZ" dirty="0" smtClean="0"/>
              <a:t>, </a:t>
            </a:r>
            <a:r>
              <a:rPr lang="cs-CZ" dirty="0" err="1" smtClean="0"/>
              <a:t>writing</a:t>
            </a:r>
            <a:r>
              <a:rPr lang="cs-CZ" dirty="0" smtClean="0"/>
              <a:t>, </a:t>
            </a:r>
            <a:r>
              <a:rPr lang="cs-CZ" dirty="0" err="1" smtClean="0"/>
              <a:t>reasoning</a:t>
            </a:r>
            <a:r>
              <a:rPr lang="cs-CZ" dirty="0" smtClean="0"/>
              <a:t>, and/</a:t>
            </a:r>
            <a:r>
              <a:rPr lang="cs-CZ" dirty="0" err="1" smtClean="0"/>
              <a:t>or</a:t>
            </a:r>
            <a:r>
              <a:rPr lang="cs-CZ" dirty="0" smtClean="0"/>
              <a:t> </a:t>
            </a:r>
            <a:r>
              <a:rPr lang="cs-CZ" dirty="0" err="1" smtClean="0"/>
              <a:t>mathematical</a:t>
            </a:r>
            <a:r>
              <a:rPr lang="cs-CZ" dirty="0" smtClean="0"/>
              <a:t> </a:t>
            </a:r>
            <a:r>
              <a:rPr lang="cs-CZ" dirty="0" err="1" smtClean="0"/>
              <a:t>skills</a:t>
            </a:r>
            <a:endParaRPr lang="cs-CZ" dirty="0" smtClean="0"/>
          </a:p>
          <a:p>
            <a:endParaRPr lang="cs-CZ" dirty="0" smtClean="0"/>
          </a:p>
          <a:p>
            <a:r>
              <a:rPr lang="cs-CZ" dirty="0" err="1" smtClean="0">
                <a:solidFill>
                  <a:schemeClr val="accent1">
                    <a:lumMod val="75000"/>
                  </a:schemeClr>
                </a:solidFill>
              </a:rPr>
              <a:t>Think</a:t>
            </a:r>
            <a:r>
              <a:rPr lang="cs-CZ" dirty="0" smtClean="0">
                <a:solidFill>
                  <a:schemeClr val="accent1">
                    <a:lumMod val="75000"/>
                  </a:schemeClr>
                </a:solidFill>
              </a:rPr>
              <a:t> </a:t>
            </a:r>
            <a:r>
              <a:rPr lang="cs-CZ" dirty="0" err="1" smtClean="0">
                <a:solidFill>
                  <a:schemeClr val="accent1">
                    <a:lumMod val="75000"/>
                  </a:schemeClr>
                </a:solidFill>
              </a:rPr>
              <a:t>of</a:t>
            </a:r>
            <a:r>
              <a:rPr lang="cs-CZ" dirty="0" smtClean="0">
                <a:solidFill>
                  <a:schemeClr val="accent1">
                    <a:lumMod val="75000"/>
                  </a:schemeClr>
                </a:solidFill>
              </a:rPr>
              <a:t> </a:t>
            </a:r>
            <a:r>
              <a:rPr lang="cs-CZ" dirty="0" err="1" smtClean="0">
                <a:solidFill>
                  <a:schemeClr val="accent1">
                    <a:lumMod val="75000"/>
                  </a:schemeClr>
                </a:solidFill>
              </a:rPr>
              <a:t>an</a:t>
            </a:r>
            <a:r>
              <a:rPr lang="cs-CZ" dirty="0" smtClean="0">
                <a:solidFill>
                  <a:schemeClr val="accent1">
                    <a:lumMod val="75000"/>
                  </a:schemeClr>
                </a:solidFill>
              </a:rPr>
              <a:t> LD pupil. </a:t>
            </a:r>
            <a:r>
              <a:rPr lang="cs-CZ" dirty="0" err="1" smtClean="0">
                <a:solidFill>
                  <a:schemeClr val="accent1">
                    <a:lumMod val="75000"/>
                  </a:schemeClr>
                </a:solidFill>
              </a:rPr>
              <a:t>Write</a:t>
            </a:r>
            <a:r>
              <a:rPr lang="cs-CZ" dirty="0" smtClean="0">
                <a:solidFill>
                  <a:schemeClr val="accent1">
                    <a:lumMod val="75000"/>
                  </a:schemeClr>
                </a:solidFill>
              </a:rPr>
              <a:t> </a:t>
            </a:r>
            <a:r>
              <a:rPr lang="cs-CZ" dirty="0" err="1" smtClean="0">
                <a:solidFill>
                  <a:schemeClr val="accent1">
                    <a:lumMod val="75000"/>
                  </a:schemeClr>
                </a:solidFill>
              </a:rPr>
              <a:t>down</a:t>
            </a:r>
            <a:r>
              <a:rPr lang="cs-CZ" dirty="0" smtClean="0">
                <a:solidFill>
                  <a:schemeClr val="accent1">
                    <a:lumMod val="75000"/>
                  </a:schemeClr>
                </a:solidFill>
              </a:rPr>
              <a:t> </a:t>
            </a:r>
            <a:r>
              <a:rPr lang="cs-CZ" dirty="0" err="1" smtClean="0">
                <a:solidFill>
                  <a:schemeClr val="accent1">
                    <a:lumMod val="75000"/>
                  </a:schemeClr>
                </a:solidFill>
              </a:rPr>
              <a:t>ways</a:t>
            </a:r>
            <a:r>
              <a:rPr lang="cs-CZ" dirty="0" smtClean="0">
                <a:solidFill>
                  <a:schemeClr val="accent1">
                    <a:lumMod val="75000"/>
                  </a:schemeClr>
                </a:solidFill>
              </a:rPr>
              <a:t> </a:t>
            </a:r>
            <a:r>
              <a:rPr lang="cs-CZ" dirty="0" err="1" smtClean="0">
                <a:solidFill>
                  <a:schemeClr val="accent1">
                    <a:lumMod val="75000"/>
                  </a:schemeClr>
                </a:solidFill>
              </a:rPr>
              <a:t>the</a:t>
            </a:r>
            <a:r>
              <a:rPr lang="cs-CZ" dirty="0" smtClean="0">
                <a:solidFill>
                  <a:schemeClr val="accent1">
                    <a:lumMod val="75000"/>
                  </a:schemeClr>
                </a:solidFill>
              </a:rPr>
              <a:t> </a:t>
            </a:r>
            <a:r>
              <a:rPr lang="cs-CZ" dirty="0" err="1" smtClean="0">
                <a:solidFill>
                  <a:schemeClr val="accent1">
                    <a:lumMod val="75000"/>
                  </a:schemeClr>
                </a:solidFill>
              </a:rPr>
              <a:t>child</a:t>
            </a:r>
            <a:r>
              <a:rPr lang="cs-CZ" dirty="0" smtClean="0">
                <a:solidFill>
                  <a:schemeClr val="accent1">
                    <a:lumMod val="75000"/>
                  </a:schemeClr>
                </a:solidFill>
              </a:rPr>
              <a:t> </a:t>
            </a:r>
            <a:r>
              <a:rPr lang="cs-CZ" dirty="0" err="1" smtClean="0">
                <a:solidFill>
                  <a:schemeClr val="accent1">
                    <a:lumMod val="75000"/>
                  </a:schemeClr>
                </a:solidFill>
              </a:rPr>
              <a:t>acts</a:t>
            </a:r>
            <a:r>
              <a:rPr lang="cs-CZ" dirty="0" smtClean="0">
                <a:solidFill>
                  <a:schemeClr val="accent1">
                    <a:lumMod val="75000"/>
                  </a:schemeClr>
                </a:solidFill>
              </a:rPr>
              <a:t> in a </a:t>
            </a:r>
            <a:r>
              <a:rPr lang="cs-CZ" dirty="0" err="1" smtClean="0">
                <a:solidFill>
                  <a:schemeClr val="accent1">
                    <a:lumMod val="75000"/>
                  </a:schemeClr>
                </a:solidFill>
              </a:rPr>
              <a:t>class</a:t>
            </a:r>
            <a:r>
              <a:rPr lang="cs-CZ" dirty="0" smtClean="0">
                <a:solidFill>
                  <a:schemeClr val="accent1">
                    <a:lumMod val="75000"/>
                  </a:schemeClr>
                </a:solidFill>
              </a:rPr>
              <a:t>, </a:t>
            </a:r>
            <a:r>
              <a:rPr lang="cs-CZ" dirty="0" err="1" smtClean="0">
                <a:solidFill>
                  <a:schemeClr val="accent1">
                    <a:lumMod val="75000"/>
                  </a:schemeClr>
                </a:solidFill>
              </a:rPr>
              <a:t>its</a:t>
            </a:r>
            <a:r>
              <a:rPr lang="cs-CZ" dirty="0" smtClean="0">
                <a:solidFill>
                  <a:schemeClr val="accent1">
                    <a:lumMod val="75000"/>
                  </a:schemeClr>
                </a:solidFill>
              </a:rPr>
              <a:t> </a:t>
            </a:r>
            <a:r>
              <a:rPr lang="cs-CZ" dirty="0" err="1" smtClean="0">
                <a:solidFill>
                  <a:schemeClr val="accent1">
                    <a:lumMod val="75000"/>
                  </a:schemeClr>
                </a:solidFill>
              </a:rPr>
              <a:t>typical</a:t>
            </a:r>
            <a:r>
              <a:rPr lang="cs-CZ" dirty="0" smtClean="0">
                <a:solidFill>
                  <a:schemeClr val="accent1">
                    <a:lumMod val="75000"/>
                  </a:schemeClr>
                </a:solidFill>
              </a:rPr>
              <a:t> </a:t>
            </a:r>
            <a:r>
              <a:rPr lang="cs-CZ" dirty="0" err="1" smtClean="0">
                <a:solidFill>
                  <a:schemeClr val="accent1">
                    <a:lumMod val="75000"/>
                  </a:schemeClr>
                </a:solidFill>
              </a:rPr>
              <a:t>problems</a:t>
            </a:r>
            <a:r>
              <a:rPr lang="cs-CZ" dirty="0" smtClean="0">
                <a:solidFill>
                  <a:schemeClr val="accent1">
                    <a:lumMod val="75000"/>
                  </a:schemeClr>
                </a:solidFill>
              </a:rPr>
              <a:t> and </a:t>
            </a:r>
            <a:r>
              <a:rPr lang="cs-CZ" dirty="0" err="1" smtClean="0">
                <a:solidFill>
                  <a:schemeClr val="accent1">
                    <a:lumMod val="75000"/>
                  </a:schemeClr>
                </a:solidFill>
              </a:rPr>
              <a:t>behaviour</a:t>
            </a:r>
            <a:r>
              <a:rPr lang="cs-CZ" dirty="0" smtClean="0">
                <a:solidFill>
                  <a:schemeClr val="accent1">
                    <a:lumMod val="75000"/>
                  </a:schemeClr>
                </a:solidFill>
              </a:rPr>
              <a:t>.</a:t>
            </a:r>
          </a:p>
          <a:p>
            <a:endParaRPr lang="cs-CZ" dirty="0"/>
          </a:p>
        </p:txBody>
      </p:sp>
      <p:pic>
        <p:nvPicPr>
          <p:cNvPr id="4" name="Picture 2" descr="Výsledek obrázku pro question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003" y="3718561"/>
            <a:ext cx="491252" cy="644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28235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TotalTime>
  <Words>2499</Words>
  <Application>Microsoft Office PowerPoint</Application>
  <PresentationFormat>Širokoúhlá obrazovka</PresentationFormat>
  <Paragraphs>337</Paragraphs>
  <Slides>51</Slides>
  <Notes>12</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51</vt:i4>
      </vt:variant>
    </vt:vector>
  </HeadingPairs>
  <TitlesOfParts>
    <vt:vector size="59" baseType="lpstr">
      <vt:lpstr>Arial</vt:lpstr>
      <vt:lpstr>Calibri</vt:lpstr>
      <vt:lpstr>Calibri Light</vt:lpstr>
      <vt:lpstr>Helvetica</vt:lpstr>
      <vt:lpstr>Symbol</vt:lpstr>
      <vt:lpstr>Times New Roman</vt:lpstr>
      <vt:lpstr>Wingdings</vt:lpstr>
      <vt:lpstr>Motiv Office</vt:lpstr>
      <vt:lpstr>Special and Inclusive Education</vt:lpstr>
      <vt:lpstr>Pupils/students with SEN/D</vt:lpstr>
      <vt:lpstr>Disabilitiy categories according to IDEA (1990) </vt:lpstr>
      <vt:lpstr>Influences on current special education practices</vt:lpstr>
      <vt:lpstr>Two track system of education  in the Czech Republic</vt:lpstr>
      <vt:lpstr>Continuum of placement options</vt:lpstr>
      <vt:lpstr>Support for students with SEND/D</vt:lpstr>
      <vt:lpstr>Students with learning difficulties</vt:lpstr>
      <vt:lpstr>Students/pupils with learning difficulties</vt:lpstr>
      <vt:lpstr>Characteristics</vt:lpstr>
      <vt:lpstr>Prezentace aplikace PowerPoint</vt:lpstr>
      <vt:lpstr>Prezentace aplikace PowerPoint</vt:lpstr>
      <vt:lpstr>Dyslexia</vt:lpstr>
      <vt:lpstr>Dysgraphia  - Symptoms:</vt:lpstr>
      <vt:lpstr>Writing a paper:</vt:lpstr>
      <vt:lpstr>Dyspraxia</vt:lpstr>
      <vt:lpstr>A S with dyspraxia has difficulties with:</vt:lpstr>
      <vt:lpstr>Daily Life</vt:lpstr>
      <vt:lpstr>LD at school</vt:lpstr>
      <vt:lpstr>Educational Approaches</vt:lpstr>
      <vt:lpstr>Explicit Instruction</vt:lpstr>
      <vt:lpstr>Graphic organizer:</vt:lpstr>
      <vt:lpstr>Graphic organizer 2:</vt:lpstr>
      <vt:lpstr>What are the most important skills of students from teachers point of view?</vt:lpstr>
      <vt:lpstr>Student Skill/Behaviour</vt:lpstr>
      <vt:lpstr>Students with visual impairment</vt:lpstr>
      <vt:lpstr>Prezentace aplikace PowerPoint</vt:lpstr>
      <vt:lpstr>Visual acuity impairment /WHO/:</vt:lpstr>
      <vt:lpstr>Definition of visual impairment in the USA:</vt:lpstr>
      <vt:lpstr>Prezentace aplikace PowerPoint</vt:lpstr>
      <vt:lpstr>Implications for teaching</vt:lpstr>
      <vt:lpstr>Educational considerations:</vt:lpstr>
      <vt:lpstr>Teaching aids for the blind and partially sighted:</vt:lpstr>
      <vt:lpstr>Prezentace aplikace PowerPoint</vt:lpstr>
      <vt:lpstr>Low-vision aids:</vt:lpstr>
      <vt:lpstr>Mobility training:</vt:lpstr>
      <vt:lpstr>Prezentace aplikace PowerPoint</vt:lpstr>
      <vt:lpstr>Everyday life</vt:lpstr>
      <vt:lpstr>Prezentace aplikace PowerPoint</vt:lpstr>
      <vt:lpstr>Students with hearing impairment</vt:lpstr>
      <vt:lpstr>Prezentace aplikace PowerPoint</vt:lpstr>
      <vt:lpstr>Hearing Aids:</vt:lpstr>
      <vt:lpstr>Cochlear Implant:</vt:lpstr>
      <vt:lpstr>Prezentace aplikace PowerPoint</vt:lpstr>
      <vt:lpstr>Prezentace aplikace PowerPoint</vt:lpstr>
      <vt:lpstr>Prezentace aplikace PowerPoint</vt:lpstr>
      <vt:lpstr>Students with physical impairment</vt:lpstr>
      <vt:lpstr>Prezentace aplikace PowerPoint</vt:lpstr>
      <vt:lpstr>Prezentace aplikace PowerPoint</vt:lpstr>
      <vt:lpstr>Recommendations:</vt:lpstr>
      <vt:lpstr>At school: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Vadurova</dc:creator>
  <cp:lastModifiedBy>Vadurova</cp:lastModifiedBy>
  <cp:revision>35</cp:revision>
  <dcterms:created xsi:type="dcterms:W3CDTF">2017-11-14T08:35:37Z</dcterms:created>
  <dcterms:modified xsi:type="dcterms:W3CDTF">2017-11-20T13:08:23Z</dcterms:modified>
</cp:coreProperties>
</file>